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0" r:id="rId2"/>
    <p:sldId id="304" r:id="rId3"/>
    <p:sldId id="291" r:id="rId4"/>
    <p:sldId id="286" r:id="rId5"/>
    <p:sldId id="303" r:id="rId6"/>
    <p:sldId id="302" r:id="rId7"/>
    <p:sldId id="305" r:id="rId8"/>
    <p:sldId id="306" r:id="rId9"/>
    <p:sldId id="309" r:id="rId10"/>
    <p:sldId id="310" r:id="rId11"/>
    <p:sldId id="307" r:id="rId12"/>
    <p:sldId id="308" r:id="rId13"/>
    <p:sldId id="311" r:id="rId14"/>
    <p:sldId id="312" r:id="rId15"/>
    <p:sldId id="313" r:id="rId16"/>
    <p:sldId id="314" r:id="rId17"/>
    <p:sldId id="317" r:id="rId18"/>
    <p:sldId id="316" r:id="rId19"/>
    <p:sldId id="315" r:id="rId20"/>
    <p:sldId id="289" r:id="rId21"/>
    <p:sldId id="297" r:id="rId22"/>
    <p:sldId id="294" r:id="rId23"/>
    <p:sldId id="295" r:id="rId24"/>
    <p:sldId id="296" r:id="rId25"/>
    <p:sldId id="323" r:id="rId26"/>
    <p:sldId id="319" r:id="rId27"/>
    <p:sldId id="321" r:id="rId28"/>
    <p:sldId id="322" r:id="rId29"/>
    <p:sldId id="29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02" autoAdjust="0"/>
    <p:restoredTop sz="94660"/>
  </p:normalViewPr>
  <p:slideViewPr>
    <p:cSldViewPr>
      <p:cViewPr varScale="1">
        <p:scale>
          <a:sx n="57" d="100"/>
          <a:sy n="57" d="100"/>
        </p:scale>
        <p:origin x="-96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mware-host\Shared%20Folders\PMP-Datafiles\My%20Documents\RocksPilot\Amazon-Imag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2400"/>
              <a:t>Amazon Public Images (AMIs)  08 Sep</a:t>
            </a:r>
            <a:r>
              <a:rPr lang="en-US" sz="2400" baseline="0"/>
              <a:t> 2010</a:t>
            </a:r>
            <a:endParaRPr lang="en-US" sz="2400"/>
          </a:p>
        </c:rich>
      </c:tx>
      <c:layout>
        <c:manualLayout>
          <c:xMode val="edge"/>
          <c:yMode val="edge"/>
          <c:x val="0.2626556948598654"/>
          <c:y val="2.2264484292140872E-3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0711940392714721"/>
          <c:y val="9.7241808266216381E-2"/>
          <c:w val="0.88115687299226908"/>
          <c:h val="0.43777406556692433"/>
        </c:manualLayout>
      </c:layout>
      <c:bar3DChart>
        <c:barDir val="col"/>
        <c:grouping val="clustered"/>
        <c:ser>
          <c:idx val="0"/>
          <c:order val="0"/>
          <c:tx>
            <c:strRef>
              <c:f>Sheet1!$C$3</c:f>
              <c:strCache>
                <c:ptCount val="1"/>
                <c:pt idx="0">
                  <c:v># Images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00B050"/>
              </a:solidFill>
            </c:spPr>
          </c:dPt>
          <c:dPt>
            <c:idx val="14"/>
            <c:spPr>
              <a:solidFill>
                <a:srgbClr val="FFFF00"/>
              </a:solidFill>
            </c:spPr>
          </c:dPt>
          <c:dPt>
            <c:idx val="15"/>
            <c:spPr>
              <a:solidFill>
                <a:srgbClr val="FFFF00"/>
              </a:solidFill>
            </c:spPr>
          </c:dPt>
          <c:dPt>
            <c:idx val="16"/>
            <c:spPr>
              <a:solidFill>
                <a:srgbClr val="FFFF00"/>
              </a:solidFill>
            </c:spPr>
          </c:dPt>
          <c:dPt>
            <c:idx val="17"/>
            <c:spPr>
              <a:solidFill>
                <a:srgbClr val="FFFF00"/>
              </a:solidFill>
            </c:spPr>
          </c:dPt>
          <c:dPt>
            <c:idx val="18"/>
            <c:spPr>
              <a:solidFill>
                <a:srgbClr val="FFFF00"/>
              </a:solidFill>
            </c:spPr>
          </c:dPt>
          <c:dPt>
            <c:idx val="19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Sheet1!$B$4:$B$23</c:f>
              <c:strCache>
                <c:ptCount val="20"/>
                <c:pt idx="0">
                  <c:v>All</c:v>
                </c:pt>
                <c:pt idx="1">
                  <c:v>Paravirtual</c:v>
                </c:pt>
                <c:pt idx="2">
                  <c:v>HVM</c:v>
                </c:pt>
                <c:pt idx="3">
                  <c:v>Instance Store (S3)</c:v>
                </c:pt>
                <c:pt idx="4">
                  <c:v>Elastic Block Store (EBS)</c:v>
                </c:pt>
                <c:pt idx="5">
                  <c:v>Other OS/Unclassified</c:v>
                </c:pt>
                <c:pt idx="6">
                  <c:v>Ubuntu</c:v>
                </c:pt>
                <c:pt idx="7">
                  <c:v>Windows</c:v>
                </c:pt>
                <c:pt idx="8">
                  <c:v>CentOS</c:v>
                </c:pt>
                <c:pt idx="9">
                  <c:v>Fedora</c:v>
                </c:pt>
                <c:pt idx="10">
                  <c:v>Debian</c:v>
                </c:pt>
                <c:pt idx="11">
                  <c:v>Archlinux</c:v>
                </c:pt>
                <c:pt idx="12">
                  <c:v>Redhat/RHEL</c:v>
                </c:pt>
                <c:pt idx="13">
                  <c:v>OEL</c:v>
                </c:pt>
                <c:pt idx="14">
                  <c:v>Other App/Unclassified</c:v>
                </c:pt>
                <c:pt idx="15">
                  <c:v>“Cloud”</c:v>
                </c:pt>
                <c:pt idx="16">
                  <c:v>Oracle</c:v>
                </c:pt>
                <c:pt idx="17">
                  <c:v>Zeus</c:v>
                </c:pt>
                <c:pt idx="18">
                  <c:v>Hadoop</c:v>
                </c:pt>
                <c:pt idx="19">
                  <c:v>NCBI</c:v>
                </c:pt>
              </c:strCache>
            </c:strRef>
          </c:cat>
          <c:val>
            <c:numRef>
              <c:f>Sheet1!$C$4:$C$23</c:f>
              <c:numCache>
                <c:formatCode>General</c:formatCode>
                <c:ptCount val="20"/>
                <c:pt idx="0">
                  <c:v>5496</c:v>
                </c:pt>
                <c:pt idx="1">
                  <c:v>4995</c:v>
                </c:pt>
                <c:pt idx="2">
                  <c:v>501</c:v>
                </c:pt>
                <c:pt idx="3">
                  <c:v>4971</c:v>
                </c:pt>
                <c:pt idx="4">
                  <c:v>525</c:v>
                </c:pt>
                <c:pt idx="5">
                  <c:v>3537</c:v>
                </c:pt>
                <c:pt idx="6">
                  <c:v>920</c:v>
                </c:pt>
                <c:pt idx="7">
                  <c:v>508</c:v>
                </c:pt>
                <c:pt idx="8">
                  <c:v>176</c:v>
                </c:pt>
                <c:pt idx="9">
                  <c:v>139</c:v>
                </c:pt>
                <c:pt idx="10">
                  <c:v>119</c:v>
                </c:pt>
                <c:pt idx="11">
                  <c:v>45</c:v>
                </c:pt>
                <c:pt idx="12">
                  <c:v>33</c:v>
                </c:pt>
                <c:pt idx="13">
                  <c:v>19</c:v>
                </c:pt>
                <c:pt idx="14">
                  <c:v>4457</c:v>
                </c:pt>
                <c:pt idx="15">
                  <c:v>870</c:v>
                </c:pt>
                <c:pt idx="16">
                  <c:v>64</c:v>
                </c:pt>
                <c:pt idx="17">
                  <c:v>48</c:v>
                </c:pt>
                <c:pt idx="18">
                  <c:v>41</c:v>
                </c:pt>
                <c:pt idx="19">
                  <c:v>16</c:v>
                </c:pt>
              </c:numCache>
            </c:numRef>
          </c:val>
        </c:ser>
        <c:shape val="cylinder"/>
        <c:axId val="157877760"/>
        <c:axId val="157879296"/>
        <c:axId val="0"/>
      </c:bar3DChart>
      <c:catAx>
        <c:axId val="15787776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cap="none" baseline="0">
                <a:latin typeface="Arial Narrow" pitchFamily="34" charset="0"/>
              </a:defRPr>
            </a:pPr>
            <a:endParaRPr lang="en-US"/>
          </a:p>
        </c:txPr>
        <c:crossAx val="157879296"/>
        <c:crosses val="autoZero"/>
        <c:auto val="1"/>
        <c:lblAlgn val="ctr"/>
        <c:lblOffset val="100"/>
      </c:catAx>
      <c:valAx>
        <c:axId val="1578792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 b="1" i="0" baseline="0"/>
            </a:pPr>
            <a:endParaRPr lang="en-US"/>
          </a:p>
        </c:txPr>
        <c:crossAx val="157877760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E1CE7-EC35-40D8-A958-364C76E57FF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81405-8897-489E-B878-71B5FFE34A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A4A61-BDC6-4930-A3D5-4781E4039A42}" type="slidenum">
              <a:rPr lang="en-US">
                <a:latin typeface="Arial" pitchFamily="34" charset="0"/>
                <a:ea typeface="MS PGothic" pitchFamily="34" charset="-128"/>
              </a:rPr>
              <a:pPr/>
              <a:t>3</a:t>
            </a:fld>
            <a:endParaRPr lang="en-US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81405-8897-489E-B878-71B5FFE34A0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81405-8897-489E-B878-71B5FFE34A0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3010" name="Picture 2" descr="http://www.rocksclusters.org/roll-documentation/base/5.3/images/rocks.pn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58200" y="6248400"/>
            <a:ext cx="609600" cy="609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6629400" y="6581001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Lucida Sans" pitchFamily="34" charset="0"/>
              </a:rPr>
              <a:t>www.rocksclusters.org</a:t>
            </a:r>
            <a:endParaRPr lang="en-US" sz="1200" b="1" dirty="0">
              <a:latin typeface="Lucida Sans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146" name="Picture 2" descr="http://www.rc.rit.edu/images/rocks-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0700" y="0"/>
            <a:ext cx="1003300" cy="101057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EE0A3-5F7D-4E14-B6EB-472DFD2D0DE5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9CAA0-86E6-4258-9F58-D38AB1C024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553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© UC Regents 2010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photos.sun.com/thumbnail/400/400/13814#type=gallery&amp;cb_imgurl=LB.tb_imgurl&amp;cb_gal=LB.tb_gallery&amp;id=13814" TargetMode="Externa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hyperlink" Target="http://photos.sun.com/thumbnail/400/400/13814#type=gallery&amp;cb_imgurl=LB.tb_imgurl&amp;cb_gal=LB.tb_gallery&amp;id=13814" TargetMode="External"/><Relationship Id="rId7" Type="http://schemas.openxmlformats.org/officeDocument/2006/relationships/image" Target="../media/image2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gif"/><Relationship Id="rId5" Type="http://schemas.openxmlformats.org/officeDocument/2006/relationships/hyperlink" Target="http://www.cs.wisc.edu/condor" TargetMode="External"/><Relationship Id="rId10" Type="http://schemas.openxmlformats.org/officeDocument/2006/relationships/image" Target="../media/image24.jpeg"/><Relationship Id="rId4" Type="http://schemas.openxmlformats.org/officeDocument/2006/relationships/image" Target="../media/image14.jpeg"/><Relationship Id="rId9" Type="http://schemas.openxmlformats.org/officeDocument/2006/relationships/image" Target="../media/image23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hyperlink" Target="http://photos.sun.com/thumbnail/400/400/13814#type=gallery&amp;cb_imgurl=LB.tb_imgurl&amp;cb_gal=LB.tb_gallery&amp;id=13814" TargetMode="External"/><Relationship Id="rId7" Type="http://schemas.openxmlformats.org/officeDocument/2006/relationships/image" Target="../media/image1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11" Type="http://schemas.openxmlformats.org/officeDocument/2006/relationships/image" Target="../media/image30.jpeg"/><Relationship Id="rId5" Type="http://schemas.openxmlformats.org/officeDocument/2006/relationships/image" Target="../media/image15.jpeg"/><Relationship Id="rId10" Type="http://schemas.openxmlformats.org/officeDocument/2006/relationships/image" Target="../media/image29.jpeg"/><Relationship Id="rId4" Type="http://schemas.openxmlformats.org/officeDocument/2006/relationships/image" Target="../media/image14.jpeg"/><Relationship Id="rId9" Type="http://schemas.openxmlformats.org/officeDocument/2006/relationships/image" Target="../media/image2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sf.gov/awardsearch/showAward.do?AwardNumber=0721623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images.google.com/imgres?imgurl=http://www.voltaire.com/assets/images/hpcwire-readers-choice-2008.jpg&amp;imgrefurl=http://www.voltaire.com/NewsAndEvents/Awards&amp;usg=__h-P__8fYtLmXoI1gLmamvJG20z8=&amp;h=110&amp;w=110&amp;sz=18&amp;hl=en&amp;start=6&amp;um=1&amp;itbs=1&amp;tbnid=bsQqvStxLPlC8M:&amp;tbnh=85&amp;tbnw=85&amp;prev=/images?q=hpcwire+2008+awards&amp;um=1&amp;hl=en&amp;sa=N&amp;tbs=isch:1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s.sun.com/thumbnail/400/400/13814#type=gallery&amp;cb_imgurl=LB.tb_imgurl&amp;cb_gal=LB.tb_gallery&amp;id=13814" TargetMode="External"/><Relationship Id="rId7" Type="http://schemas.openxmlformats.org/officeDocument/2006/relationships/image" Target="../media/image1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s.sun.com/thumbnail/400/400/13814#type=gallery&amp;cb_imgurl=LB.tb_imgurl&amp;cb_gal=LB.tb_gallery&amp;id=1381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hyperlink" Target="http://photos.sun.com/thumbnail/400/400/13814#type=gallery&amp;cb_imgurl=LB.tb_imgurl&amp;cb_gal=LB.tb_gallery&amp;id=138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Rocks Virtual Clusters, Extended clusters in to Amazon EC2 w/Condor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Philip Papadopoulos, </a:t>
            </a:r>
            <a:r>
              <a:rPr lang="en-US" dirty="0" err="1" smtClean="0"/>
              <a:t>Ph.D</a:t>
            </a:r>
            <a:endParaRPr lang="en-US" dirty="0" smtClean="0"/>
          </a:p>
          <a:p>
            <a:r>
              <a:rPr lang="en-US" dirty="0" smtClean="0"/>
              <a:t>University of California, San Diego</a:t>
            </a:r>
          </a:p>
          <a:p>
            <a:r>
              <a:rPr lang="en-US" dirty="0" smtClean="0"/>
              <a:t>San Diego Supercomputer Center</a:t>
            </a:r>
          </a:p>
          <a:p>
            <a:r>
              <a:rPr lang="en-US" dirty="0" smtClean="0"/>
              <a:t>California Institute for Telecommunications and Information Technology (Calit2)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59436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CCGSC 2010, Flat Rock , North Carolina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Assembly into Virtual Clusters: </a:t>
            </a:r>
            <a:br>
              <a:rPr lang="en-US" dirty="0" smtClean="0"/>
            </a:br>
            <a:r>
              <a:rPr lang="en-US" dirty="0" smtClean="0"/>
              <a:t>Overlay on Physical</a:t>
            </a:r>
            <a:endParaRPr lang="en-US" dirty="0"/>
          </a:p>
        </p:txBody>
      </p:sp>
      <p:sp>
        <p:nvSpPr>
          <p:cNvPr id="166" name="Content Placeholder 165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6764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Rocks simplifies creation of all network interfaces</a:t>
            </a:r>
          </a:p>
          <a:p>
            <a:pPr lvl="1"/>
            <a:r>
              <a:rPr lang="en-US" sz="2400" dirty="0" smtClean="0"/>
              <a:t>Real, virtual &amp;  bridges</a:t>
            </a:r>
          </a:p>
          <a:p>
            <a:r>
              <a:rPr lang="en-US" dirty="0" smtClean="0"/>
              <a:t>VM’s are </a:t>
            </a:r>
            <a:r>
              <a:rPr lang="en-US" u="sng" dirty="0" smtClean="0"/>
              <a:t>blind</a:t>
            </a:r>
            <a:r>
              <a:rPr lang="en-US" dirty="0" smtClean="0"/>
              <a:t> to the actual packet tag being used</a:t>
            </a:r>
          </a:p>
          <a:p>
            <a:pPr lvl="1"/>
            <a:endParaRPr lang="en-US" dirty="0"/>
          </a:p>
        </p:txBody>
      </p:sp>
      <p:grpSp>
        <p:nvGrpSpPr>
          <p:cNvPr id="2" name="Group 25"/>
          <p:cNvGrpSpPr/>
          <p:nvPr/>
        </p:nvGrpSpPr>
        <p:grpSpPr>
          <a:xfrm>
            <a:off x="1715729" y="1737852"/>
            <a:ext cx="1371600" cy="1066800"/>
            <a:chOff x="4648200" y="1600200"/>
            <a:chExt cx="4419600" cy="4343400"/>
          </a:xfrm>
        </p:grpSpPr>
        <p:sp>
          <p:nvSpPr>
            <p:cNvPr id="6" name="Rounded Rectangle 5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/>
            <p:cNvCxnSpPr>
              <a:stCxn id="10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2" idx="2"/>
              <a:endCxn id="9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6"/>
          <p:cNvGrpSpPr/>
          <p:nvPr/>
        </p:nvGrpSpPr>
        <p:grpSpPr>
          <a:xfrm>
            <a:off x="3239729" y="1737852"/>
            <a:ext cx="1371600" cy="1066800"/>
            <a:chOff x="4648200" y="1600200"/>
            <a:chExt cx="4419600" cy="4343400"/>
          </a:xfrm>
        </p:grpSpPr>
        <p:sp>
          <p:nvSpPr>
            <p:cNvPr id="28" name="Rounded Rectangle 27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5" name="Straight Connector 34"/>
            <p:cNvCxnSpPr>
              <a:stCxn id="32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4" idx="2"/>
              <a:endCxn id="31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ounded Rectangle 44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4763729" y="1737852"/>
            <a:ext cx="1371600" cy="1066800"/>
            <a:chOff x="4648200" y="1600200"/>
            <a:chExt cx="4419600" cy="4343400"/>
          </a:xfrm>
        </p:grpSpPr>
        <p:sp>
          <p:nvSpPr>
            <p:cNvPr id="47" name="Rounded Rectangle 46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4" name="Straight Connector 53"/>
            <p:cNvCxnSpPr>
              <a:stCxn id="51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3" idx="2"/>
              <a:endCxn id="50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ounded Rectangle 63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64"/>
          <p:cNvGrpSpPr/>
          <p:nvPr/>
        </p:nvGrpSpPr>
        <p:grpSpPr>
          <a:xfrm>
            <a:off x="6287729" y="1737852"/>
            <a:ext cx="1371600" cy="1066800"/>
            <a:chOff x="4648200" y="1600200"/>
            <a:chExt cx="4419600" cy="4343400"/>
          </a:xfrm>
        </p:grpSpPr>
        <p:sp>
          <p:nvSpPr>
            <p:cNvPr id="66" name="Rounded Rectangle 65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3" name="Straight Connector 72"/>
            <p:cNvCxnSpPr>
              <a:stCxn id="70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2" idx="2"/>
              <a:endCxn id="69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ounded Rectangle 82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83"/>
          <p:cNvGrpSpPr/>
          <p:nvPr/>
        </p:nvGrpSpPr>
        <p:grpSpPr>
          <a:xfrm flipV="1">
            <a:off x="1715729" y="3642852"/>
            <a:ext cx="1371600" cy="1066800"/>
            <a:chOff x="4648200" y="1600200"/>
            <a:chExt cx="4419600" cy="4343400"/>
          </a:xfrm>
        </p:grpSpPr>
        <p:sp>
          <p:nvSpPr>
            <p:cNvPr id="85" name="Rounded Rectangle 84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2" name="Straight Connector 91"/>
            <p:cNvCxnSpPr>
              <a:stCxn id="89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91" idx="2"/>
              <a:endCxn id="88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Rounded Rectangle 101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102"/>
          <p:cNvGrpSpPr/>
          <p:nvPr/>
        </p:nvGrpSpPr>
        <p:grpSpPr>
          <a:xfrm flipV="1">
            <a:off x="3315929" y="3642852"/>
            <a:ext cx="1371600" cy="1066800"/>
            <a:chOff x="4648200" y="1600200"/>
            <a:chExt cx="4419600" cy="4343400"/>
          </a:xfrm>
        </p:grpSpPr>
        <p:sp>
          <p:nvSpPr>
            <p:cNvPr id="104" name="Rounded Rectangle 103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1" name="Straight Connector 110"/>
            <p:cNvCxnSpPr>
              <a:stCxn id="108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0" idx="2"/>
              <a:endCxn id="107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Rounded Rectangle 120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121"/>
          <p:cNvGrpSpPr/>
          <p:nvPr/>
        </p:nvGrpSpPr>
        <p:grpSpPr>
          <a:xfrm flipV="1">
            <a:off x="4839929" y="3642852"/>
            <a:ext cx="1371600" cy="1066800"/>
            <a:chOff x="4648200" y="1600200"/>
            <a:chExt cx="4419600" cy="4343400"/>
          </a:xfrm>
        </p:grpSpPr>
        <p:sp>
          <p:nvSpPr>
            <p:cNvPr id="123" name="Rounded Rectangle 122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0" name="Straight Connector 129"/>
            <p:cNvCxnSpPr>
              <a:stCxn id="127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9" idx="2"/>
              <a:endCxn id="126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7" name="Straight Connector 136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Rounded Rectangle 139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140"/>
          <p:cNvGrpSpPr/>
          <p:nvPr/>
        </p:nvGrpSpPr>
        <p:grpSpPr>
          <a:xfrm flipV="1">
            <a:off x="6363929" y="3642852"/>
            <a:ext cx="1371600" cy="1066800"/>
            <a:chOff x="4648200" y="1600200"/>
            <a:chExt cx="4419600" cy="4343400"/>
          </a:xfrm>
        </p:grpSpPr>
        <p:sp>
          <p:nvSpPr>
            <p:cNvPr id="142" name="Rounded Rectangle 141"/>
            <p:cNvSpPr/>
            <p:nvPr/>
          </p:nvSpPr>
          <p:spPr>
            <a:xfrm>
              <a:off x="5410200" y="5486400"/>
              <a:ext cx="2971800" cy="3048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ounded Rectangle 142"/>
            <p:cNvSpPr/>
            <p:nvPr/>
          </p:nvSpPr>
          <p:spPr>
            <a:xfrm>
              <a:off x="5181600" y="4495800"/>
              <a:ext cx="13716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Rounded Rectangle 143"/>
            <p:cNvSpPr/>
            <p:nvPr/>
          </p:nvSpPr>
          <p:spPr>
            <a:xfrm>
              <a:off x="6934200" y="4495800"/>
              <a:ext cx="1371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Rounded Rectangle 144"/>
            <p:cNvSpPr/>
            <p:nvPr/>
          </p:nvSpPr>
          <p:spPr>
            <a:xfrm>
              <a:off x="6705600" y="3581400"/>
              <a:ext cx="1752600" cy="762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400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7924800" y="19050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7124700" y="2743200"/>
              <a:ext cx="914400" cy="685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9" name="Straight Connector 148"/>
            <p:cNvCxnSpPr>
              <a:stCxn id="146" idx="2"/>
            </p:cNvCxnSpPr>
            <p:nvPr/>
          </p:nvCxnSpPr>
          <p:spPr>
            <a:xfrm rot="5400000">
              <a:off x="63627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5400000">
              <a:off x="7810500" y="3086100"/>
              <a:ext cx="990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48" idx="2"/>
              <a:endCxn id="145" idx="0"/>
            </p:cNvCxnSpPr>
            <p:nvPr/>
          </p:nvCxnSpPr>
          <p:spPr>
            <a:xfrm rot="5400000">
              <a:off x="75057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rot="5400000">
              <a:off x="7543799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5400000">
              <a:off x="75057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Rectangle 153"/>
            <p:cNvSpPr/>
            <p:nvPr/>
          </p:nvSpPr>
          <p:spPr>
            <a:xfrm>
              <a:off x="5257800" y="2743200"/>
              <a:ext cx="1219200" cy="685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ounded Rectangle 154"/>
            <p:cNvSpPr/>
            <p:nvPr/>
          </p:nvSpPr>
          <p:spPr>
            <a:xfrm>
              <a:off x="5181600" y="3581400"/>
              <a:ext cx="1447800" cy="762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6" name="Straight Connector 155"/>
            <p:cNvCxnSpPr/>
            <p:nvPr/>
          </p:nvCxnSpPr>
          <p:spPr>
            <a:xfrm rot="5400000">
              <a:off x="5791200" y="35052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791200" y="4419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5753100" y="53721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Rounded Rectangle 158"/>
            <p:cNvSpPr/>
            <p:nvPr/>
          </p:nvSpPr>
          <p:spPr>
            <a:xfrm>
              <a:off x="4648200" y="1600200"/>
              <a:ext cx="4419600" cy="43434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3" name="Freeform 162"/>
          <p:cNvSpPr/>
          <p:nvPr/>
        </p:nvSpPr>
        <p:spPr>
          <a:xfrm>
            <a:off x="3775587" y="1666568"/>
            <a:ext cx="3967316" cy="3362632"/>
          </a:xfrm>
          <a:custGeom>
            <a:avLst/>
            <a:gdLst>
              <a:gd name="connsiteX0" fmla="*/ 176981 w 3967316"/>
              <a:gd name="connsiteY0" fmla="*/ 1696065 h 3362632"/>
              <a:gd name="connsiteX1" fmla="*/ 0 w 3967316"/>
              <a:gd name="connsiteY1" fmla="*/ 3229897 h 3362632"/>
              <a:gd name="connsiteX2" fmla="*/ 1047136 w 3967316"/>
              <a:gd name="connsiteY2" fmla="*/ 3288890 h 3362632"/>
              <a:gd name="connsiteX3" fmla="*/ 988142 w 3967316"/>
              <a:gd name="connsiteY3" fmla="*/ 1784555 h 3362632"/>
              <a:gd name="connsiteX4" fmla="*/ 3215148 w 3967316"/>
              <a:gd name="connsiteY4" fmla="*/ 1784555 h 3362632"/>
              <a:gd name="connsiteX5" fmla="*/ 3023419 w 3967316"/>
              <a:gd name="connsiteY5" fmla="*/ 3362632 h 3362632"/>
              <a:gd name="connsiteX6" fmla="*/ 3967316 w 3967316"/>
              <a:gd name="connsiteY6" fmla="*/ 3362632 h 3362632"/>
              <a:gd name="connsiteX7" fmla="*/ 3937819 w 3967316"/>
              <a:gd name="connsiteY7" fmla="*/ 1563329 h 3362632"/>
              <a:gd name="connsiteX8" fmla="*/ 2462981 w 3967316"/>
              <a:gd name="connsiteY8" fmla="*/ 1563329 h 3362632"/>
              <a:gd name="connsiteX9" fmla="*/ 2448232 w 3967316"/>
              <a:gd name="connsiteY9" fmla="*/ 14749 h 3362632"/>
              <a:gd name="connsiteX10" fmla="*/ 1386348 w 3967316"/>
              <a:gd name="connsiteY10" fmla="*/ 0 h 3362632"/>
              <a:gd name="connsiteX11" fmla="*/ 1578077 w 3967316"/>
              <a:gd name="connsiteY11" fmla="*/ 1578078 h 3362632"/>
              <a:gd name="connsiteX12" fmla="*/ 162232 w 3967316"/>
              <a:gd name="connsiteY12" fmla="*/ 1578078 h 3362632"/>
              <a:gd name="connsiteX13" fmla="*/ 176981 w 3967316"/>
              <a:gd name="connsiteY13" fmla="*/ 1696065 h 336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67316" h="3362632">
                <a:moveTo>
                  <a:pt x="176981" y="1696065"/>
                </a:moveTo>
                <a:lnTo>
                  <a:pt x="0" y="3229897"/>
                </a:lnTo>
                <a:lnTo>
                  <a:pt x="1047136" y="3288890"/>
                </a:lnTo>
                <a:lnTo>
                  <a:pt x="988142" y="1784555"/>
                </a:lnTo>
                <a:lnTo>
                  <a:pt x="3215148" y="1784555"/>
                </a:lnTo>
                <a:lnTo>
                  <a:pt x="3023419" y="3362632"/>
                </a:lnTo>
                <a:lnTo>
                  <a:pt x="3967316" y="3362632"/>
                </a:lnTo>
                <a:lnTo>
                  <a:pt x="3937819" y="1563329"/>
                </a:lnTo>
                <a:lnTo>
                  <a:pt x="2462981" y="1563329"/>
                </a:lnTo>
                <a:lnTo>
                  <a:pt x="2448232" y="14749"/>
                </a:lnTo>
                <a:lnTo>
                  <a:pt x="1386348" y="0"/>
                </a:lnTo>
                <a:lnTo>
                  <a:pt x="1578077" y="1578078"/>
                </a:lnTo>
                <a:lnTo>
                  <a:pt x="162232" y="1578078"/>
                </a:lnTo>
                <a:lnTo>
                  <a:pt x="176981" y="1696065"/>
                </a:lnTo>
                <a:close/>
              </a:path>
            </a:pathLst>
          </a:custGeom>
          <a:solidFill>
            <a:srgbClr val="FFFF00">
              <a:alpha val="45000"/>
            </a:srgbClr>
          </a:solidFill>
          <a:ln w="571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TextBox 163"/>
          <p:cNvSpPr txBox="1"/>
          <p:nvPr/>
        </p:nvSpPr>
        <p:spPr>
          <a:xfrm>
            <a:off x="4992329" y="310945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Virtual Cluster</a:t>
            </a:r>
            <a:endParaRPr lang="en-US" b="1" dirty="0"/>
          </a:p>
        </p:txBody>
      </p:sp>
      <p:sp>
        <p:nvSpPr>
          <p:cNvPr id="165" name="Freeform 164"/>
          <p:cNvSpPr/>
          <p:nvPr/>
        </p:nvSpPr>
        <p:spPr>
          <a:xfrm>
            <a:off x="2197510" y="1607575"/>
            <a:ext cx="5574890" cy="3215148"/>
          </a:xfrm>
          <a:custGeom>
            <a:avLst/>
            <a:gdLst>
              <a:gd name="connsiteX0" fmla="*/ 132735 w 5574890"/>
              <a:gd name="connsiteY0" fmla="*/ 1563329 h 3215148"/>
              <a:gd name="connsiteX1" fmla="*/ 0 w 5574890"/>
              <a:gd name="connsiteY1" fmla="*/ 3215148 h 3215148"/>
              <a:gd name="connsiteX2" fmla="*/ 943896 w 5574890"/>
              <a:gd name="connsiteY2" fmla="*/ 3215148 h 3215148"/>
              <a:gd name="connsiteX3" fmla="*/ 884903 w 5574890"/>
              <a:gd name="connsiteY3" fmla="*/ 1563329 h 3215148"/>
              <a:gd name="connsiteX4" fmla="*/ 5574890 w 5574890"/>
              <a:gd name="connsiteY4" fmla="*/ 1563329 h 3215148"/>
              <a:gd name="connsiteX5" fmla="*/ 5471651 w 5574890"/>
              <a:gd name="connsiteY5" fmla="*/ 0 h 3215148"/>
              <a:gd name="connsiteX6" fmla="*/ 4513006 w 5574890"/>
              <a:gd name="connsiteY6" fmla="*/ 0 h 3215148"/>
              <a:gd name="connsiteX7" fmla="*/ 4822722 w 5574890"/>
              <a:gd name="connsiteY7" fmla="*/ 1445342 h 3215148"/>
              <a:gd name="connsiteX8" fmla="*/ 2374490 w 5574890"/>
              <a:gd name="connsiteY8" fmla="*/ 1460090 h 3215148"/>
              <a:gd name="connsiteX9" fmla="*/ 2418735 w 5574890"/>
              <a:gd name="connsiteY9" fmla="*/ 0 h 3215148"/>
              <a:gd name="connsiteX10" fmla="*/ 1460090 w 5574890"/>
              <a:gd name="connsiteY10" fmla="*/ 14748 h 3215148"/>
              <a:gd name="connsiteX11" fmla="*/ 1725561 w 5574890"/>
              <a:gd name="connsiteY11" fmla="*/ 1430593 h 3215148"/>
              <a:gd name="connsiteX12" fmla="*/ 147484 w 5574890"/>
              <a:gd name="connsiteY12" fmla="*/ 1430593 h 3215148"/>
              <a:gd name="connsiteX13" fmla="*/ 132735 w 5574890"/>
              <a:gd name="connsiteY13" fmla="*/ 1563329 h 321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74890" h="3215148">
                <a:moveTo>
                  <a:pt x="132735" y="1563329"/>
                </a:moveTo>
                <a:lnTo>
                  <a:pt x="0" y="3215148"/>
                </a:lnTo>
                <a:lnTo>
                  <a:pt x="943896" y="3215148"/>
                </a:lnTo>
                <a:lnTo>
                  <a:pt x="884903" y="1563329"/>
                </a:lnTo>
                <a:lnTo>
                  <a:pt x="5574890" y="1563329"/>
                </a:lnTo>
                <a:lnTo>
                  <a:pt x="5471651" y="0"/>
                </a:lnTo>
                <a:lnTo>
                  <a:pt x="4513006" y="0"/>
                </a:lnTo>
                <a:lnTo>
                  <a:pt x="4822722" y="1445342"/>
                </a:lnTo>
                <a:lnTo>
                  <a:pt x="2374490" y="1460090"/>
                </a:lnTo>
                <a:lnTo>
                  <a:pt x="2418735" y="0"/>
                </a:lnTo>
                <a:lnTo>
                  <a:pt x="1460090" y="14748"/>
                </a:lnTo>
                <a:lnTo>
                  <a:pt x="1725561" y="1430593"/>
                </a:lnTo>
                <a:lnTo>
                  <a:pt x="147484" y="1430593"/>
                </a:lnTo>
                <a:lnTo>
                  <a:pt x="132735" y="1563329"/>
                </a:lnTo>
                <a:close/>
              </a:path>
            </a:pathLst>
          </a:custGeom>
          <a:solidFill>
            <a:srgbClr val="00B050">
              <a:alpha val="38000"/>
            </a:srgbClr>
          </a:solidFill>
          <a:ln w="5715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Realities of Virtual Clusters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When you start building Hosting Clusters, you build </a:t>
            </a:r>
            <a:r>
              <a:rPr lang="en-US" i="1" dirty="0" smtClean="0"/>
              <a:t>many </a:t>
            </a:r>
            <a:r>
              <a:rPr lang="en-US" dirty="0" smtClean="0"/>
              <a:t>clusters</a:t>
            </a:r>
          </a:p>
          <a:p>
            <a:r>
              <a:rPr lang="en-US" dirty="0" smtClean="0"/>
              <a:t>Viewpoints:</a:t>
            </a:r>
          </a:p>
          <a:p>
            <a:pPr lvl="1"/>
            <a:r>
              <a:rPr lang="en-US" dirty="0" smtClean="0"/>
              <a:t>Physical Cluster that Hosts Virtual Machines</a:t>
            </a:r>
          </a:p>
          <a:p>
            <a:pPr lvl="1"/>
            <a:r>
              <a:rPr lang="en-US" dirty="0" smtClean="0"/>
              <a:t>Cloud Provider: Allocation of resources (disk, network, CPU, memory) to define a virtual cluster</a:t>
            </a:r>
          </a:p>
          <a:p>
            <a:pPr lvl="1"/>
            <a:r>
              <a:rPr lang="en-US" dirty="0" smtClean="0"/>
              <a:t>Cluster Owner: Configuration of Software to define your environment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Your first virtual cluster requires you to define three clusters and build two</a:t>
            </a:r>
          </a:p>
          <a:p>
            <a:endParaRPr lang="en-US" dirty="0" smtClean="0"/>
          </a:p>
          <a:p>
            <a:r>
              <a:rPr lang="en-US" dirty="0" smtClean="0"/>
              <a:t>Rocks &gt; 5.0 provides infrastructure for all of this</a:t>
            </a:r>
          </a:p>
          <a:p>
            <a:pPr lvl="1"/>
            <a:r>
              <a:rPr lang="en-US" dirty="0" smtClean="0"/>
              <a:t>Share as much as possible 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Taste of the Command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Physical Hosting Cluster with </a:t>
            </a:r>
            <a:r>
              <a:rPr lang="en-US" dirty="0" err="1" smtClean="0"/>
              <a:t>Xen</a:t>
            </a:r>
            <a:r>
              <a:rPr lang="en-US" dirty="0" smtClean="0"/>
              <a:t> Roll and build </a:t>
            </a:r>
            <a:r>
              <a:rPr lang="en-US" dirty="0" err="1" smtClean="0"/>
              <a:t>vm</a:t>
            </a:r>
            <a:r>
              <a:rPr lang="en-US" dirty="0" smtClean="0"/>
              <a:t>-container appliances</a:t>
            </a:r>
          </a:p>
          <a:p>
            <a:r>
              <a:rPr lang="en-US" dirty="0" smtClean="0"/>
              <a:t>Allocate resources for a virtual cluster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rocks create cluster 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of virtual frontend&gt; 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fqdn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of frontend&gt;  &lt;# of nodes&gt;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vlan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vlanid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  [&lt;options&gt;]</a:t>
            </a:r>
          </a:p>
          <a:p>
            <a:r>
              <a:rPr lang="en-US" dirty="0" smtClean="0">
                <a:cs typeface="Courier New" pitchFamily="49" charset="0"/>
              </a:rPr>
              <a:t>Start and build virtual cluster frontend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rocks start host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fqdn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of frontend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rocks open host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console 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fqdn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of frontend&gt;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Rocks and EC2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We can build physical hosting clusters and multiple, isolated virtual clusters: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Can I use Rocks to author “images” compatible with EC2?  (We use </a:t>
            </a:r>
            <a:r>
              <a:rPr lang="en-US" dirty="0" err="1" smtClean="0"/>
              <a:t>Xen</a:t>
            </a:r>
            <a:r>
              <a:rPr lang="en-US" dirty="0" smtClean="0"/>
              <a:t>, They use </a:t>
            </a:r>
            <a:r>
              <a:rPr lang="en-US" dirty="0" err="1" smtClean="0"/>
              <a:t>Xen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I automatically integrate EC2 Virtual Machines into my local cluster (cluster extension)</a:t>
            </a:r>
          </a:p>
          <a:p>
            <a:pPr lvl="1"/>
            <a:r>
              <a:rPr lang="en-US" dirty="0" smtClean="0"/>
              <a:t>Submit locally </a:t>
            </a:r>
          </a:p>
          <a:p>
            <a:pPr lvl="1"/>
            <a:r>
              <a:rPr lang="en-US" dirty="0" smtClean="0"/>
              <a:t>My own private cloud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EC2 </a:t>
            </a:r>
            <a:endParaRPr lang="en-US" dirty="0"/>
          </a:p>
        </p:txBody>
      </p:sp>
      <p:sp>
        <p:nvSpPr>
          <p:cNvPr id="36866" name="Cloud"/>
          <p:cNvSpPr>
            <a:spLocks noChangeAspect="1" noEditPoints="1" noChangeArrowheads="1"/>
          </p:cNvSpPr>
          <p:nvPr/>
        </p:nvSpPr>
        <p:spPr bwMode="auto">
          <a:xfrm>
            <a:off x="457200" y="1676400"/>
            <a:ext cx="3311525" cy="30622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838200" y="2590800"/>
            <a:ext cx="762000" cy="762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1752600" y="2209800"/>
            <a:ext cx="7620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1295400" y="3581400"/>
            <a:ext cx="457200" cy="609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1981200" y="3276600"/>
            <a:ext cx="457200" cy="609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an 9"/>
          <p:cNvSpPr/>
          <p:nvPr/>
        </p:nvSpPr>
        <p:spPr>
          <a:xfrm>
            <a:off x="2667000" y="2895600"/>
            <a:ext cx="7620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6868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2438400"/>
            <a:ext cx="533400" cy="533400"/>
          </a:xfrm>
          <a:prstGeom prst="rect">
            <a:avLst/>
          </a:prstGeom>
          <a:noFill/>
        </p:spPr>
      </p:pic>
      <p:pic>
        <p:nvPicPr>
          <p:cNvPr id="12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95600" y="3200400"/>
            <a:ext cx="533400" cy="533400"/>
          </a:xfrm>
          <a:prstGeom prst="rect">
            <a:avLst/>
          </a:prstGeom>
          <a:noFill/>
        </p:spPr>
      </p:pic>
      <p:pic>
        <p:nvPicPr>
          <p:cNvPr id="13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5334000"/>
            <a:ext cx="533400" cy="533400"/>
          </a:xfrm>
          <a:prstGeom prst="rect">
            <a:avLst/>
          </a:prstGeom>
          <a:noFill/>
        </p:spPr>
      </p:pic>
      <p:pic>
        <p:nvPicPr>
          <p:cNvPr id="14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1000" y="5943600"/>
            <a:ext cx="533400" cy="5334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066800" y="54864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Amazon Machine Images (AMIs)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4724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S3 – Simple Storage Service</a:t>
            </a:r>
          </a:p>
          <a:p>
            <a:pPr algn="ctr"/>
            <a:r>
              <a:rPr lang="en-US" dirty="0" smtClean="0"/>
              <a:t>EBS – Elastic Block Store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1000" y="1295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Amazon Cloud Storage</a:t>
            </a:r>
            <a:endParaRPr lang="en-US" b="1" dirty="0"/>
          </a:p>
        </p:txBody>
      </p:sp>
      <p:sp>
        <p:nvSpPr>
          <p:cNvPr id="18" name="Cloud"/>
          <p:cNvSpPr>
            <a:spLocks noChangeAspect="1" noEditPoints="1" noChangeArrowheads="1"/>
          </p:cNvSpPr>
          <p:nvPr/>
        </p:nvSpPr>
        <p:spPr bwMode="auto">
          <a:xfrm>
            <a:off x="5105400" y="1524000"/>
            <a:ext cx="3311525" cy="30622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" name="Picture 2" descr="http://www.getapc.ca/images/Dell%20Tower.jpg"/>
          <p:cNvPicPr>
            <a:picLocks noChangeAspect="1" noChangeArrowheads="1"/>
          </p:cNvPicPr>
          <p:nvPr/>
        </p:nvPicPr>
        <p:blipFill>
          <a:blip r:embed="rId3" cstate="print"/>
          <a:srcRect t="9950" r="35319"/>
          <a:stretch>
            <a:fillRect/>
          </a:stretch>
        </p:blipFill>
        <p:spPr bwMode="auto">
          <a:xfrm>
            <a:off x="5791200" y="2362200"/>
            <a:ext cx="381000" cy="907381"/>
          </a:xfrm>
          <a:prstGeom prst="rect">
            <a:avLst/>
          </a:prstGeom>
          <a:noFill/>
        </p:spPr>
      </p:pic>
      <p:pic>
        <p:nvPicPr>
          <p:cNvPr id="20" name="Picture 2" descr="http://www.getapc.ca/images/Dell%20Tower.jpg"/>
          <p:cNvPicPr>
            <a:picLocks noChangeAspect="1" noChangeArrowheads="1"/>
          </p:cNvPicPr>
          <p:nvPr/>
        </p:nvPicPr>
        <p:blipFill>
          <a:blip r:embed="rId3" cstate="print"/>
          <a:srcRect t="9950" r="35319"/>
          <a:stretch>
            <a:fillRect/>
          </a:stretch>
        </p:blipFill>
        <p:spPr bwMode="auto">
          <a:xfrm>
            <a:off x="6172200" y="2133600"/>
            <a:ext cx="381000" cy="907381"/>
          </a:xfrm>
          <a:prstGeom prst="rect">
            <a:avLst/>
          </a:prstGeom>
          <a:noFill/>
        </p:spPr>
      </p:pic>
      <p:pic>
        <p:nvPicPr>
          <p:cNvPr id="21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67000" y="3048000"/>
            <a:ext cx="533400" cy="533400"/>
          </a:xfrm>
          <a:prstGeom prst="rect">
            <a:avLst/>
          </a:prstGeom>
          <a:noFill/>
        </p:spPr>
      </p:pic>
      <p:pic>
        <p:nvPicPr>
          <p:cNvPr id="22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352800"/>
            <a:ext cx="304800" cy="304800"/>
          </a:xfrm>
          <a:prstGeom prst="rect">
            <a:avLst/>
          </a:prstGeom>
          <a:noFill/>
        </p:spPr>
      </p:pic>
      <p:pic>
        <p:nvPicPr>
          <p:cNvPr id="23" name="Picture 4" descr="http://www2.technocentre.info:84/Images/262px-CDROM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3429000"/>
            <a:ext cx="304800" cy="304800"/>
          </a:xfrm>
          <a:prstGeom prst="rect">
            <a:avLst/>
          </a:prstGeom>
          <a:noFill/>
        </p:spPr>
      </p:pic>
      <p:pic>
        <p:nvPicPr>
          <p:cNvPr id="24" name="Picture 23" descr="Lightbox Image">
            <a:hlinkClick r:id="rId5"/>
          </p:cNvPr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3200400"/>
            <a:ext cx="971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4876800" y="1143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Elastic Compute Cloud (EC2)</a:t>
            </a:r>
            <a:endParaRPr lang="en-US" b="1" dirty="0"/>
          </a:p>
        </p:txBody>
      </p:sp>
      <p:pic>
        <p:nvPicPr>
          <p:cNvPr id="26" name="Picture 2" descr="http://www.getapc.ca/images/Dell%20Tower.jpg"/>
          <p:cNvPicPr>
            <a:picLocks noChangeAspect="1" noChangeArrowheads="1"/>
          </p:cNvPicPr>
          <p:nvPr/>
        </p:nvPicPr>
        <p:blipFill>
          <a:blip r:embed="rId3" cstate="print"/>
          <a:srcRect t="9950" r="35319"/>
          <a:stretch>
            <a:fillRect/>
          </a:stretch>
        </p:blipFill>
        <p:spPr bwMode="auto">
          <a:xfrm>
            <a:off x="6553200" y="1981200"/>
            <a:ext cx="381000" cy="907381"/>
          </a:xfrm>
          <a:prstGeom prst="rect">
            <a:avLst/>
          </a:prstGeom>
          <a:noFill/>
        </p:spPr>
      </p:pic>
      <p:pic>
        <p:nvPicPr>
          <p:cNvPr id="28" name="Picture 27" descr="Lightbox Image">
            <a:hlinkClick r:id="rId5"/>
          </p:cNvPr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3352800"/>
            <a:ext cx="971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8" descr="Lightbox Image">
            <a:hlinkClick r:id="rId5"/>
          </p:cNvPr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3581400"/>
            <a:ext cx="971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 descr="Lightbox Image">
            <a:hlinkClick r:id="rId5"/>
          </p:cNvPr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3505200"/>
            <a:ext cx="971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 descr="Lightbox Image">
            <a:hlinkClick r:id="rId5"/>
          </p:cNvPr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3810000"/>
            <a:ext cx="971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Shape 36"/>
          <p:cNvCxnSpPr>
            <a:stCxn id="36868" idx="3"/>
            <a:endCxn id="19" idx="0"/>
          </p:cNvCxnSpPr>
          <p:nvPr/>
        </p:nvCxnSpPr>
        <p:spPr>
          <a:xfrm flipV="1">
            <a:off x="2362200" y="2362200"/>
            <a:ext cx="3619500" cy="342900"/>
          </a:xfrm>
          <a:prstGeom prst="bentConnector4">
            <a:avLst>
              <a:gd name="adj1" fmla="val 47368"/>
              <a:gd name="adj2" fmla="val 166667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9"/>
          <p:cNvCxnSpPr>
            <a:stCxn id="36868" idx="0"/>
            <a:endCxn id="20" idx="0"/>
          </p:cNvCxnSpPr>
          <p:nvPr/>
        </p:nvCxnSpPr>
        <p:spPr>
          <a:xfrm rot="5400000" flipH="1" flipV="1">
            <a:off x="4076700" y="152400"/>
            <a:ext cx="304800" cy="4267200"/>
          </a:xfrm>
          <a:prstGeom prst="bentConnector3">
            <a:avLst>
              <a:gd name="adj1" fmla="val 175000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12" idx="3"/>
            <a:endCxn id="31" idx="1"/>
          </p:cNvCxnSpPr>
          <p:nvPr/>
        </p:nvCxnSpPr>
        <p:spPr>
          <a:xfrm>
            <a:off x="3429000" y="3467100"/>
            <a:ext cx="2209800" cy="419100"/>
          </a:xfrm>
          <a:prstGeom prst="bentConnector3">
            <a:avLst>
              <a:gd name="adj1" fmla="val 50000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14800" y="2286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Copy AMI &amp; </a:t>
            </a:r>
          </a:p>
          <a:p>
            <a:r>
              <a:rPr lang="en-US" dirty="0" smtClean="0"/>
              <a:t>Boot</a:t>
            </a:r>
            <a:endParaRPr lang="en-US" dirty="0"/>
          </a:p>
        </p:txBody>
      </p:sp>
      <p:sp>
        <p:nvSpPr>
          <p:cNvPr id="47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3733800" y="4648200"/>
            <a:ext cx="4724400" cy="17827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2000" dirty="0" smtClean="0">
                <a:sym typeface="Wingdings" pitchFamily="2" charset="2"/>
              </a:rPr>
              <a:t>AMIs are </a:t>
            </a:r>
            <a:r>
              <a:rPr lang="en-US" sz="2000" u="sng" dirty="0" smtClean="0">
                <a:sym typeface="Wingdings" pitchFamily="2" charset="2"/>
              </a:rPr>
              <a:t>copied</a:t>
            </a:r>
            <a:r>
              <a:rPr lang="en-US" sz="2000" dirty="0" smtClean="0">
                <a:sym typeface="Wingdings" pitchFamily="2" charset="2"/>
              </a:rPr>
              <a:t> from S3 and booted in EC2 to create a “running instance”</a:t>
            </a:r>
          </a:p>
          <a:p>
            <a:r>
              <a:rPr lang="en-US" sz="2000" dirty="0" smtClean="0">
                <a:sym typeface="Wingdings" pitchFamily="2" charset="2"/>
              </a:rPr>
              <a:t>When instance is shutdown, all changes are lost</a:t>
            </a:r>
          </a:p>
          <a:p>
            <a:pPr lvl="1"/>
            <a:r>
              <a:rPr lang="en-US" sz="1600" dirty="0" smtClean="0">
                <a:sym typeface="Wingdings" pitchFamily="2" charset="2"/>
              </a:rPr>
              <a:t>Can  save as a new AMI </a:t>
            </a:r>
          </a:p>
          <a:p>
            <a:pPr>
              <a:buNone/>
            </a:pP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EC2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AMI (Amazon Machine Image) is copied from S3 to EC2 for booting </a:t>
            </a:r>
          </a:p>
          <a:p>
            <a:pPr lvl="1"/>
            <a:r>
              <a:rPr lang="en-US" dirty="0" smtClean="0"/>
              <a:t>Can boot multiple copies of an AMI as a “group”</a:t>
            </a:r>
          </a:p>
          <a:p>
            <a:pPr lvl="1"/>
            <a:r>
              <a:rPr lang="en-US" dirty="0" smtClean="0"/>
              <a:t>Not a cluster, all running instances are </a:t>
            </a:r>
            <a:r>
              <a:rPr lang="en-US" dirty="0" smtClean="0"/>
              <a:t>independent  </a:t>
            </a:r>
          </a:p>
          <a:p>
            <a:pPr lvl="1"/>
            <a:r>
              <a:rPr lang="en-US" dirty="0" smtClean="0"/>
              <a:t>New “Cluster” Instances are about $2/Hr (8 cores)  ($17K/year)</a:t>
            </a:r>
            <a:endParaRPr lang="en-US" dirty="0" smtClean="0"/>
          </a:p>
          <a:p>
            <a:r>
              <a:rPr lang="en-US" dirty="0" smtClean="0"/>
              <a:t>If you make changes to your AMI while running and want them saved</a:t>
            </a:r>
          </a:p>
          <a:p>
            <a:pPr lvl="1"/>
            <a:r>
              <a:rPr lang="en-US" dirty="0" smtClean="0"/>
              <a:t>Must repack to make a new AMI  </a:t>
            </a:r>
          </a:p>
          <a:p>
            <a:pPr lvl="2"/>
            <a:r>
              <a:rPr lang="en-US" dirty="0" smtClean="0"/>
              <a:t>Or use Elastic Block Store (EBS) on a per-instance basis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Challenges in EC2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Defining the contents of </a:t>
            </a:r>
            <a:r>
              <a:rPr lang="en-US" u="sng" dirty="0" smtClean="0"/>
              <a:t>your</a:t>
            </a:r>
            <a:r>
              <a:rPr lang="en-US" dirty="0" smtClean="0"/>
              <a:t> Virtual Machine (Software Stack)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Understanding limitations and execution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Debugging when something goes wrong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Remembering to turn off your VM</a:t>
            </a:r>
          </a:p>
          <a:p>
            <a:pPr marL="914400" lvl="1" indent="-514350"/>
            <a:r>
              <a:rPr lang="en-US" dirty="0" smtClean="0"/>
              <a:t>Smallest 64-bit VM is ~$250/month running 7x24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 we even care about </a:t>
            </a:r>
            <a:r>
              <a:rPr lang="en-US" dirty="0" err="1" smtClean="0"/>
              <a:t>about</a:t>
            </a:r>
            <a:r>
              <a:rPr lang="en-US" dirty="0" smtClean="0"/>
              <a:t> how a (IAAS) Cloud image is made?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A: Too MANY pre-existing AMIs. No Systematic (scientific) Reproducibility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762000" y="1524000"/>
          <a:ext cx="7457295" cy="4975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AMI?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Tar file of a / file system</a:t>
            </a:r>
          </a:p>
          <a:p>
            <a:pPr lvl="1"/>
            <a:r>
              <a:rPr lang="en-US" dirty="0" smtClean="0"/>
              <a:t>Cryptographically signed so that Amazon can open it, but other users cannot </a:t>
            </a:r>
          </a:p>
          <a:p>
            <a:pPr lvl="1"/>
            <a:r>
              <a:rPr lang="en-US" dirty="0" smtClean="0"/>
              <a:t>Split into 10MB chunks, stored in S3</a:t>
            </a:r>
          </a:p>
          <a:p>
            <a:r>
              <a:rPr lang="en-US" dirty="0" smtClean="0"/>
              <a:t>Amazon boasts more than </a:t>
            </a:r>
            <a:r>
              <a:rPr lang="en-US" dirty="0" smtClean="0"/>
              <a:t>5400 </a:t>
            </a:r>
            <a:r>
              <a:rPr lang="en-US" dirty="0" smtClean="0"/>
              <a:t>public machine images</a:t>
            </a:r>
          </a:p>
          <a:p>
            <a:pPr lvl="1"/>
            <a:r>
              <a:rPr lang="en-US" dirty="0" smtClean="0"/>
              <a:t>What’s in a particular image?</a:t>
            </a:r>
          </a:p>
          <a:p>
            <a:pPr lvl="1"/>
            <a:r>
              <a:rPr lang="en-US" dirty="0" smtClean="0"/>
              <a:t>How much work is it to get your software part of an existing image? </a:t>
            </a:r>
          </a:p>
          <a:p>
            <a:r>
              <a:rPr lang="en-US" dirty="0" smtClean="0"/>
              <a:t>There are tools for booting and monitoring instances.</a:t>
            </a:r>
          </a:p>
          <a:p>
            <a:r>
              <a:rPr lang="en-US" dirty="0" smtClean="0"/>
              <a:t> Defining the software contents is “an exercise left to the reader”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Background on Rocks</a:t>
            </a:r>
          </a:p>
          <a:p>
            <a:r>
              <a:rPr lang="en-US" dirty="0" smtClean="0"/>
              <a:t>Virtual </a:t>
            </a:r>
            <a:r>
              <a:rPr lang="en-US" dirty="0" smtClean="0"/>
              <a:t>Clusters</a:t>
            </a:r>
            <a:endParaRPr lang="en-US" dirty="0" smtClean="0"/>
          </a:p>
          <a:p>
            <a:r>
              <a:rPr lang="en-US" dirty="0" smtClean="0"/>
              <a:t>Practically extending a local cluster using “Hardware” in EC2 and Condor</a:t>
            </a:r>
          </a:p>
          <a:p>
            <a:r>
              <a:rPr lang="en-US" dirty="0" smtClean="0"/>
              <a:t>EC2 </a:t>
            </a:r>
            <a:r>
              <a:rPr lang="en-US" dirty="0" smtClean="0"/>
              <a:t>Trials, Tribulations, Observations, Love and Hate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Rocks Pilot for the remote control we should have (but don’t) in commercial clouds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Condor Roll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Condor </a:t>
            </a:r>
            <a:r>
              <a:rPr lang="en-US" dirty="0" smtClean="0"/>
              <a:t>7.42</a:t>
            </a:r>
            <a:endParaRPr lang="en-US" dirty="0" smtClean="0"/>
          </a:p>
          <a:p>
            <a:r>
              <a:rPr lang="en-US" dirty="0" smtClean="0"/>
              <a:t>Integration with Rocks command line to do basic Condor configuration customization</a:t>
            </a:r>
          </a:p>
          <a:p>
            <a:r>
              <a:rPr lang="en-US" dirty="0" smtClean="0"/>
              <a:t>To build a Condor Cluster with Rocks</a:t>
            </a:r>
          </a:p>
          <a:p>
            <a:pPr lvl="1"/>
            <a:r>
              <a:rPr lang="en-US" dirty="0" smtClean="0"/>
              <a:t>Base, OS, Kernel, Condor Roll</a:t>
            </a:r>
          </a:p>
          <a:p>
            <a:pPr lvl="1"/>
            <a:r>
              <a:rPr lang="en-US" dirty="0" smtClean="0"/>
              <a:t>Gives you local collector, scheduler</a:t>
            </a:r>
          </a:p>
          <a:p>
            <a:r>
              <a:rPr lang="en-US" dirty="0" smtClean="0"/>
              <a:t>Basic, Working Configuration that can be customized as required.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EC2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Take a Rocks appliance and make it compatible with EC2:</a:t>
            </a:r>
          </a:p>
          <a:p>
            <a:pPr lvl="1"/>
            <a:r>
              <a:rPr lang="en-US" dirty="0" smtClean="0"/>
              <a:t>10GB disk partition (single)</a:t>
            </a:r>
          </a:p>
          <a:p>
            <a:pPr lvl="1"/>
            <a:r>
              <a:rPr lang="en-US" dirty="0" smtClean="0"/>
              <a:t>DHCP for network</a:t>
            </a:r>
          </a:p>
          <a:p>
            <a:pPr lvl="1"/>
            <a:r>
              <a:rPr lang="en-US" dirty="0" err="1" smtClean="0"/>
              <a:t>ssh</a:t>
            </a:r>
            <a:r>
              <a:rPr lang="en-US" dirty="0" smtClean="0"/>
              <a:t> key management </a:t>
            </a:r>
          </a:p>
          <a:p>
            <a:pPr lvl="1"/>
            <a:r>
              <a:rPr lang="en-US" dirty="0" smtClean="0"/>
              <a:t>Other small adjustments</a:t>
            </a:r>
          </a:p>
          <a:p>
            <a:r>
              <a:rPr lang="en-US" dirty="0" smtClean="0"/>
              <a:t>Create an AMI bundle on local cluster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rocks create ec2 bundle</a:t>
            </a:r>
            <a:endParaRPr lang="en-US" dirty="0" smtClean="0"/>
          </a:p>
          <a:p>
            <a:r>
              <a:rPr lang="en-US" dirty="0" smtClean="0"/>
              <a:t>Upload a bundled image into EC2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rocks upload ec2 bundle</a:t>
            </a:r>
          </a:p>
          <a:p>
            <a:r>
              <a:rPr lang="en-US" dirty="0" smtClean="0">
                <a:cs typeface="Courier New" pitchFamily="49" charset="0"/>
              </a:rPr>
              <a:t>Mini-tutorial on getting started with EC2 and </a:t>
            </a:r>
            <a:r>
              <a:rPr lang="en-US" dirty="0" smtClean="0">
                <a:cs typeface="Courier New" pitchFamily="49" charset="0"/>
              </a:rPr>
              <a:t>Rocks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Register image and go.</a:t>
            </a:r>
            <a:endParaRPr lang="en-US" dirty="0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838200" y="3415993"/>
            <a:ext cx="2438400" cy="1752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Nimrod.rockscluster.org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Putting it All Together + Rocks + Condor + EC2 </a:t>
            </a:r>
            <a:endParaRPr lang="en-US" sz="3200" dirty="0"/>
          </a:p>
        </p:txBody>
      </p:sp>
      <p:grpSp>
        <p:nvGrpSpPr>
          <p:cNvPr id="3" name="Group 53"/>
          <p:cNvGrpSpPr/>
          <p:nvPr/>
        </p:nvGrpSpPr>
        <p:grpSpPr>
          <a:xfrm>
            <a:off x="1219200" y="3568393"/>
            <a:ext cx="1752600" cy="1135981"/>
            <a:chOff x="3657600" y="1828800"/>
            <a:chExt cx="1752600" cy="1135981"/>
          </a:xfrm>
        </p:grpSpPr>
        <p:pic>
          <p:nvPicPr>
            <p:cNvPr id="143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2" cstate="print"/>
            <a:srcRect t="9950" r="35319"/>
            <a:stretch>
              <a:fillRect/>
            </a:stretch>
          </p:blipFill>
          <p:spPr bwMode="auto">
            <a:xfrm>
              <a:off x="36576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6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2" cstate="print"/>
            <a:srcRect t="9950" r="35319"/>
            <a:stretch>
              <a:fillRect/>
            </a:stretch>
          </p:blipFill>
          <p:spPr bwMode="auto">
            <a:xfrm>
              <a:off x="41148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7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2" cstate="print"/>
            <a:srcRect t="9950" r="35319"/>
            <a:stretch>
              <a:fillRect/>
            </a:stretch>
          </p:blipFill>
          <p:spPr bwMode="auto">
            <a:xfrm>
              <a:off x="45720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2" cstate="print"/>
            <a:srcRect t="9950" r="35319"/>
            <a:stretch>
              <a:fillRect/>
            </a:stretch>
          </p:blipFill>
          <p:spPr bwMode="auto">
            <a:xfrm>
              <a:off x="50292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9" name="Picture 3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7600" y="1828800"/>
              <a:ext cx="971550" cy="15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63" name="Cloud"/>
          <p:cNvSpPr>
            <a:spLocks noChangeAspect="1" noEditPoints="1" noChangeArrowheads="1"/>
          </p:cNvSpPr>
          <p:nvPr/>
        </p:nvSpPr>
        <p:spPr bwMode="auto">
          <a:xfrm>
            <a:off x="4572000" y="3263593"/>
            <a:ext cx="3048000" cy="23764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Amazon EC2 </a:t>
            </a:r>
            <a:r>
              <a:rPr lang="en-US" b="1" dirty="0"/>
              <a:t>Cloud</a:t>
            </a:r>
          </a:p>
        </p:txBody>
      </p:sp>
      <p:sp>
        <p:nvSpPr>
          <p:cNvPr id="64" name="Cross 63"/>
          <p:cNvSpPr/>
          <p:nvPr/>
        </p:nvSpPr>
        <p:spPr>
          <a:xfrm>
            <a:off x="3581400" y="4177993"/>
            <a:ext cx="609600" cy="533400"/>
          </a:xfrm>
          <a:prstGeom prst="plus">
            <a:avLst>
              <a:gd name="adj" fmla="val 36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029200" y="4025593"/>
            <a:ext cx="990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Rocks –Created VM</a:t>
            </a:r>
            <a:endParaRPr lang="en-US" sz="1400" dirty="0"/>
          </a:p>
        </p:txBody>
      </p:sp>
      <p:pic>
        <p:nvPicPr>
          <p:cNvPr id="1026" name="Picture 2" descr="Condor High Throughput Computi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28800" y="5854393"/>
            <a:ext cx="3276600" cy="622607"/>
          </a:xfrm>
          <a:prstGeom prst="rect">
            <a:avLst/>
          </a:prstGeom>
          <a:noFill/>
        </p:spPr>
      </p:pic>
      <p:sp>
        <p:nvSpPr>
          <p:cNvPr id="73" name="Rounded Rectangle 72"/>
          <p:cNvSpPr/>
          <p:nvPr/>
        </p:nvSpPr>
        <p:spPr>
          <a:xfrm>
            <a:off x="533400" y="3034993"/>
            <a:ext cx="7467600" cy="3429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3200400" y="160020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User sees one Condor Pool. Local interaction</a:t>
            </a:r>
            <a:endParaRPr lang="en-US" sz="2400" dirty="0"/>
          </a:p>
        </p:txBody>
      </p:sp>
      <p:cxnSp>
        <p:nvCxnSpPr>
          <p:cNvPr id="78" name="Straight Arrow Connector 77"/>
          <p:cNvCxnSpPr>
            <a:stCxn id="73" idx="0"/>
          </p:cNvCxnSpPr>
          <p:nvPr/>
        </p:nvCxnSpPr>
        <p:spPr>
          <a:xfrm rot="16200000" flipV="1">
            <a:off x="3168804" y="1936597"/>
            <a:ext cx="748993" cy="1447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1219200" y="5168593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fiji.rocksclusters.org  Hosting Cluster</a:t>
            </a:r>
            <a:endParaRPr lang="en-US" sz="1600" dirty="0"/>
          </a:p>
        </p:txBody>
      </p:sp>
      <p:sp>
        <p:nvSpPr>
          <p:cNvPr id="83" name="Rounded Rectangle 82"/>
          <p:cNvSpPr/>
          <p:nvPr/>
        </p:nvSpPr>
        <p:spPr>
          <a:xfrm>
            <a:off x="685800" y="3263593"/>
            <a:ext cx="2743200" cy="25146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032" name="Picture 8" descr="http://ts2.mm.bing.net/images/thumbnail.aspx?q=1436033427381&amp;id=59dba0837b3c8f4d7e4ac8a567f33e5a&amp;url=http%3a%2f%2fwww.aspsys.com%2fuserfiles%2fimage%2frocks-logo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5168593"/>
            <a:ext cx="609599" cy="609600"/>
          </a:xfrm>
          <a:prstGeom prst="rect">
            <a:avLst/>
          </a:prstGeom>
          <a:noFill/>
        </p:spPr>
      </p:pic>
      <p:pic>
        <p:nvPicPr>
          <p:cNvPr id="84" name="Picture 8" descr="http://ts2.mm.bing.net/images/thumbnail.aspx?q=1436033427381&amp;id=59dba0837b3c8f4d7e4ac8a567f33e5a&amp;url=http%3a%2f%2fwww.aspsys.com%2fuserfiles%2fimage%2frocks-logo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4482793"/>
            <a:ext cx="304800" cy="304801"/>
          </a:xfrm>
          <a:prstGeom prst="rect">
            <a:avLst/>
          </a:prstGeom>
          <a:noFill/>
        </p:spPr>
      </p:pic>
      <p:sp>
        <p:nvSpPr>
          <p:cNvPr id="85" name="TextBox 84"/>
          <p:cNvSpPr txBox="1"/>
          <p:nvPr/>
        </p:nvSpPr>
        <p:spPr>
          <a:xfrm>
            <a:off x="4419600" y="5854393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Job Management</a:t>
            </a:r>
            <a:endParaRPr lang="en-US" dirty="0"/>
          </a:p>
        </p:txBody>
      </p:sp>
      <p:pic>
        <p:nvPicPr>
          <p:cNvPr id="1034" name="Picture 10" descr="http://ts1.mm.bing.net/images/thumbnail.aspx?q=1361955790248&amp;id=015e444ad0f0b0b2749795ee951b0541&amp;url=http%3a%2f%2fwww.casingcorp.com%2fvisa7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53200" y="4558993"/>
            <a:ext cx="427672" cy="556322"/>
          </a:xfrm>
          <a:prstGeom prst="rect">
            <a:avLst/>
          </a:prstGeom>
          <a:noFill/>
        </p:spPr>
      </p:pic>
      <p:pic>
        <p:nvPicPr>
          <p:cNvPr id="21506" name="Picture 2" descr="http://www.crimsondesigns.com/blog/wp-content/uploads/2009/03/computer-user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" y="914400"/>
            <a:ext cx="19050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Cluster Using Condor</a:t>
            </a:r>
            <a:endParaRPr lang="en-US" dirty="0"/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95400"/>
            <a:ext cx="776377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Make this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25908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Build Local Cluster with appropriate rolls</a:t>
            </a:r>
          </a:p>
          <a:p>
            <a:pPr lvl="1"/>
            <a:r>
              <a:rPr lang="en-US" dirty="0" smtClean="0"/>
              <a:t>Rocks + </a:t>
            </a:r>
            <a:r>
              <a:rPr lang="en-US" dirty="0" err="1" smtClean="0"/>
              <a:t>Xen</a:t>
            </a:r>
            <a:r>
              <a:rPr lang="en-US" dirty="0" smtClean="0"/>
              <a:t> Roll + EC2 Roll + Condor Roll (+ </a:t>
            </a:r>
            <a:r>
              <a:rPr lang="en-US" dirty="0" smtClean="0"/>
              <a:t>++ </a:t>
            </a:r>
            <a:r>
              <a:rPr lang="en-US" dirty="0" smtClean="0"/>
              <a:t>Your Rolls Here&gt;)</a:t>
            </a:r>
            <a:endParaRPr lang="en-US" dirty="0" smtClean="0"/>
          </a:p>
          <a:p>
            <a:r>
              <a:rPr lang="en-US" dirty="0" smtClean="0"/>
              <a:t>Create local appliance as  VM using standard Rocks tools</a:t>
            </a:r>
          </a:p>
          <a:p>
            <a:pPr lvl="1"/>
            <a:r>
              <a:rPr lang="en-US" dirty="0" smtClean="0"/>
              <a:t>Set ec2_enable attribute to build it as an EC2-Compatible VM</a:t>
            </a:r>
          </a:p>
          <a:p>
            <a:pPr lvl="1"/>
            <a:r>
              <a:rPr lang="en-US" b="1" dirty="0" smtClean="0"/>
              <a:t>Build and test </a:t>
            </a:r>
            <a:r>
              <a:rPr lang="en-US" b="1" dirty="0" smtClean="0"/>
              <a:t>locally ( can run EC2 kernel on local machine)</a:t>
            </a:r>
            <a:endParaRPr lang="en-US" b="1" dirty="0" smtClean="0"/>
          </a:p>
          <a:p>
            <a:r>
              <a:rPr lang="en-US" dirty="0" smtClean="0"/>
              <a:t>Bundle, Upload, Register as an EC2 AMI</a:t>
            </a:r>
          </a:p>
          <a:p>
            <a:pPr lvl="1"/>
            <a:r>
              <a:rPr lang="en-US" dirty="0" smtClean="0"/>
              <a:t>Rocks command line tools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09600" y="4572000"/>
            <a:ext cx="8229600" cy="19050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Boot with appropriate meta data to register automatically with your local collector.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600" dirty="0" smtClean="0">
                <a:latin typeface="Courier New" pitchFamily="49" charset="0"/>
                <a:cs typeface="Courier New" pitchFamily="49" charset="0"/>
              </a:rPr>
              <a:t>ec2-run-instances  -t m1.large ami-219d7248 -d "condor:landphil.rocksclusters.org:40000:40050"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Requires one-time EC2 firewall settings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your extended Condor Pool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0598" y="1981200"/>
            <a:ext cx="553998" cy="23622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400" b="1" dirty="0" smtClean="0"/>
              <a:t>PREPARATION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67200"/>
            <a:ext cx="553998" cy="23622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400" b="1" dirty="0" smtClean="0"/>
              <a:t>RUN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“Fun” things with EC2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New API for old concepts</a:t>
            </a:r>
          </a:p>
          <a:p>
            <a:pPr lvl="1"/>
            <a:r>
              <a:rPr lang="en-US" dirty="0" smtClean="0"/>
              <a:t>Power on/off (ec2-run-instances, ec2-terminate-instances, ec2-stop-instances), Save a system “image” (ec2-bundle-image, ec2-create-snapshot), etc. </a:t>
            </a:r>
          </a:p>
          <a:p>
            <a:pPr lvl="1"/>
            <a:r>
              <a:rPr lang="en-US" dirty="0" smtClean="0"/>
              <a:t>90 + “New” Commands. Considered a de-facto standard API (See Eucalyptus)</a:t>
            </a:r>
          </a:p>
          <a:p>
            <a:r>
              <a:rPr lang="en-US" dirty="0" smtClean="0"/>
              <a:t>Slow cycle time for various operations – EC2 Instance 0.01 - $2.88/hour  vs. People @ about $100/Hr. </a:t>
            </a:r>
          </a:p>
          <a:p>
            <a:r>
              <a:rPr lang="en-US" dirty="0" smtClean="0"/>
              <a:t>No console access. SSH only. </a:t>
            </a:r>
            <a:r>
              <a:rPr lang="en-US" dirty="0" smtClean="0"/>
              <a:t> </a:t>
            </a:r>
            <a:r>
              <a:rPr lang="en-US" dirty="0" smtClean="0"/>
              <a:t>Your VM not reachable via SSH? you are out of luck. </a:t>
            </a:r>
          </a:p>
          <a:p>
            <a:r>
              <a:rPr lang="en-US" dirty="0" smtClean="0"/>
              <a:t>Very little to no intermediate debug output</a:t>
            </a:r>
          </a:p>
          <a:p>
            <a:pPr lvl="1"/>
            <a:r>
              <a:rPr lang="en-US" dirty="0" smtClean="0"/>
              <a:t>Instance transitions from “pending” to “terminated” with no discernable reason code. Try running again and it just might work.</a:t>
            </a:r>
          </a:p>
          <a:p>
            <a:r>
              <a:rPr lang="en-US" dirty="0" smtClean="0"/>
              <a:t>Bundling of an AMI not very reliable on a running system</a:t>
            </a:r>
          </a:p>
          <a:p>
            <a:r>
              <a:rPr lang="en-US" dirty="0" smtClean="0"/>
              <a:t>… Pick your issue here.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All are solvable. Great idea. Implementation still needs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ONE thing I wish I had in EC2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343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Console!</a:t>
            </a:r>
          </a:p>
          <a:p>
            <a:pPr>
              <a:buNone/>
            </a:pPr>
            <a:r>
              <a:rPr lang="en-US" dirty="0" smtClean="0"/>
              <a:t>(Okay, Really two things:   MUCH faster cycle time from software change to packed AMI)</a:t>
            </a:r>
            <a:endParaRPr lang="en-US" dirty="0"/>
          </a:p>
        </p:txBody>
      </p:sp>
      <p:pic>
        <p:nvPicPr>
          <p:cNvPr id="50178" name="Picture 2" descr="http://4.bp.blogspot.com/_YclQxUm3oNo/ScplC-2sjLI/AAAAAAAACHU/vw8sxb6eh-4/s400/Picture+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371600"/>
            <a:ext cx="377687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6400800" y="2362200"/>
            <a:ext cx="2438400" cy="1752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Vi-1.rocksclusters.org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User-Level Cloud Combat </a:t>
            </a:r>
            <a:r>
              <a:rPr lang="en-US" dirty="0" smtClean="0"/>
              <a:t>Maneuvers </a:t>
            </a:r>
            <a:br>
              <a:rPr lang="en-US" dirty="0" smtClean="0"/>
            </a:br>
            <a:r>
              <a:rPr lang="en-US" dirty="0" smtClean="0"/>
              <a:t>The Rocks </a:t>
            </a:r>
            <a:r>
              <a:rPr lang="en-US" dirty="0" smtClean="0"/>
              <a:t>Pilot (in 5.4)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33400" y="1295400"/>
            <a:ext cx="2603500" cy="5207000"/>
            <a:chOff x="304800" y="1447800"/>
            <a:chExt cx="2603500" cy="5207000"/>
          </a:xfrm>
        </p:grpSpPr>
        <p:pic>
          <p:nvPicPr>
            <p:cNvPr id="4" name="Picture 2" descr="http://www.nstpower.com/PSXrackphoto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1447800"/>
              <a:ext cx="2603500" cy="5207000"/>
            </a:xfrm>
            <a:prstGeom prst="rect">
              <a:avLst/>
            </a:prstGeom>
            <a:noFill/>
          </p:spPr>
        </p:pic>
        <p:pic>
          <p:nvPicPr>
            <p:cNvPr id="5" name="Picture 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17780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1590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29311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42722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56133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69544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82956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96367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09778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23189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36600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50012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63423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76834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90245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03656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17068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30479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43890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57301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70712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84124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97535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10946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24357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37768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5118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" descr="http://www.gbsncr.com/images/products/detail/DGS3650.jpg"/>
            <p:cNvPicPr>
              <a:picLocks noChangeArrowheads="1"/>
            </p:cNvPicPr>
            <p:nvPr/>
          </p:nvPicPr>
          <p:blipFill>
            <a:blip r:embed="rId5" cstate="print"/>
            <a:srcRect l="2286" t="57600" r="1714" b="29600"/>
            <a:stretch>
              <a:fillRect/>
            </a:stretch>
          </p:blipFill>
          <p:spPr bwMode="auto">
            <a:xfrm>
              <a:off x="1451356" y="1981200"/>
              <a:ext cx="969264" cy="155448"/>
            </a:xfrm>
            <a:prstGeom prst="rect">
              <a:avLst/>
            </a:prstGeom>
            <a:noFill/>
          </p:spPr>
        </p:pic>
        <p:pic>
          <p:nvPicPr>
            <p:cNvPr id="33" name="Picture 6" descr="http://www.avocent.com/uploadedImages/wwwavocentcom/Products/Category/Power_Distribution_Units/PM10i_horiz_b_415.jpg"/>
            <p:cNvPicPr>
              <a:picLocks noChangeArrowheads="1"/>
            </p:cNvPicPr>
            <p:nvPr/>
          </p:nvPicPr>
          <p:blipFill>
            <a:blip r:embed="rId6" cstate="print"/>
            <a:srcRect l="2313" t="50450" r="2313" b="13514"/>
            <a:stretch>
              <a:fillRect/>
            </a:stretch>
          </p:blipFill>
          <p:spPr bwMode="auto">
            <a:xfrm>
              <a:off x="1417320" y="5669280"/>
              <a:ext cx="1002920" cy="155448"/>
            </a:xfrm>
            <a:prstGeom prst="rect">
              <a:avLst/>
            </a:prstGeom>
            <a:noFill/>
          </p:spPr>
        </p:pic>
      </p:grpSp>
      <p:sp>
        <p:nvSpPr>
          <p:cNvPr id="34" name="TextBox 33"/>
          <p:cNvSpPr txBox="1"/>
          <p:nvPr/>
        </p:nvSpPr>
        <p:spPr>
          <a:xfrm>
            <a:off x="457200" y="6172200"/>
            <a:ext cx="3200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Hosting Cluster</a:t>
            </a:r>
          </a:p>
          <a:p>
            <a:pPr algn="ctr"/>
            <a:r>
              <a:rPr lang="en-US" dirty="0" smtClean="0"/>
              <a:t>“Build-x86-64.rocksclusters.org”</a:t>
            </a:r>
            <a:endParaRPr lang="en-US" dirty="0"/>
          </a:p>
        </p:txBody>
      </p:sp>
      <p:grpSp>
        <p:nvGrpSpPr>
          <p:cNvPr id="14336" name="Group 53"/>
          <p:cNvGrpSpPr/>
          <p:nvPr/>
        </p:nvGrpSpPr>
        <p:grpSpPr>
          <a:xfrm>
            <a:off x="6705600" y="2514600"/>
            <a:ext cx="1752600" cy="1135981"/>
            <a:chOff x="3657600" y="1828800"/>
            <a:chExt cx="1752600" cy="1135981"/>
          </a:xfrm>
        </p:grpSpPr>
        <p:pic>
          <p:nvPicPr>
            <p:cNvPr id="143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36576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6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1148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7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5720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50292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9" name="Picture 3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7600" y="1828800"/>
              <a:ext cx="971550" cy="15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57" name="Rounded Rectangle 56"/>
          <p:cNvSpPr/>
          <p:nvPr/>
        </p:nvSpPr>
        <p:spPr>
          <a:xfrm>
            <a:off x="1752600" y="2057400"/>
            <a:ext cx="2286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>
            <a:off x="2209800" y="2514600"/>
            <a:ext cx="228600" cy="1371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>
            <a:stCxn id="57" idx="3"/>
            <a:endCxn id="55" idx="1"/>
          </p:cNvCxnSpPr>
          <p:nvPr/>
        </p:nvCxnSpPr>
        <p:spPr>
          <a:xfrm>
            <a:off x="1981200" y="2400300"/>
            <a:ext cx="4419600" cy="838200"/>
          </a:xfrm>
          <a:prstGeom prst="straightConnector1">
            <a:avLst/>
          </a:prstGeom>
          <a:ln w="38100">
            <a:solidFill>
              <a:schemeClr val="tx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1752600" y="3124200"/>
            <a:ext cx="228600" cy="1752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laptop"/>
          <p:cNvSpPr>
            <a:spLocks noEditPoints="1" noChangeArrowheads="1"/>
          </p:cNvSpPr>
          <p:nvPr/>
        </p:nvSpPr>
        <p:spPr bwMode="auto">
          <a:xfrm>
            <a:off x="4953000" y="4724400"/>
            <a:ext cx="3429000" cy="2133600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971800" y="1524000"/>
            <a:ext cx="1295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AirBoss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5715000" y="50292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Pilot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rot="16200000" flipV="1">
            <a:off x="3467100" y="2705100"/>
            <a:ext cx="2590800" cy="19050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343400" y="3505200"/>
            <a:ext cx="1219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SSH  </a:t>
            </a:r>
            <a:r>
              <a:rPr lang="en-US" dirty="0" smtClean="0"/>
              <a:t>tunnel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53200" y="4953000"/>
            <a:ext cx="1131685" cy="917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" name="TextBox 81"/>
          <p:cNvSpPr txBox="1"/>
          <p:nvPr/>
        </p:nvSpPr>
        <p:spPr>
          <a:xfrm>
            <a:off x="1524000" y="1447800"/>
            <a:ext cx="121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Frontend</a:t>
            </a:r>
            <a:endParaRPr lang="en-US" dirty="0"/>
          </a:p>
        </p:txBody>
      </p:sp>
      <p:cxnSp>
        <p:nvCxnSpPr>
          <p:cNvPr id="71" name="Straight Connector 70"/>
          <p:cNvCxnSpPr>
            <a:stCxn id="5" idx="3"/>
            <a:endCxn id="67" idx="2"/>
          </p:cNvCxnSpPr>
          <p:nvPr/>
        </p:nvCxnSpPr>
        <p:spPr>
          <a:xfrm>
            <a:off x="2647950" y="1701800"/>
            <a:ext cx="323850" cy="2413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514600" y="1600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048000" y="4419600"/>
            <a:ext cx="22098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Power and Console to  ANY of </a:t>
            </a:r>
            <a:r>
              <a:rPr lang="en-US" u="sng" dirty="0" smtClean="0"/>
              <a:t>my </a:t>
            </a:r>
            <a:r>
              <a:rPr lang="en-US" dirty="0" smtClean="0"/>
              <a:t>VMs in my Virtual Cluster</a:t>
            </a:r>
            <a:endParaRPr lang="en-US" dirty="0"/>
          </a:p>
        </p:txBody>
      </p:sp>
      <p:pic>
        <p:nvPicPr>
          <p:cNvPr id="48130" name="Picture 2" descr="http://ts1.mm.bing.net/images/thumbnail.aspx?q=222265673672&amp;id=7db4353262cb2eb6381e1ec63394a3b5&amp;url=http%3a%2f%2ffarm3.static.flickr.com%2f2598%2f4233400612_e94b90f75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77200" y="4724400"/>
            <a:ext cx="533400" cy="533400"/>
          </a:xfrm>
          <a:prstGeom prst="rect">
            <a:avLst/>
          </a:prstGeom>
          <a:noFill/>
        </p:spPr>
      </p:pic>
      <p:pic>
        <p:nvPicPr>
          <p:cNvPr id="48132" name="Picture 4" descr="http://ts1.mm.bing.net/images/thumbnail.aspx?q=233237456540&amp;id=8e28168010ca0f2811ac12e55034b754&amp;url=http%3a%2f%2fwww.window7theme.com%2fwp-content%2fuploads%2f2009%2f08%2fwindows_7_logo_Blu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077200" y="5334000"/>
            <a:ext cx="767080" cy="479425"/>
          </a:xfrm>
          <a:prstGeom prst="rect">
            <a:avLst/>
          </a:prstGeom>
          <a:noFill/>
        </p:spPr>
      </p:pic>
      <p:pic>
        <p:nvPicPr>
          <p:cNvPr id="48134" name="Picture 6" descr="http://ts1.mm.bing.net/images/thumbnail.aspx?q=213061340764&amp;id=e3f1af91bf3b743647d17581799ef54b&amp;url=http%3a%2f%2fsamkerr.files.wordpress.com%2f2009%2f08%2flinux-penguin-huge-70493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458200" y="5791200"/>
            <a:ext cx="685800" cy="812801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6477000" y="4114800"/>
            <a:ext cx="2362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My Virtual Cluster</a:t>
            </a:r>
            <a:endParaRPr lang="en-US" dirty="0"/>
          </a:p>
        </p:txBody>
      </p:sp>
      <p:sp>
        <p:nvSpPr>
          <p:cNvPr id="66" name="Freeform 65"/>
          <p:cNvSpPr/>
          <p:nvPr/>
        </p:nvSpPr>
        <p:spPr>
          <a:xfrm>
            <a:off x="3810000" y="1828800"/>
            <a:ext cx="3352800" cy="3581400"/>
          </a:xfrm>
          <a:custGeom>
            <a:avLst/>
            <a:gdLst>
              <a:gd name="connsiteX0" fmla="*/ 3150524 w 3300153"/>
              <a:gd name="connsiteY0" fmla="*/ 1235826 h 3804458"/>
              <a:gd name="connsiteX1" fmla="*/ 157942 w 3300153"/>
              <a:gd name="connsiteY1" fmla="*/ 338051 h 3804458"/>
              <a:gd name="connsiteX2" fmla="*/ 2202873 w 3300153"/>
              <a:gd name="connsiteY2" fmla="*/ 3264131 h 3804458"/>
              <a:gd name="connsiteX3" fmla="*/ 3300153 w 3300153"/>
              <a:gd name="connsiteY3" fmla="*/ 3580015 h 380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0153" h="3804458">
                <a:moveTo>
                  <a:pt x="3150524" y="1235826"/>
                </a:moveTo>
                <a:cubicBezTo>
                  <a:pt x="1733204" y="617913"/>
                  <a:pt x="315884" y="0"/>
                  <a:pt x="157942" y="338051"/>
                </a:cubicBezTo>
                <a:cubicBezTo>
                  <a:pt x="0" y="676102"/>
                  <a:pt x="1679171" y="2723804"/>
                  <a:pt x="2202873" y="3264131"/>
                </a:cubicBezTo>
                <a:cubicBezTo>
                  <a:pt x="2726575" y="3804458"/>
                  <a:pt x="3300153" y="3580015"/>
                  <a:pt x="3300153" y="3580015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419600" y="13716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OS Native Requires Root. </a:t>
            </a:r>
            <a:r>
              <a:rPr lang="en-US" dirty="0" err="1" smtClean="0"/>
              <a:t>Airboss</a:t>
            </a:r>
            <a:r>
              <a:rPr lang="en-US" dirty="0" smtClean="0"/>
              <a:t> gives limited  access to users (Public Key Crypto)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 rot="10800000">
            <a:off x="3962400" y="15240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/>
          <a:lstStyle/>
          <a:p>
            <a:r>
              <a:rPr lang="en-US" dirty="0" smtClean="0"/>
              <a:t>Movie Clip!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Easily Extend your Condor pool into EC2</a:t>
            </a:r>
          </a:p>
          <a:p>
            <a:pPr lvl="1"/>
            <a:r>
              <a:rPr lang="en-US" dirty="0" smtClean="0"/>
              <a:t>Others can do this as well</a:t>
            </a:r>
          </a:p>
          <a:p>
            <a:pPr lvl="1"/>
            <a:r>
              <a:rPr lang="en-US" dirty="0" smtClean="0"/>
              <a:t>Condor supports the public/private network duality of EC2</a:t>
            </a:r>
          </a:p>
          <a:p>
            <a:r>
              <a:rPr lang="en-US" dirty="0" smtClean="0"/>
              <a:t>Have </a:t>
            </a:r>
            <a:r>
              <a:rPr lang="en-US" u="sng" dirty="0" smtClean="0"/>
              <a:t>your</a:t>
            </a:r>
            <a:r>
              <a:rPr lang="en-US" dirty="0" smtClean="0"/>
              <a:t> software on </a:t>
            </a:r>
            <a:r>
              <a:rPr lang="en-US" u="sng" dirty="0" smtClean="0"/>
              <a:t>both</a:t>
            </a:r>
            <a:r>
              <a:rPr lang="en-US" dirty="0" smtClean="0"/>
              <a:t> local cluster and remote VM in EC2</a:t>
            </a:r>
          </a:p>
          <a:p>
            <a:r>
              <a:rPr lang="en-US" dirty="0" smtClean="0"/>
              <a:t>Mix and match</a:t>
            </a:r>
          </a:p>
          <a:p>
            <a:pPr lvl="1"/>
            <a:r>
              <a:rPr lang="en-US" dirty="0" smtClean="0"/>
              <a:t>Local Physical, Local Virtual, Remote Virtual</a:t>
            </a:r>
          </a:p>
          <a:p>
            <a:r>
              <a:rPr lang="en-US" dirty="0" smtClean="0"/>
              <a:t>Familiar tools and paradigms for cloud-hosted VMs.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168E6C-A320-4AFA-803B-B2F736683566}" type="slidenum">
              <a:rPr lang="en-US">
                <a:latin typeface="Helvetica" charset="0"/>
                <a:ea typeface="MS PGothic" pitchFamily="34" charset="-128"/>
              </a:rPr>
              <a:pPr/>
              <a:t>3</a:t>
            </a:fld>
            <a:endParaRPr lang="en-US">
              <a:latin typeface="Helvetica" charset="0"/>
              <a:ea typeface="MS PGothic" pitchFamily="34" charset="-128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Technology transfer of commodity clustering to application scientists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Rocks </a:t>
            </a:r>
            <a:r>
              <a:rPr lang="en-US" sz="1800" dirty="0" smtClean="0"/>
              <a:t>is a </a:t>
            </a:r>
            <a:r>
              <a:rPr lang="en-US" sz="1800" dirty="0" smtClean="0"/>
              <a:t>cluster/System Configuration </a:t>
            </a:r>
            <a:r>
              <a:rPr lang="en-US" sz="1800" dirty="0" smtClean="0"/>
              <a:t>on a CD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Clustering software (PBS, SGE, Ganglia, Condor, … 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Highly programmatic software configuration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Put CDs in Raw Hardware, Drink Coffee, Have Cluster. 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Extensible using “Rolls”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Large user community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Over 1PFlop  of known clusters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Active user / support list of 2000+ users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Active </a:t>
            </a:r>
            <a:r>
              <a:rPr lang="en-US" sz="1800" dirty="0" smtClean="0"/>
              <a:t>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2 software releases per year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Code Development at SDSC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Other Developers (UCSD, </a:t>
            </a:r>
            <a:r>
              <a:rPr lang="en-US" sz="1800" dirty="0" err="1" smtClean="0"/>
              <a:t>Univ</a:t>
            </a:r>
            <a:r>
              <a:rPr lang="en-US" sz="1800" dirty="0" smtClean="0"/>
              <a:t> of </a:t>
            </a:r>
            <a:r>
              <a:rPr lang="en-US" sz="1800" dirty="0" err="1" smtClean="0"/>
              <a:t>Tromso</a:t>
            </a:r>
            <a:r>
              <a:rPr lang="en-US" sz="1800" dirty="0" smtClean="0"/>
              <a:t>, External Rolls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Supports  </a:t>
            </a:r>
            <a:r>
              <a:rPr lang="en-US" sz="1800" dirty="0" err="1" smtClean="0"/>
              <a:t>Redhat</a:t>
            </a:r>
            <a:r>
              <a:rPr lang="en-US" sz="1800" dirty="0" smtClean="0"/>
              <a:t> Linux, Scientific Linux, Centos and Solaris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Can build Real, Virtual, and Hybrid </a:t>
            </a:r>
            <a:r>
              <a:rPr lang="en-US" sz="1800" dirty="0" smtClean="0"/>
              <a:t>Combinations (2 – 1000s)</a:t>
            </a:r>
            <a:endParaRPr lang="en-US" sz="1800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Rocks – http:// www.rocksclusters.org</a:t>
            </a:r>
          </a:p>
        </p:txBody>
      </p:sp>
      <p:pic>
        <p:nvPicPr>
          <p:cNvPr id="3081" name="Picture 17" descr="Untitl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3276600"/>
            <a:ext cx="2814638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://t2.gstatic.com/images?q=tbn:bsQqvStxLPlC8M:http://www.voltaire.com/assets/images/hpcwire-readers-choice-2008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5029200"/>
            <a:ext cx="1371600" cy="137160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90800" y="6172200"/>
            <a:ext cx="3352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Rocks Core </a:t>
            </a:r>
            <a:r>
              <a:rPr lang="en-US" dirty="0" smtClean="0"/>
              <a:t>Development </a:t>
            </a:r>
            <a:r>
              <a:rPr lang="en-US" dirty="0" smtClean="0"/>
              <a:t>NSF </a:t>
            </a:r>
            <a:r>
              <a:rPr lang="en-US" dirty="0" smtClean="0"/>
              <a:t>award  </a:t>
            </a:r>
            <a:r>
              <a:rPr lang="en-US" dirty="0" smtClean="0">
                <a:hlinkClick r:id="rId6"/>
              </a:rPr>
              <a:t>#OCI-0721623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8" name="Straight Connector 227"/>
          <p:cNvCxnSpPr>
            <a:stCxn id="1031" idx="2"/>
          </p:cNvCxnSpPr>
          <p:nvPr/>
        </p:nvCxnSpPr>
        <p:spPr>
          <a:xfrm flipV="1">
            <a:off x="6550025" y="6324600"/>
            <a:ext cx="384175" cy="142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ounded Rectangle 184"/>
          <p:cNvSpPr/>
          <p:nvPr/>
        </p:nvSpPr>
        <p:spPr>
          <a:xfrm>
            <a:off x="4572000" y="1752600"/>
            <a:ext cx="4419600" cy="1828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228600" y="1752600"/>
            <a:ext cx="4114800" cy="1828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838200" y="3886200"/>
            <a:ext cx="5867400" cy="1828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"/>
            <a:ext cx="11430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1066800"/>
            <a:ext cx="1143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effectLst>
                  <a:outerShdw blurRad="60007" dist="200025" dir="15000000" sy="30000" kx="-1800000" algn="bl" rotWithShape="0">
                    <a:srgbClr val="FFFF00"/>
                  </a:outerShdw>
                </a:effectLst>
                <a:latin typeface="Showcard Gothic" pitchFamily="82" charset="0"/>
              </a:rPr>
              <a:t>Triton Resource</a:t>
            </a:r>
          </a:p>
        </p:txBody>
      </p:sp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1066800" y="5181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1066800" y="4800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1066800" y="4419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1066800" y="4038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2209800" y="5181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2209800" y="4800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2209800" y="4419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2209800" y="4038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5486400" y="5181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5486400" y="4800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5486400" y="4419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3"/>
          <p:cNvPicPr>
            <a:picLocks noChangeAspect="1" noChangeArrowheads="1"/>
          </p:cNvPicPr>
          <p:nvPr/>
        </p:nvPicPr>
        <p:blipFill>
          <a:blip r:embed="rId3" cstate="print"/>
          <a:srcRect l="5618" t="29213" r="4494" b="23596"/>
          <a:stretch>
            <a:fillRect/>
          </a:stretch>
        </p:blipFill>
        <p:spPr bwMode="auto">
          <a:xfrm>
            <a:off x="5486400" y="4038600"/>
            <a:ext cx="10668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981200" y="2819400"/>
            <a:ext cx="944563" cy="549275"/>
            <a:chOff x="1188720" y="2438400"/>
            <a:chExt cx="1862328" cy="1005840"/>
          </a:xfrm>
        </p:grpSpPr>
        <p:sp>
          <p:nvSpPr>
            <p:cNvPr id="28" name="Cube 27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50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2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0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1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1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1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51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981200" y="2362200"/>
            <a:ext cx="944563" cy="549275"/>
            <a:chOff x="1188720" y="2438400"/>
            <a:chExt cx="1862328" cy="1005840"/>
          </a:xfrm>
        </p:grpSpPr>
        <p:sp>
          <p:nvSpPr>
            <p:cNvPr id="42" name="Cube 41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48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6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9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1981200" y="1905000"/>
            <a:ext cx="944563" cy="549275"/>
            <a:chOff x="1188720" y="2438400"/>
            <a:chExt cx="1862328" cy="1005840"/>
          </a:xfrm>
        </p:grpSpPr>
        <p:sp>
          <p:nvSpPr>
            <p:cNvPr id="57" name="Cube 56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46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0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7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8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3017838" y="2819400"/>
            <a:ext cx="944562" cy="549275"/>
            <a:chOff x="1188720" y="2438400"/>
            <a:chExt cx="1862328" cy="1005840"/>
          </a:xfrm>
        </p:grpSpPr>
        <p:sp>
          <p:nvSpPr>
            <p:cNvPr id="72" name="Cube 71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45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4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5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6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85"/>
          <p:cNvGrpSpPr>
            <a:grpSpLocks/>
          </p:cNvGrpSpPr>
          <p:nvPr/>
        </p:nvGrpSpPr>
        <p:grpSpPr bwMode="auto">
          <a:xfrm>
            <a:off x="3017838" y="2362200"/>
            <a:ext cx="944562" cy="549275"/>
            <a:chOff x="1188720" y="2438400"/>
            <a:chExt cx="1862328" cy="1005840"/>
          </a:xfrm>
        </p:grpSpPr>
        <p:sp>
          <p:nvSpPr>
            <p:cNvPr id="87" name="Cube 86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43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8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4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3017838" y="1905000"/>
            <a:ext cx="944562" cy="549275"/>
            <a:chOff x="1188720" y="2438400"/>
            <a:chExt cx="1862328" cy="1005840"/>
          </a:xfrm>
        </p:grpSpPr>
        <p:sp>
          <p:nvSpPr>
            <p:cNvPr id="102" name="Cube 101"/>
            <p:cNvSpPr/>
            <p:nvPr/>
          </p:nvSpPr>
          <p:spPr>
            <a:xfrm flipH="1">
              <a:off x="1188720" y="2438400"/>
              <a:ext cx="1828800" cy="1005840"/>
            </a:xfrm>
            <a:prstGeom prst="cube">
              <a:avLst>
                <a:gd name="adj" fmla="val 53240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soft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242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050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2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l="2000" t="30000" r="3333" b="20000"/>
            <a:stretch>
              <a:fillRect/>
            </a:stretch>
          </p:blipFill>
          <p:spPr bwMode="auto">
            <a:xfrm>
              <a:off x="1752600" y="2971800"/>
              <a:ext cx="129844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9812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0574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1336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098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7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22860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295400" y="2438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2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371600" y="25146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447800" y="25908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1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524000" y="26670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00200" y="27432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43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11644" t="39091" r="11644" b="39091"/>
            <a:stretch>
              <a:fillRect/>
            </a:stretch>
          </p:blipFill>
          <p:spPr bwMode="auto">
            <a:xfrm>
              <a:off x="1676400" y="2819400"/>
              <a:ext cx="548640" cy="117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314" name="TextBox 116"/>
          <p:cNvSpPr txBox="1">
            <a:spLocks noChangeArrowheads="1"/>
          </p:cNvSpPr>
          <p:nvPr/>
        </p:nvSpPr>
        <p:spPr bwMode="auto">
          <a:xfrm>
            <a:off x="228600" y="18288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Calibri" pitchFamily="34" charset="0"/>
              </a:rPr>
              <a:t>Large Memory PSDAF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256 GB &amp; 512 GB Nodes (32 core)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8TB Total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128 GB/sec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 ~ 9TF</a:t>
            </a:r>
          </a:p>
        </p:txBody>
      </p:sp>
      <p:sp>
        <p:nvSpPr>
          <p:cNvPr id="12315" name="TextBox 117"/>
          <p:cNvSpPr txBox="1">
            <a:spLocks noChangeArrowheads="1"/>
          </p:cNvSpPr>
          <p:nvPr/>
        </p:nvSpPr>
        <p:spPr bwMode="auto">
          <a:xfrm>
            <a:off x="2895600" y="3276600"/>
            <a:ext cx="457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x28</a:t>
            </a:r>
          </a:p>
        </p:txBody>
      </p:sp>
      <p:pic>
        <p:nvPicPr>
          <p:cNvPr id="1231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1828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1905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1981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057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133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209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286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362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438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514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590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667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743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2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819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895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2971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048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124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200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276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352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5715000" y="3429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1828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3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1905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1981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057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133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209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286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362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438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514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590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667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743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819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895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2971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048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124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200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276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352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5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629400" y="3429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1828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1905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1981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057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133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209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286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362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438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6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514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590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667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743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819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895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2971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048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124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200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7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276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8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352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8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4800600" y="3429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82" name="TextBox 185"/>
          <p:cNvSpPr txBox="1">
            <a:spLocks noChangeArrowheads="1"/>
          </p:cNvSpPr>
          <p:nvPr/>
        </p:nvSpPr>
        <p:spPr bwMode="auto">
          <a:xfrm>
            <a:off x="7467600" y="1981200"/>
            <a:ext cx="1676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Calibri" pitchFamily="34" charset="0"/>
              </a:rPr>
              <a:t>Shared Resource</a:t>
            </a:r>
          </a:p>
          <a:p>
            <a:pPr algn="ctr"/>
            <a:r>
              <a:rPr lang="en-US" sz="1400" b="1">
                <a:latin typeface="Calibri" pitchFamily="34" charset="0"/>
              </a:rPr>
              <a:t>Cluster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16 GB/Node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4 - 8TB Total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256 GB/sec</a:t>
            </a:r>
          </a:p>
          <a:p>
            <a:pPr>
              <a:buFont typeface="Arial" pitchFamily="34" charset="0"/>
              <a:buChar char="•"/>
            </a:pPr>
            <a:r>
              <a:rPr lang="en-US" sz="1400">
                <a:latin typeface="Calibri" pitchFamily="34" charset="0"/>
              </a:rPr>
              <a:t>  ~ 20 TF</a:t>
            </a:r>
          </a:p>
        </p:txBody>
      </p:sp>
      <p:sp>
        <p:nvSpPr>
          <p:cNvPr id="12383" name="TextBox 186"/>
          <p:cNvSpPr txBox="1">
            <a:spLocks noChangeArrowheads="1"/>
          </p:cNvSpPr>
          <p:nvPr/>
        </p:nvSpPr>
        <p:spPr bwMode="auto">
          <a:xfrm>
            <a:off x="6781800" y="31242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x256</a:t>
            </a:r>
          </a:p>
        </p:txBody>
      </p:sp>
      <p:sp>
        <p:nvSpPr>
          <p:cNvPr id="12384" name="TextBox 187"/>
          <p:cNvSpPr txBox="1">
            <a:spLocks noChangeArrowheads="1"/>
          </p:cNvSpPr>
          <p:nvPr/>
        </p:nvSpPr>
        <p:spPr bwMode="auto">
          <a:xfrm>
            <a:off x="1371600" y="0"/>
            <a:ext cx="73152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Calibri" pitchFamily="34" charset="0"/>
              </a:rPr>
              <a:t>A Mid-Sized </a:t>
            </a:r>
            <a:r>
              <a:rPr lang="en-US" sz="3600" b="1" dirty="0" smtClean="0">
                <a:latin typeface="Calibri" pitchFamily="34" charset="0"/>
              </a:rPr>
              <a:t>Cluster Resource </a:t>
            </a:r>
          </a:p>
          <a:p>
            <a:r>
              <a:rPr lang="en-US" sz="2800" b="1" dirty="0" smtClean="0">
                <a:latin typeface="Calibri" pitchFamily="34" charset="0"/>
              </a:rPr>
              <a:t>Includes : Computing</a:t>
            </a:r>
            <a:r>
              <a:rPr lang="en-US" sz="2800" b="1" dirty="0" smtClean="0">
                <a:latin typeface="Calibri" pitchFamily="34" charset="0"/>
              </a:rPr>
              <a:t>, Database, Storage, Virtual </a:t>
            </a:r>
            <a:r>
              <a:rPr lang="en-US" sz="2800" b="1" dirty="0" smtClean="0">
                <a:latin typeface="Calibri" pitchFamily="34" charset="0"/>
              </a:rPr>
              <a:t>Clusters, Login, Management Appliances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031" name="Cloud"/>
          <p:cNvSpPr>
            <a:spLocks noChangeAspect="1" noEditPoints="1" noChangeArrowheads="1"/>
          </p:cNvSpPr>
          <p:nvPr/>
        </p:nvSpPr>
        <p:spPr bwMode="auto">
          <a:xfrm>
            <a:off x="3505200" y="5943600"/>
            <a:ext cx="3048000" cy="79057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Campus Research Network</a:t>
            </a:r>
          </a:p>
        </p:txBody>
      </p:sp>
      <p:cxnSp>
        <p:nvCxnSpPr>
          <p:cNvPr id="191" name="Straight Connector 190"/>
          <p:cNvCxnSpPr>
            <a:stCxn id="1031" idx="3"/>
          </p:cNvCxnSpPr>
          <p:nvPr/>
        </p:nvCxnSpPr>
        <p:spPr>
          <a:xfrm flipV="1">
            <a:off x="5029200" y="5715000"/>
            <a:ext cx="1588" cy="2730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5400000" flipH="1" flipV="1">
            <a:off x="4191794" y="5866606"/>
            <a:ext cx="304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5400000" flipH="1" flipV="1">
            <a:off x="1372394" y="3733006"/>
            <a:ext cx="304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5400000" flipH="1" flipV="1">
            <a:off x="3201194" y="3733006"/>
            <a:ext cx="304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5400000" flipH="1" flipV="1">
            <a:off x="5182394" y="3733006"/>
            <a:ext cx="304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 flipH="1" flipV="1">
            <a:off x="6249194" y="3733006"/>
            <a:ext cx="304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ounded Rectangle 201"/>
          <p:cNvSpPr/>
          <p:nvPr/>
        </p:nvSpPr>
        <p:spPr>
          <a:xfrm>
            <a:off x="6858000" y="3886200"/>
            <a:ext cx="2133600" cy="2743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93" name="TextBox 202"/>
          <p:cNvSpPr txBox="1">
            <a:spLocks noChangeArrowheads="1"/>
          </p:cNvSpPr>
          <p:nvPr/>
        </p:nvSpPr>
        <p:spPr bwMode="auto">
          <a:xfrm>
            <a:off x="6934200" y="40386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Calibri" pitchFamily="34" charset="0"/>
              </a:rPr>
              <a:t>UCSD Research Labs</a:t>
            </a:r>
          </a:p>
        </p:txBody>
      </p:sp>
      <p:sp>
        <p:nvSpPr>
          <p:cNvPr id="12394" name="TextBox 203"/>
          <p:cNvSpPr txBox="1">
            <a:spLocks noChangeArrowheads="1"/>
          </p:cNvSpPr>
          <p:nvPr/>
        </p:nvSpPr>
        <p:spPr bwMode="auto">
          <a:xfrm>
            <a:off x="3429000" y="4343400"/>
            <a:ext cx="19812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latin typeface="Calibri" pitchFamily="34" charset="0"/>
              </a:rPr>
              <a:t>Large Scale Storage</a:t>
            </a:r>
          </a:p>
          <a:p>
            <a:r>
              <a:rPr lang="en-US" sz="1400" b="1" dirty="0">
                <a:latin typeface="Calibri" pitchFamily="34" charset="0"/>
              </a:rPr>
              <a:t>(Working on RFP)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2  PB  ( 384 TB Today)</a:t>
            </a:r>
            <a:endParaRPr lang="en-US" sz="14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~50 GB/sec  ( 7 GB/s )</a:t>
            </a:r>
            <a:endParaRPr lang="en-US" sz="14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~ 3000 (384 Disks Now)</a:t>
            </a:r>
            <a:endParaRPr lang="en-US" sz="1400" dirty="0">
              <a:latin typeface="Calibri" pitchFamily="34" charset="0"/>
            </a:endParaRPr>
          </a:p>
        </p:txBody>
      </p:sp>
      <p:pic>
        <p:nvPicPr>
          <p:cNvPr id="1239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343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419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495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572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648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724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800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876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4953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5029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6934200" y="5105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343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7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419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8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495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09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572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0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648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1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724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2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8006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3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8768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4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49530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5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50292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6" name="Picture 6"/>
          <p:cNvPicPr>
            <a:picLocks noChangeAspect="1" noChangeArrowheads="1"/>
          </p:cNvPicPr>
          <p:nvPr/>
        </p:nvPicPr>
        <p:blipFill>
          <a:blip r:embed="rId7" cstate="print"/>
          <a:srcRect l="3999" t="48000" r="3999" b="39999"/>
          <a:stretch>
            <a:fillRect/>
          </a:stretch>
        </p:blipFill>
        <p:spPr bwMode="auto">
          <a:xfrm>
            <a:off x="7962900" y="5105400"/>
            <a:ext cx="8763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17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9000" y="5410200"/>
            <a:ext cx="1323975" cy="857250"/>
          </a:xfrm>
          <a:prstGeom prst="rect">
            <a:avLst/>
          </a:prstGeom>
          <a:noFill/>
          <a:ln w="9525" cmpd="thickThin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14" name="TextBox 213"/>
          <p:cNvSpPr txBox="1"/>
          <p:nvPr/>
        </p:nvSpPr>
        <p:spPr>
          <a:xfrm>
            <a:off x="228600" y="60960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http://tritonresource.sdsc.edu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Rocks Concepts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Define components of clusters as </a:t>
            </a:r>
            <a:r>
              <a:rPr lang="en-US" b="1" dirty="0" smtClean="0"/>
              <a:t>Logical Appliances</a:t>
            </a:r>
            <a:r>
              <a:rPr lang="en-US" dirty="0" smtClean="0"/>
              <a:t> (Compute, Web, Mgmt, Login DB, PFS Metadata, PFS Data, … )</a:t>
            </a:r>
          </a:p>
          <a:p>
            <a:pPr lvl="1"/>
            <a:r>
              <a:rPr lang="en-US" dirty="0" smtClean="0"/>
              <a:t>Share common configuration among appliances</a:t>
            </a:r>
          </a:p>
          <a:p>
            <a:pPr lvl="1"/>
            <a:r>
              <a:rPr lang="en-US" dirty="0" smtClean="0"/>
              <a:t>Graph decomposition of the full cluster SW and </a:t>
            </a:r>
            <a:r>
              <a:rPr lang="en-US" dirty="0" err="1" smtClean="0"/>
              <a:t>Config</a:t>
            </a:r>
            <a:endParaRPr lang="en-US" dirty="0" smtClean="0"/>
          </a:p>
          <a:p>
            <a:r>
              <a:rPr lang="en-US" dirty="0" smtClean="0"/>
              <a:t>Use installer’s (</a:t>
            </a:r>
            <a:r>
              <a:rPr lang="en-US" dirty="0" err="1" smtClean="0"/>
              <a:t>Redhat</a:t>
            </a:r>
            <a:r>
              <a:rPr lang="en-US" dirty="0" smtClean="0"/>
              <a:t> Anaconda, Solaris Jumpstart) </a:t>
            </a:r>
            <a:r>
              <a:rPr lang="en-US" b="1" dirty="0" smtClean="0"/>
              <a:t>text format to describe </a:t>
            </a:r>
            <a:r>
              <a:rPr lang="en-US" dirty="0" smtClean="0"/>
              <a:t>an appliance configuration </a:t>
            </a:r>
          </a:p>
          <a:p>
            <a:pPr lvl="1"/>
            <a:r>
              <a:rPr lang="en-US" dirty="0" smtClean="0"/>
              <a:t>Walk the Rocks graph to compile </a:t>
            </a:r>
            <a:r>
              <a:rPr lang="en-US" smtClean="0"/>
              <a:t>this definition</a:t>
            </a:r>
          </a:p>
          <a:p>
            <a:r>
              <a:rPr lang="en-US" smtClean="0"/>
              <a:t>Heterogeneous </a:t>
            </a:r>
            <a:r>
              <a:rPr lang="en-US" dirty="0" smtClean="0"/>
              <a:t>Hardware (Real and Virtual  HW) with no additional effort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Rolls</a:t>
            </a:r>
            <a:r>
              <a:rPr lang="en-US" dirty="0" smtClean="0"/>
              <a:t>: Decompose the Software Stack Selected Rolls Define Your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7010400" cy="5008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ounded Rectangle 55"/>
          <p:cNvSpPr/>
          <p:nvPr/>
        </p:nvSpPr>
        <p:spPr>
          <a:xfrm>
            <a:off x="3276600" y="3733800"/>
            <a:ext cx="2438400" cy="2133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Virtual Cluster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276600" y="1600200"/>
            <a:ext cx="2438400" cy="1752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Virtual Cluster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Clusters in Rocks Today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33400" y="1295400"/>
            <a:ext cx="2603500" cy="5207000"/>
            <a:chOff x="304800" y="1447800"/>
            <a:chExt cx="2603500" cy="5207000"/>
          </a:xfrm>
        </p:grpSpPr>
        <p:pic>
          <p:nvPicPr>
            <p:cNvPr id="4" name="Picture 2" descr="http://www.nstpower.com/PSXrackphoto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1447800"/>
              <a:ext cx="2603500" cy="5207000"/>
            </a:xfrm>
            <a:prstGeom prst="rect">
              <a:avLst/>
            </a:prstGeom>
            <a:noFill/>
          </p:spPr>
        </p:pic>
        <p:pic>
          <p:nvPicPr>
            <p:cNvPr id="5" name="Picture 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17780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1590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29311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42722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56133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69544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82956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96367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09778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23189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36600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50012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63423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76834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390245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03656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17068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30479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43890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57301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70712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5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84124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6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4975352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109464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243576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9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377688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0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5511800"/>
              <a:ext cx="971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" descr="http://www.gbsncr.com/images/products/detail/DGS3650.jpg"/>
            <p:cNvPicPr>
              <a:picLocks noChangeArrowheads="1"/>
            </p:cNvPicPr>
            <p:nvPr/>
          </p:nvPicPr>
          <p:blipFill>
            <a:blip r:embed="rId5" cstate="print"/>
            <a:srcRect l="2286" t="57600" r="1714" b="29600"/>
            <a:stretch>
              <a:fillRect/>
            </a:stretch>
          </p:blipFill>
          <p:spPr bwMode="auto">
            <a:xfrm>
              <a:off x="1451356" y="1981200"/>
              <a:ext cx="969264" cy="155448"/>
            </a:xfrm>
            <a:prstGeom prst="rect">
              <a:avLst/>
            </a:prstGeom>
            <a:noFill/>
          </p:spPr>
        </p:pic>
        <p:pic>
          <p:nvPicPr>
            <p:cNvPr id="33" name="Picture 6" descr="http://www.avocent.com/uploadedImages/wwwavocentcom/Products/Category/Power_Distribution_Units/PM10i_horiz_b_415.jpg"/>
            <p:cNvPicPr>
              <a:picLocks noChangeArrowheads="1"/>
            </p:cNvPicPr>
            <p:nvPr/>
          </p:nvPicPr>
          <p:blipFill>
            <a:blip r:embed="rId6" cstate="print"/>
            <a:srcRect l="2313" t="50450" r="2313" b="13514"/>
            <a:stretch>
              <a:fillRect/>
            </a:stretch>
          </p:blipFill>
          <p:spPr bwMode="auto">
            <a:xfrm>
              <a:off x="1417320" y="5669280"/>
              <a:ext cx="1002920" cy="155448"/>
            </a:xfrm>
            <a:prstGeom prst="rect">
              <a:avLst/>
            </a:prstGeom>
            <a:noFill/>
          </p:spPr>
        </p:pic>
      </p:grpSp>
      <p:sp>
        <p:nvSpPr>
          <p:cNvPr id="34" name="TextBox 33"/>
          <p:cNvSpPr txBox="1"/>
          <p:nvPr/>
        </p:nvSpPr>
        <p:spPr>
          <a:xfrm>
            <a:off x="457200" y="6172200"/>
            <a:ext cx="3200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Hosting Cluster</a:t>
            </a:r>
          </a:p>
          <a:p>
            <a:pPr algn="ctr"/>
            <a:r>
              <a:rPr lang="en-US" dirty="0" smtClean="0"/>
              <a:t>“Cloud Provider”</a:t>
            </a:r>
            <a:endParaRPr lang="en-US" dirty="0"/>
          </a:p>
        </p:txBody>
      </p:sp>
      <p:grpSp>
        <p:nvGrpSpPr>
          <p:cNvPr id="14336" name="Group 53"/>
          <p:cNvGrpSpPr/>
          <p:nvPr/>
        </p:nvGrpSpPr>
        <p:grpSpPr>
          <a:xfrm>
            <a:off x="3657600" y="1752600"/>
            <a:ext cx="1752600" cy="1135981"/>
            <a:chOff x="3657600" y="1828800"/>
            <a:chExt cx="1752600" cy="1135981"/>
          </a:xfrm>
        </p:grpSpPr>
        <p:pic>
          <p:nvPicPr>
            <p:cNvPr id="143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36576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6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1148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7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5720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5029200" y="20574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39" name="Picture 38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7600" y="1828800"/>
              <a:ext cx="971550" cy="15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4337" name="Group 52"/>
          <p:cNvGrpSpPr/>
          <p:nvPr/>
        </p:nvGrpSpPr>
        <p:grpSpPr>
          <a:xfrm>
            <a:off x="3505200" y="3893219"/>
            <a:ext cx="1981200" cy="1516981"/>
            <a:chOff x="3733800" y="3581400"/>
            <a:chExt cx="1981200" cy="1516981"/>
          </a:xfrm>
        </p:grpSpPr>
        <p:pic>
          <p:nvPicPr>
            <p:cNvPr id="44" name="Picture 43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33800" y="3581400"/>
              <a:ext cx="971550" cy="15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45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37338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46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1910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47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6482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48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51054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49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39624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50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4196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51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48768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52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7" cstate="print"/>
            <a:srcRect t="9950" r="35319"/>
            <a:stretch>
              <a:fillRect/>
            </a:stretch>
          </p:blipFill>
          <p:spPr bwMode="auto">
            <a:xfrm>
              <a:off x="5334000" y="4191000"/>
              <a:ext cx="381000" cy="907381"/>
            </a:xfrm>
            <a:prstGeom prst="rect">
              <a:avLst/>
            </a:prstGeom>
            <a:noFill/>
          </p:spPr>
        </p:pic>
      </p:grpSp>
      <p:sp>
        <p:nvSpPr>
          <p:cNvPr id="57" name="Rounded Rectangle 56"/>
          <p:cNvSpPr/>
          <p:nvPr/>
        </p:nvSpPr>
        <p:spPr>
          <a:xfrm>
            <a:off x="1752600" y="2057400"/>
            <a:ext cx="2286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>
            <a:off x="2209800" y="2514600"/>
            <a:ext cx="228600" cy="1371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>
            <a:stCxn id="57" idx="3"/>
            <a:endCxn id="55" idx="1"/>
          </p:cNvCxnSpPr>
          <p:nvPr/>
        </p:nvCxnSpPr>
        <p:spPr>
          <a:xfrm>
            <a:off x="1981200" y="2400300"/>
            <a:ext cx="1295400" cy="76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8" idx="3"/>
            <a:endCxn id="56" idx="1"/>
          </p:cNvCxnSpPr>
          <p:nvPr/>
        </p:nvCxnSpPr>
        <p:spPr>
          <a:xfrm>
            <a:off x="2438400" y="3200400"/>
            <a:ext cx="838200" cy="1600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1752600" y="3124200"/>
            <a:ext cx="228600" cy="1752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6248400" y="1752600"/>
            <a:ext cx="2362200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Require: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Virtual Frontend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Nodes w/disk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Private Network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Power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 rot="10800000">
            <a:off x="4724400" y="1828800"/>
            <a:ext cx="16002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6" idx="1"/>
            <a:endCxn id="38" idx="3"/>
          </p:cNvCxnSpPr>
          <p:nvPr/>
        </p:nvCxnSpPr>
        <p:spPr>
          <a:xfrm rot="10800000">
            <a:off x="5410200" y="2434892"/>
            <a:ext cx="838200" cy="563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 flipV="1">
            <a:off x="5486400" y="2743202"/>
            <a:ext cx="838200" cy="3047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248400" y="4038600"/>
            <a:ext cx="2438400" cy="23083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Virtual Clusters:</a:t>
            </a:r>
          </a:p>
          <a:p>
            <a:pPr indent="-228600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May overlap one another on physical HW</a:t>
            </a:r>
          </a:p>
          <a:p>
            <a:pPr indent="-228600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Need network isolation </a:t>
            </a:r>
          </a:p>
          <a:p>
            <a:pPr indent="-228600">
              <a:buFont typeface="Arial" pitchFamily="34" charset="0"/>
              <a:buChar char="•"/>
            </a:pPr>
            <a:r>
              <a:rPr lang="en-US" dirty="0" smtClean="0"/>
              <a:t>May be  larger or smaller than physical hosting cluster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Rocks Treats Virtual Hardware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600201"/>
            <a:ext cx="46482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It’s just another piece of HW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RedHat</a:t>
            </a:r>
            <a:r>
              <a:rPr lang="en-US" dirty="0" smtClean="0"/>
              <a:t> supports it, so does Rocks</a:t>
            </a:r>
          </a:p>
          <a:p>
            <a:r>
              <a:rPr lang="en-US" dirty="0" smtClean="0"/>
              <a:t>Allows mixture of real and virtual hardware in the same cluster</a:t>
            </a:r>
          </a:p>
          <a:p>
            <a:pPr lvl="1"/>
            <a:r>
              <a:rPr lang="en-US" dirty="0" smtClean="0"/>
              <a:t>Because Rocks supports heterogeneous HW clusters</a:t>
            </a:r>
          </a:p>
          <a:p>
            <a:r>
              <a:rPr lang="en-US" dirty="0" smtClean="0"/>
              <a:t>Re-use of all of the software configuration mechanics</a:t>
            </a:r>
          </a:p>
          <a:p>
            <a:pPr lvl="1"/>
            <a:r>
              <a:rPr lang="en-US" dirty="0" smtClean="0"/>
              <a:t>E.g., a compute appliance is compute </a:t>
            </a:r>
            <a:r>
              <a:rPr lang="en-US" dirty="0" smtClean="0"/>
              <a:t>appliance, </a:t>
            </a:r>
            <a:r>
              <a:rPr lang="en-US" dirty="0" smtClean="0"/>
              <a:t>regardless of “Hardware”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3657600"/>
            <a:ext cx="4038600" cy="2971800"/>
          </a:xfrm>
          <a:solidFill>
            <a:schemeClr val="bg2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Virtual HW must meet minimum HW Specs</a:t>
            </a:r>
          </a:p>
          <a:p>
            <a:pPr lvl="1"/>
            <a:r>
              <a:rPr lang="en-US" dirty="0" smtClean="0"/>
              <a:t>1GB memory</a:t>
            </a:r>
          </a:p>
          <a:p>
            <a:pPr lvl="1"/>
            <a:r>
              <a:rPr lang="en-US" dirty="0" smtClean="0"/>
              <a:t>36GB Disk space*</a:t>
            </a:r>
          </a:p>
          <a:p>
            <a:pPr lvl="1"/>
            <a:r>
              <a:rPr lang="en-US" dirty="0" smtClean="0"/>
              <a:t>Private-network Ethernet</a:t>
            </a:r>
          </a:p>
          <a:p>
            <a:pPr lvl="1"/>
            <a:r>
              <a:rPr lang="en-US" dirty="0" smtClean="0"/>
              <a:t>+ Public Network on Frontend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1900" dirty="0" smtClean="0"/>
              <a:t>* Not strict – EC2 images are 10GB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grpSp>
        <p:nvGrpSpPr>
          <p:cNvPr id="3" name="Group 6"/>
          <p:cNvGrpSpPr/>
          <p:nvPr/>
        </p:nvGrpSpPr>
        <p:grpSpPr>
          <a:xfrm>
            <a:off x="5562600" y="1905000"/>
            <a:ext cx="1981200" cy="1516981"/>
            <a:chOff x="3733800" y="3581400"/>
            <a:chExt cx="1981200" cy="1516981"/>
          </a:xfrm>
        </p:grpSpPr>
        <p:pic>
          <p:nvPicPr>
            <p:cNvPr id="8" name="Picture 7" descr="Lightbox Image">
              <a:hlinkClick r:id="rId3"/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33800" y="3581400"/>
              <a:ext cx="971550" cy="15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9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37338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0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41910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1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46482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2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5105400" y="3810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3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39624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4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44196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5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4876800" y="4191000"/>
              <a:ext cx="381000" cy="907381"/>
            </a:xfrm>
            <a:prstGeom prst="rect">
              <a:avLst/>
            </a:prstGeom>
            <a:noFill/>
          </p:spPr>
        </p:pic>
        <p:pic>
          <p:nvPicPr>
            <p:cNvPr id="16" name="Picture 2" descr="http://www.getapc.ca/images/Dell%20Tower.jpg"/>
            <p:cNvPicPr>
              <a:picLocks noChangeAspect="1" noChangeArrowheads="1"/>
            </p:cNvPicPr>
            <p:nvPr/>
          </p:nvPicPr>
          <p:blipFill>
            <a:blip r:embed="rId5" cstate="print"/>
            <a:srcRect t="9950" r="35319"/>
            <a:stretch>
              <a:fillRect/>
            </a:stretch>
          </p:blipFill>
          <p:spPr bwMode="auto">
            <a:xfrm>
              <a:off x="5334000" y="4191000"/>
              <a:ext cx="381000" cy="90738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Inside VM Hosting (Physical) Cluster must Provide Network Plumbing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Linux (and Solaris) supports explicit tagging</a:t>
            </a:r>
          </a:p>
          <a:p>
            <a:r>
              <a:rPr lang="en-US" dirty="0"/>
              <a:t>e</a:t>
            </a:r>
            <a:r>
              <a:rPr lang="en-US" dirty="0" smtClean="0"/>
              <a:t>th0 = Physical Network</a:t>
            </a:r>
          </a:p>
          <a:p>
            <a:r>
              <a:rPr lang="en-US" dirty="0" smtClean="0"/>
              <a:t>eth0.144</a:t>
            </a:r>
          </a:p>
          <a:p>
            <a:pPr lvl="1"/>
            <a:r>
              <a:rPr lang="en-US" dirty="0" smtClean="0"/>
              <a:t>Tag outgoing packets with VLAN ID 144</a:t>
            </a:r>
          </a:p>
          <a:p>
            <a:pPr lvl="1"/>
            <a:r>
              <a:rPr lang="en-US" dirty="0" smtClean="0"/>
              <a:t>Receive only packets tagged with ID 144</a:t>
            </a:r>
          </a:p>
          <a:p>
            <a:r>
              <a:rPr lang="en-US" dirty="0" smtClean="0"/>
              <a:t>Bridges (Software Ethernet Switches) utilized by </a:t>
            </a:r>
            <a:r>
              <a:rPr lang="en-US" dirty="0" err="1" smtClean="0"/>
              <a:t>Xen</a:t>
            </a:r>
            <a:r>
              <a:rPr lang="en-US" dirty="0" smtClean="0"/>
              <a:t>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10200" y="5486400"/>
            <a:ext cx="2971800" cy="304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interface</a:t>
            </a:r>
            <a:endParaRPr lang="en-US" dirty="0"/>
          </a:p>
        </p:txBody>
      </p:sp>
      <p:pic>
        <p:nvPicPr>
          <p:cNvPr id="6" name="Picture 4" descr="http://www.gbsncr.com/images/products/detail/DGS3650.jpg"/>
          <p:cNvPicPr>
            <a:picLocks noChangeArrowheads="1"/>
          </p:cNvPicPr>
          <p:nvPr/>
        </p:nvPicPr>
        <p:blipFill>
          <a:blip r:embed="rId3" cstate="print"/>
          <a:srcRect l="2286" t="57600" r="1714" b="29600"/>
          <a:stretch>
            <a:fillRect/>
          </a:stretch>
        </p:blipFill>
        <p:spPr bwMode="auto">
          <a:xfrm>
            <a:off x="5562600" y="6096000"/>
            <a:ext cx="1676400" cy="304800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 rot="5400000" flipH="1" flipV="1">
            <a:off x="5791200" y="6019800"/>
            <a:ext cx="4572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181600" y="4495800"/>
            <a:ext cx="1371600" cy="7620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eth0 (untagged)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934200" y="4495800"/>
            <a:ext cx="1371600" cy="762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eth0.144 (VLAN 144)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705600" y="3581400"/>
            <a:ext cx="1752600" cy="762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xenbr.eth0.144</a:t>
            </a:r>
          </a:p>
          <a:p>
            <a:pPr algn="ctr"/>
            <a:r>
              <a:rPr lang="en-US" dirty="0" smtClean="0"/>
              <a:t>(bridge)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00800" y="1905000"/>
            <a:ext cx="914400" cy="6858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924800" y="1905000"/>
            <a:ext cx="914400" cy="6858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VM-N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124700" y="2743200"/>
            <a:ext cx="914400" cy="6858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VM2</a:t>
            </a:r>
            <a:endParaRPr lang="en-US" dirty="0"/>
          </a:p>
        </p:txBody>
      </p:sp>
      <p:cxnSp>
        <p:nvCxnSpPr>
          <p:cNvPr id="16" name="Straight Connector 15"/>
          <p:cNvCxnSpPr>
            <a:stCxn id="12" idx="2"/>
          </p:cNvCxnSpPr>
          <p:nvPr/>
        </p:nvCxnSpPr>
        <p:spPr>
          <a:xfrm rot="5400000">
            <a:off x="6362700" y="3086100"/>
            <a:ext cx="990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7810500" y="3086100"/>
            <a:ext cx="990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4" idx="2"/>
            <a:endCxn id="11" idx="0"/>
          </p:cNvCxnSpPr>
          <p:nvPr/>
        </p:nvCxnSpPr>
        <p:spPr>
          <a:xfrm rot="5400000">
            <a:off x="7505700" y="35052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7543799" y="44196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7505700" y="537210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257800" y="2743200"/>
            <a:ext cx="1219200" cy="685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Host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5181600" y="3581400"/>
            <a:ext cx="1447800" cy="7620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xenbr.eth0  (bridge)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5791200" y="35052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791200" y="4419600"/>
            <a:ext cx="15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753100" y="537210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4648200" y="1600200"/>
            <a:ext cx="4419600" cy="4343400"/>
          </a:xfrm>
          <a:prstGeom prst="round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029200" y="1828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Xen</a:t>
            </a:r>
            <a:r>
              <a:rPr lang="en-US" dirty="0" smtClean="0"/>
              <a:t> Dom0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200" y="6446520"/>
            <a:ext cx="89916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Switch must be configured to support native (untagged) VLAN and tagged VLAN  (e.g. 144)</a:t>
            </a:r>
            <a:endParaRPr lang="en-US" dirty="0"/>
          </a:p>
        </p:txBody>
      </p:sp>
      <p:pic>
        <p:nvPicPr>
          <p:cNvPr id="34" name="Picture 33" descr="Lightbox Image">
            <a:hlinkClick r:id="rId4"/>
          </p:cNvPr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447800"/>
            <a:ext cx="3352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5" name="TextBox 34"/>
          <p:cNvSpPr txBox="1"/>
          <p:nvPr/>
        </p:nvSpPr>
        <p:spPr>
          <a:xfrm>
            <a:off x="8305800" y="4419600"/>
            <a:ext cx="76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Tag /</a:t>
            </a:r>
          </a:p>
          <a:p>
            <a:r>
              <a:rPr lang="en-US" sz="1400" b="1" dirty="0" smtClean="0"/>
              <a:t>Un-tag</a:t>
            </a:r>
          </a:p>
          <a:p>
            <a:r>
              <a:rPr lang="en-US" sz="1400" b="1" dirty="0" smtClean="0"/>
              <a:t>144</a:t>
            </a:r>
          </a:p>
          <a:p>
            <a:r>
              <a:rPr lang="en-US" sz="1400" b="1" dirty="0" smtClean="0"/>
              <a:t>Here</a:t>
            </a:r>
            <a:endParaRPr lang="en-US" sz="1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1732</Words>
  <Application>Microsoft Office PowerPoint</Application>
  <PresentationFormat>On-screen Show (4:3)</PresentationFormat>
  <Paragraphs>259</Paragraphs>
  <Slides>29</Slides>
  <Notes>3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Rocks Virtual Clusters, Extended clusters in to Amazon EC2 w/Condor</vt:lpstr>
      <vt:lpstr>Outline </vt:lpstr>
      <vt:lpstr>Rocks – http:// www.rocksclusters.org</vt:lpstr>
      <vt:lpstr>Slide 4</vt:lpstr>
      <vt:lpstr>Key Rocks Concepts</vt:lpstr>
      <vt:lpstr>Rolls: Decompose the Software Stack Selected Rolls Define Your System</vt:lpstr>
      <vt:lpstr>Virtual Clusters in Rocks Today</vt:lpstr>
      <vt:lpstr>How Rocks Treats Virtual Hardware</vt:lpstr>
      <vt:lpstr>Inside VM Hosting (Physical) Cluster must Provide Network Plumbing</vt:lpstr>
      <vt:lpstr>Assembly into Virtual Clusters:  Overlay on Physical</vt:lpstr>
      <vt:lpstr>Some Realities of Virtual Clusters</vt:lpstr>
      <vt:lpstr>A Taste of the Command Line</vt:lpstr>
      <vt:lpstr>Rocks and EC2</vt:lpstr>
      <vt:lpstr>Basic EC2 </vt:lpstr>
      <vt:lpstr>Basic EC2 </vt:lpstr>
      <vt:lpstr>Some Challenges in EC2</vt:lpstr>
      <vt:lpstr>Why do we even care about about how a (IAAS) Cloud image is made?</vt:lpstr>
      <vt:lpstr>A: Too MANY pre-existing AMIs. No Systematic (scientific) Reproducibility</vt:lpstr>
      <vt:lpstr>What’s in the AMI?</vt:lpstr>
      <vt:lpstr>Condor Roll </vt:lpstr>
      <vt:lpstr>The EC2 Roll</vt:lpstr>
      <vt:lpstr>Putting it All Together + Rocks + Condor + EC2 </vt:lpstr>
      <vt:lpstr>Extended Cluster Using Condor</vt:lpstr>
      <vt:lpstr>Steps to Make this Work</vt:lpstr>
      <vt:lpstr>Some “Fun” things with EC2</vt:lpstr>
      <vt:lpstr>The ONE thing I wish I had in EC2</vt:lpstr>
      <vt:lpstr>User-Level Cloud Combat Maneuvers  The Rocks Pilot (in 5.4)</vt:lpstr>
      <vt:lpstr>Movie Clip!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Taken for Granted in Real HW</dc:title>
  <dc:creator>phil</dc:creator>
  <cp:lastModifiedBy>phil</cp:lastModifiedBy>
  <cp:revision>88</cp:revision>
  <dcterms:created xsi:type="dcterms:W3CDTF">2010-03-01T17:21:36Z</dcterms:created>
  <dcterms:modified xsi:type="dcterms:W3CDTF">2010-09-09T15:55:21Z</dcterms:modified>
</cp:coreProperties>
</file>