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Default Extension="emf" ContentType="image/x-emf"/>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ags/tag6.xml" ContentType="application/vnd.openxmlformats-officedocument.presentationml.tags+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xls" ContentType="application/vnd.ms-exce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52"/>
  </p:notesMasterIdLst>
  <p:handoutMasterIdLst>
    <p:handoutMasterId r:id="rId53"/>
  </p:handoutMasterIdLst>
  <p:sldIdLst>
    <p:sldId id="267" r:id="rId5"/>
    <p:sldId id="590" r:id="rId6"/>
    <p:sldId id="439" r:id="rId7"/>
    <p:sldId id="440" r:id="rId8"/>
    <p:sldId id="441" r:id="rId9"/>
    <p:sldId id="640" r:id="rId10"/>
    <p:sldId id="446" r:id="rId11"/>
    <p:sldId id="447" r:id="rId12"/>
    <p:sldId id="521" r:id="rId13"/>
    <p:sldId id="632" r:id="rId14"/>
    <p:sldId id="423" r:id="rId15"/>
    <p:sldId id="611" r:id="rId16"/>
    <p:sldId id="520" r:id="rId17"/>
    <p:sldId id="525" r:id="rId18"/>
    <p:sldId id="524" r:id="rId19"/>
    <p:sldId id="647" r:id="rId20"/>
    <p:sldId id="592" r:id="rId21"/>
    <p:sldId id="527" r:id="rId22"/>
    <p:sldId id="475" r:id="rId23"/>
    <p:sldId id="477" r:id="rId24"/>
    <p:sldId id="634" r:id="rId25"/>
    <p:sldId id="591" r:id="rId26"/>
    <p:sldId id="639" r:id="rId27"/>
    <p:sldId id="535" r:id="rId28"/>
    <p:sldId id="630" r:id="rId29"/>
    <p:sldId id="607" r:id="rId30"/>
    <p:sldId id="637" r:id="rId31"/>
    <p:sldId id="638" r:id="rId32"/>
    <p:sldId id="574" r:id="rId33"/>
    <p:sldId id="612" r:id="rId34"/>
    <p:sldId id="609" r:id="rId35"/>
    <p:sldId id="646" r:id="rId36"/>
    <p:sldId id="608" r:id="rId37"/>
    <p:sldId id="645" r:id="rId38"/>
    <p:sldId id="610" r:id="rId39"/>
    <p:sldId id="566" r:id="rId40"/>
    <p:sldId id="568" r:id="rId41"/>
    <p:sldId id="643" r:id="rId42"/>
    <p:sldId id="583" r:id="rId43"/>
    <p:sldId id="500" r:id="rId44"/>
    <p:sldId id="644" r:id="rId45"/>
    <p:sldId id="641" r:id="rId46"/>
    <p:sldId id="642" r:id="rId47"/>
    <p:sldId id="586" r:id="rId48"/>
    <p:sldId id="587" r:id="rId49"/>
    <p:sldId id="589" r:id="rId50"/>
    <p:sldId id="483" r:id="rId51"/>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BE26"/>
    <a:srgbClr val="00E63C"/>
    <a:srgbClr val="20E26F"/>
    <a:srgbClr val="FF0000"/>
    <a:srgbClr val="C87E3E"/>
    <a:srgbClr val="BEBB2B"/>
    <a:srgbClr val="C00000"/>
    <a:srgbClr val="912D2A"/>
    <a:srgbClr val="CC7E3C"/>
    <a:srgbClr val="995F2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526" autoAdjust="0"/>
    <p:restoredTop sz="84224" autoAdjust="0"/>
  </p:normalViewPr>
  <p:slideViewPr>
    <p:cSldViewPr>
      <p:cViewPr varScale="1">
        <p:scale>
          <a:sx n="71" d="100"/>
          <a:sy n="71" d="100"/>
        </p:scale>
        <p:origin x="-715"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14"/>
    </p:cViewPr>
  </p:sorterViewPr>
  <p:notesViewPr>
    <p:cSldViewPr>
      <p:cViewPr varScale="1">
        <p:scale>
          <a:sx n="64" d="100"/>
          <a:sy n="64" d="100"/>
        </p:scale>
        <p:origin x="-2621" y="-8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EEB04-CBEC-4180-95C4-10F681D9ECB7}"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n-US"/>
        </a:p>
      </dgm:t>
    </dgm:pt>
    <dgm:pt modelId="{5635837D-FF28-475C-A739-F5DB0E96AE90}">
      <dgm:prSet phldrT="[Text]"/>
      <dgm:spPr/>
      <dgm:t>
        <a:bodyPr/>
        <a:lstStyle/>
        <a:p>
          <a:r>
            <a:rPr lang="en-US" dirty="0" smtClean="0"/>
            <a:t>storing</a:t>
          </a:r>
          <a:endParaRPr lang="en-US" dirty="0"/>
        </a:p>
      </dgm:t>
    </dgm:pt>
    <dgm:pt modelId="{7472E353-AE1F-49AA-9C27-F75711F5597E}" type="parTrans" cxnId="{B57E1375-C7C5-4B77-B7C4-800B6C55103A}">
      <dgm:prSet/>
      <dgm:spPr/>
      <dgm:t>
        <a:bodyPr/>
        <a:lstStyle/>
        <a:p>
          <a:endParaRPr lang="en-US"/>
        </a:p>
      </dgm:t>
    </dgm:pt>
    <dgm:pt modelId="{59BF671C-EADC-4BD0-A333-7809F82E5BD2}" type="sibTrans" cxnId="{B57E1375-C7C5-4B77-B7C4-800B6C55103A}">
      <dgm:prSet/>
      <dgm:spPr/>
      <dgm:t>
        <a:bodyPr/>
        <a:lstStyle/>
        <a:p>
          <a:endParaRPr lang="en-US"/>
        </a:p>
      </dgm:t>
    </dgm:pt>
    <dgm:pt modelId="{E27497F5-AFD5-4650-B25C-285CEC9DA986}">
      <dgm:prSet/>
      <dgm:spPr/>
      <dgm:t>
        <a:bodyPr/>
        <a:lstStyle/>
        <a:p>
          <a:r>
            <a:rPr lang="en-US" dirty="0" smtClean="0"/>
            <a:t>computing</a:t>
          </a:r>
        </a:p>
      </dgm:t>
    </dgm:pt>
    <dgm:pt modelId="{4B977AE2-3A35-47F4-9EA3-77922281C1E1}" type="parTrans" cxnId="{AEE75790-B106-4575-B3AE-F813519EB173}">
      <dgm:prSet/>
      <dgm:spPr/>
      <dgm:t>
        <a:bodyPr/>
        <a:lstStyle/>
        <a:p>
          <a:endParaRPr lang="en-US"/>
        </a:p>
      </dgm:t>
    </dgm:pt>
    <dgm:pt modelId="{9C547D81-1A1D-4F1B-9E09-A4D71B67BCFE}" type="sibTrans" cxnId="{AEE75790-B106-4575-B3AE-F813519EB173}">
      <dgm:prSet/>
      <dgm:spPr/>
      <dgm:t>
        <a:bodyPr/>
        <a:lstStyle/>
        <a:p>
          <a:endParaRPr lang="en-US"/>
        </a:p>
      </dgm:t>
    </dgm:pt>
    <dgm:pt modelId="{BA9A166B-D384-41A2-A36A-8C685FC30E6C}">
      <dgm:prSet/>
      <dgm:spPr/>
      <dgm:t>
        <a:bodyPr/>
        <a:lstStyle/>
        <a:p>
          <a:r>
            <a:rPr lang="en-US" dirty="0" smtClean="0"/>
            <a:t>managing</a:t>
          </a:r>
        </a:p>
      </dgm:t>
    </dgm:pt>
    <dgm:pt modelId="{C689FB69-71A0-4B09-AC39-A86A6D6CF751}" type="parTrans" cxnId="{FDF8C92F-FA41-44DD-A64E-25A50CA67378}">
      <dgm:prSet/>
      <dgm:spPr/>
      <dgm:t>
        <a:bodyPr/>
        <a:lstStyle/>
        <a:p>
          <a:endParaRPr lang="en-US"/>
        </a:p>
      </dgm:t>
    </dgm:pt>
    <dgm:pt modelId="{C20397F9-ED04-4EC8-BDBF-804D7B3772D9}" type="sibTrans" cxnId="{FDF8C92F-FA41-44DD-A64E-25A50CA67378}">
      <dgm:prSet/>
      <dgm:spPr/>
      <dgm:t>
        <a:bodyPr/>
        <a:lstStyle/>
        <a:p>
          <a:endParaRPr lang="en-US"/>
        </a:p>
      </dgm:t>
    </dgm:pt>
    <dgm:pt modelId="{E54101B7-1134-4E6C-8418-CFC025DE3446}">
      <dgm:prSet/>
      <dgm:spPr/>
      <dgm:t>
        <a:bodyPr/>
        <a:lstStyle/>
        <a:p>
          <a:r>
            <a:rPr lang="en-US" dirty="0" smtClean="0"/>
            <a:t>indexing</a:t>
          </a:r>
          <a:endParaRPr lang="en-US" dirty="0"/>
        </a:p>
      </dgm:t>
    </dgm:pt>
    <dgm:pt modelId="{2616AEF2-F30F-47DA-9CB3-3931F98C5350}" type="parTrans" cxnId="{DF08A122-5AB8-43D7-9263-8AC2856EB559}">
      <dgm:prSet/>
      <dgm:spPr/>
      <dgm:t>
        <a:bodyPr/>
        <a:lstStyle/>
        <a:p>
          <a:endParaRPr lang="en-US"/>
        </a:p>
      </dgm:t>
    </dgm:pt>
    <dgm:pt modelId="{D64197C1-A5C8-4718-B14A-7EDD1E4DC949}" type="sibTrans" cxnId="{DF08A122-5AB8-43D7-9263-8AC2856EB559}">
      <dgm:prSet/>
      <dgm:spPr/>
      <dgm:t>
        <a:bodyPr/>
        <a:lstStyle/>
        <a:p>
          <a:endParaRPr lang="en-US"/>
        </a:p>
      </dgm:t>
    </dgm:pt>
    <dgm:pt modelId="{A12B7E31-24C7-44FB-AC50-7AB8AE5EC18B}" type="pres">
      <dgm:prSet presAssocID="{035EEB04-CBEC-4180-95C4-10F681D9ECB7}" presName="diagram" presStyleCnt="0">
        <dgm:presLayoutVars>
          <dgm:dir/>
          <dgm:resizeHandles val="exact"/>
        </dgm:presLayoutVars>
      </dgm:prSet>
      <dgm:spPr/>
      <dgm:t>
        <a:bodyPr/>
        <a:lstStyle/>
        <a:p>
          <a:endParaRPr lang="en-US"/>
        </a:p>
      </dgm:t>
    </dgm:pt>
    <dgm:pt modelId="{61127ADD-25BA-458F-8F01-E3256A19BF0B}" type="pres">
      <dgm:prSet presAssocID="{5635837D-FF28-475C-A739-F5DB0E96AE90}" presName="node" presStyleLbl="node1" presStyleIdx="0" presStyleCnt="4">
        <dgm:presLayoutVars>
          <dgm:bulletEnabled val="1"/>
        </dgm:presLayoutVars>
      </dgm:prSet>
      <dgm:spPr/>
      <dgm:t>
        <a:bodyPr/>
        <a:lstStyle/>
        <a:p>
          <a:endParaRPr lang="en-US"/>
        </a:p>
      </dgm:t>
    </dgm:pt>
    <dgm:pt modelId="{6155FB34-E305-4D7E-9530-A4C7BD2C233E}" type="pres">
      <dgm:prSet presAssocID="{59BF671C-EADC-4BD0-A333-7809F82E5BD2}" presName="sibTrans" presStyleCnt="0"/>
      <dgm:spPr/>
    </dgm:pt>
    <dgm:pt modelId="{42CF1AB5-525D-456F-9CD3-94916BAF3C48}" type="pres">
      <dgm:prSet presAssocID="{E27497F5-AFD5-4650-B25C-285CEC9DA986}" presName="node" presStyleLbl="node1" presStyleIdx="1" presStyleCnt="4">
        <dgm:presLayoutVars>
          <dgm:bulletEnabled val="1"/>
        </dgm:presLayoutVars>
      </dgm:prSet>
      <dgm:spPr/>
      <dgm:t>
        <a:bodyPr/>
        <a:lstStyle/>
        <a:p>
          <a:endParaRPr lang="en-US"/>
        </a:p>
      </dgm:t>
    </dgm:pt>
    <dgm:pt modelId="{AC4E086B-10C0-402A-8398-BB628181BAAE}" type="pres">
      <dgm:prSet presAssocID="{9C547D81-1A1D-4F1B-9E09-A4D71B67BCFE}" presName="sibTrans" presStyleCnt="0"/>
      <dgm:spPr/>
    </dgm:pt>
    <dgm:pt modelId="{E99290F3-6AB3-4E7F-A882-37B814BB11C7}" type="pres">
      <dgm:prSet presAssocID="{BA9A166B-D384-41A2-A36A-8C685FC30E6C}" presName="node" presStyleLbl="node1" presStyleIdx="2" presStyleCnt="4">
        <dgm:presLayoutVars>
          <dgm:bulletEnabled val="1"/>
        </dgm:presLayoutVars>
      </dgm:prSet>
      <dgm:spPr/>
      <dgm:t>
        <a:bodyPr/>
        <a:lstStyle/>
        <a:p>
          <a:endParaRPr lang="en-US"/>
        </a:p>
      </dgm:t>
    </dgm:pt>
    <dgm:pt modelId="{933D3E36-0ECF-4CBC-BAAB-493D9C286F76}" type="pres">
      <dgm:prSet presAssocID="{C20397F9-ED04-4EC8-BDBF-804D7B3772D9}" presName="sibTrans" presStyleCnt="0"/>
      <dgm:spPr/>
    </dgm:pt>
    <dgm:pt modelId="{47659F47-AB7B-4AA6-BFD2-3C58AE28EE0D}" type="pres">
      <dgm:prSet presAssocID="{E54101B7-1134-4E6C-8418-CFC025DE3446}" presName="node" presStyleLbl="node1" presStyleIdx="3" presStyleCnt="4">
        <dgm:presLayoutVars>
          <dgm:bulletEnabled val="1"/>
        </dgm:presLayoutVars>
      </dgm:prSet>
      <dgm:spPr/>
      <dgm:t>
        <a:bodyPr/>
        <a:lstStyle/>
        <a:p>
          <a:endParaRPr lang="en-US"/>
        </a:p>
      </dgm:t>
    </dgm:pt>
  </dgm:ptLst>
  <dgm:cxnLst>
    <dgm:cxn modelId="{8C88C020-F207-485A-9357-825F9D1D9658}" type="presOf" srcId="{5635837D-FF28-475C-A739-F5DB0E96AE90}" destId="{61127ADD-25BA-458F-8F01-E3256A19BF0B}" srcOrd="0" destOrd="0" presId="urn:microsoft.com/office/officeart/2005/8/layout/default"/>
    <dgm:cxn modelId="{AEE75790-B106-4575-B3AE-F813519EB173}" srcId="{035EEB04-CBEC-4180-95C4-10F681D9ECB7}" destId="{E27497F5-AFD5-4650-B25C-285CEC9DA986}" srcOrd="1" destOrd="0" parTransId="{4B977AE2-3A35-47F4-9EA3-77922281C1E1}" sibTransId="{9C547D81-1A1D-4F1B-9E09-A4D71B67BCFE}"/>
    <dgm:cxn modelId="{FDF8C92F-FA41-44DD-A64E-25A50CA67378}" srcId="{035EEB04-CBEC-4180-95C4-10F681D9ECB7}" destId="{BA9A166B-D384-41A2-A36A-8C685FC30E6C}" srcOrd="2" destOrd="0" parTransId="{C689FB69-71A0-4B09-AC39-A86A6D6CF751}" sibTransId="{C20397F9-ED04-4EC8-BDBF-804D7B3772D9}"/>
    <dgm:cxn modelId="{B57E1375-C7C5-4B77-B7C4-800B6C55103A}" srcId="{035EEB04-CBEC-4180-95C4-10F681D9ECB7}" destId="{5635837D-FF28-475C-A739-F5DB0E96AE90}" srcOrd="0" destOrd="0" parTransId="{7472E353-AE1F-49AA-9C27-F75711F5597E}" sibTransId="{59BF671C-EADC-4BD0-A333-7809F82E5BD2}"/>
    <dgm:cxn modelId="{DF08A122-5AB8-43D7-9263-8AC2856EB559}" srcId="{035EEB04-CBEC-4180-95C4-10F681D9ECB7}" destId="{E54101B7-1134-4E6C-8418-CFC025DE3446}" srcOrd="3" destOrd="0" parTransId="{2616AEF2-F30F-47DA-9CB3-3931F98C5350}" sibTransId="{D64197C1-A5C8-4718-B14A-7EDD1E4DC949}"/>
    <dgm:cxn modelId="{C370937E-8CA2-4886-B6A6-3A4D4113639A}" type="presOf" srcId="{035EEB04-CBEC-4180-95C4-10F681D9ECB7}" destId="{A12B7E31-24C7-44FB-AC50-7AB8AE5EC18B}" srcOrd="0" destOrd="0" presId="urn:microsoft.com/office/officeart/2005/8/layout/default"/>
    <dgm:cxn modelId="{36C53CBB-CC18-4E7B-B0AF-E632DD9F6909}" type="presOf" srcId="{BA9A166B-D384-41A2-A36A-8C685FC30E6C}" destId="{E99290F3-6AB3-4E7F-A882-37B814BB11C7}" srcOrd="0" destOrd="0" presId="urn:microsoft.com/office/officeart/2005/8/layout/default"/>
    <dgm:cxn modelId="{98DF8E97-2327-413D-A06B-5AB1DA220A40}" type="presOf" srcId="{E54101B7-1134-4E6C-8418-CFC025DE3446}" destId="{47659F47-AB7B-4AA6-BFD2-3C58AE28EE0D}" srcOrd="0" destOrd="0" presId="urn:microsoft.com/office/officeart/2005/8/layout/default"/>
    <dgm:cxn modelId="{E3AC9C83-51E5-400F-A3F2-D362386AF5BA}" type="presOf" srcId="{E27497F5-AFD5-4650-B25C-285CEC9DA986}" destId="{42CF1AB5-525D-456F-9CD3-94916BAF3C48}" srcOrd="0" destOrd="0" presId="urn:microsoft.com/office/officeart/2005/8/layout/default"/>
    <dgm:cxn modelId="{5AA5E92D-945C-4144-8641-8A0FA744F836}" type="presParOf" srcId="{A12B7E31-24C7-44FB-AC50-7AB8AE5EC18B}" destId="{61127ADD-25BA-458F-8F01-E3256A19BF0B}" srcOrd="0" destOrd="0" presId="urn:microsoft.com/office/officeart/2005/8/layout/default"/>
    <dgm:cxn modelId="{C71144CF-CA9A-49CA-8407-E3B3309CE089}" type="presParOf" srcId="{A12B7E31-24C7-44FB-AC50-7AB8AE5EC18B}" destId="{6155FB34-E305-4D7E-9530-A4C7BD2C233E}" srcOrd="1" destOrd="0" presId="urn:microsoft.com/office/officeart/2005/8/layout/default"/>
    <dgm:cxn modelId="{2DACB953-28F4-479B-A4F1-E6997A0A14F7}" type="presParOf" srcId="{A12B7E31-24C7-44FB-AC50-7AB8AE5EC18B}" destId="{42CF1AB5-525D-456F-9CD3-94916BAF3C48}" srcOrd="2" destOrd="0" presId="urn:microsoft.com/office/officeart/2005/8/layout/default"/>
    <dgm:cxn modelId="{C0558D43-043B-4DD5-A46F-38F338DBBDF3}" type="presParOf" srcId="{A12B7E31-24C7-44FB-AC50-7AB8AE5EC18B}" destId="{AC4E086B-10C0-402A-8398-BB628181BAAE}" srcOrd="3" destOrd="0" presId="urn:microsoft.com/office/officeart/2005/8/layout/default"/>
    <dgm:cxn modelId="{98885126-FF86-42B8-899A-7FAF5B206719}" type="presParOf" srcId="{A12B7E31-24C7-44FB-AC50-7AB8AE5EC18B}" destId="{E99290F3-6AB3-4E7F-A882-37B814BB11C7}" srcOrd="4" destOrd="0" presId="urn:microsoft.com/office/officeart/2005/8/layout/default"/>
    <dgm:cxn modelId="{5E2E0738-BA89-443D-A670-B11FBD7BFAB5}" type="presParOf" srcId="{A12B7E31-24C7-44FB-AC50-7AB8AE5EC18B}" destId="{933D3E36-0ECF-4CBC-BAAB-493D9C286F76}" srcOrd="5" destOrd="0" presId="urn:microsoft.com/office/officeart/2005/8/layout/default"/>
    <dgm:cxn modelId="{AF033C52-722A-465D-BCE8-DB9BC437DE5B}" type="presParOf" srcId="{A12B7E31-24C7-44FB-AC50-7AB8AE5EC18B}" destId="{47659F47-AB7B-4AA6-BFD2-3C58AE28EE0D}" srcOrd="6" destOrd="0" presId="urn:microsoft.com/office/officeart/2005/8/layout/default"/>
  </dgm:cxnLst>
  <dgm:bg/>
  <dgm:whole/>
</dgm:dataModel>
</file>

<file path=ppt/diagrams/data10.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tx1">
            <a:lumMod val="50000"/>
            <a:lumOff val="50000"/>
          </a:schemeClr>
        </a:solidFill>
        <a:ln>
          <a:solidFill>
            <a:schemeClr val="tx1">
              <a:lumMod val="65000"/>
              <a:lumOff val="35000"/>
            </a:schemeClr>
          </a:solidFill>
        </a:ln>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dgm:t>
        <a:bodyPr/>
        <a:lstStyle/>
        <a:p>
          <a:r>
            <a:rPr lang="en-US" sz="1300" b="1" dirty="0" smtClean="0">
              <a:effectLst>
                <a:outerShdw blurRad="38100" dist="38100" dir="2700000" algn="tl">
                  <a:srgbClr val="000000">
                    <a:alpha val="43137"/>
                  </a:srgbClr>
                </a:outerShdw>
              </a:effectLst>
              <a:latin typeface="+mn-lt"/>
            </a:rPr>
            <a:t>Social Networking &amp; Collaboration</a:t>
          </a:r>
          <a:endParaRPr lang="en-US" sz="13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dgm:t>
        <a:bodyPr/>
        <a:lstStyle/>
        <a:p>
          <a:r>
            <a:rPr lang="en-US" sz="1400" b="1" dirty="0" smtClean="0">
              <a:effectLst>
                <a:outerShdw blurRad="38100" dist="38100" dir="2700000" algn="tl">
                  <a:srgbClr val="000000">
                    <a:alpha val="43137"/>
                  </a:srgbClr>
                </a:outerShdw>
              </a:effectLst>
              <a:latin typeface="+mn-lt"/>
            </a:rPr>
            <a:t>Data Analysis and Visualization</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tx1">
            <a:lumMod val="50000"/>
            <a:lumOff val="50000"/>
          </a:schemeClr>
        </a:solidFill>
        <a:ln>
          <a:solidFill>
            <a:schemeClr val="tx1"/>
          </a:solidFill>
        </a:ln>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tx1">
            <a:lumMod val="50000"/>
            <a:lumOff val="50000"/>
          </a:schemeClr>
        </a:solidFill>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4C718143-D868-471F-8576-2A39D23F490C}" type="presOf" srcId="{F2258ED8-CC64-4C2E-B3BD-E2A39C55230B}" destId="{6463F73C-DAF3-4CBD-AC26-2B702A8A9BF1}"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1E4E819A-8A61-4248-8F90-51799FB38E87}" type="presOf" srcId="{A7E93FA0-F2A4-4521-B046-D39FA3B25F76}" destId="{9005D9DC-1D67-40D6-8FE7-5E096E480D0A}"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D3F3FB05-EAE2-4143-86FF-0A25A7F96C65}" type="presOf" srcId="{1C16D7C5-9091-460D-832E-B20F3DAF66BA}" destId="{71614CE1-E6C7-4C1E-A82D-356AE4C03E2C}" srcOrd="0" destOrd="0" presId="urn:microsoft.com/office/officeart/2005/8/layout/chevron1"/>
    <dgm:cxn modelId="{E2FC41AB-0B1A-4F63-B005-C976A2EF6BFE}" type="presOf" srcId="{BD1CF9F1-C493-44DC-970D-2E09D7E8FB4E}" destId="{7FE10506-7DC8-4C1B-9274-D390797A5C8B}" srcOrd="0" destOrd="0" presId="urn:microsoft.com/office/officeart/2005/8/layout/chevron1"/>
    <dgm:cxn modelId="{2BB97A2F-3E6F-479C-AE19-F54706858657}" type="presOf" srcId="{F41D9FEE-5029-4DBA-9447-8F01A31D67D1}" destId="{F9A1910A-A2C9-4382-A3D2-B664ED170EAD}" srcOrd="0" destOrd="0" presId="urn:microsoft.com/office/officeart/2005/8/layout/chevron1"/>
    <dgm:cxn modelId="{39C04F22-3780-48CA-8F92-4B1498230706}" type="presOf" srcId="{5E6B3332-0453-4D4C-8834-019811416F57}" destId="{C44754E7-C020-4969-8C50-35919BEECB23}" srcOrd="0" destOrd="0" presId="urn:microsoft.com/office/officeart/2005/8/layout/chevron1"/>
    <dgm:cxn modelId="{D99F38AA-6075-4335-910E-992688ADCB9B}" type="presParOf" srcId="{F9A1910A-A2C9-4382-A3D2-B664ED170EAD}" destId="{71614CE1-E6C7-4C1E-A82D-356AE4C03E2C}" srcOrd="0" destOrd="0" presId="urn:microsoft.com/office/officeart/2005/8/layout/chevron1"/>
    <dgm:cxn modelId="{C60796C7-B8D8-42C2-A282-F88DA7BC4527}" type="presParOf" srcId="{F9A1910A-A2C9-4382-A3D2-B664ED170EAD}" destId="{4773010A-3EBB-4CD9-AE8C-97E32B56F15E}" srcOrd="1" destOrd="0" presId="urn:microsoft.com/office/officeart/2005/8/layout/chevron1"/>
    <dgm:cxn modelId="{AB7F5271-FE30-4C5F-A2C3-D73834182346}" type="presParOf" srcId="{F9A1910A-A2C9-4382-A3D2-B664ED170EAD}" destId="{9005D9DC-1D67-40D6-8FE7-5E096E480D0A}" srcOrd="2" destOrd="0" presId="urn:microsoft.com/office/officeart/2005/8/layout/chevron1"/>
    <dgm:cxn modelId="{FEB403D0-832A-4A93-8F8A-457032E520C6}" type="presParOf" srcId="{F9A1910A-A2C9-4382-A3D2-B664ED170EAD}" destId="{F123C5AB-1064-4036-98C9-1600F10DE4B7}" srcOrd="3" destOrd="0" presId="urn:microsoft.com/office/officeart/2005/8/layout/chevron1"/>
    <dgm:cxn modelId="{73FBF536-2587-4683-9603-B408295E34DB}" type="presParOf" srcId="{F9A1910A-A2C9-4382-A3D2-B664ED170EAD}" destId="{6463F73C-DAF3-4CBD-AC26-2B702A8A9BF1}" srcOrd="4" destOrd="0" presId="urn:microsoft.com/office/officeart/2005/8/layout/chevron1"/>
    <dgm:cxn modelId="{FFA74956-BAAD-4F8D-815C-8A5F357D5326}" type="presParOf" srcId="{F9A1910A-A2C9-4382-A3D2-B664ED170EAD}" destId="{6E253417-718C-454C-9ACC-1064BEAD455A}" srcOrd="5" destOrd="0" presId="urn:microsoft.com/office/officeart/2005/8/layout/chevron1"/>
    <dgm:cxn modelId="{6603807F-EBE7-4FE8-B30E-56545056F160}" type="presParOf" srcId="{F9A1910A-A2C9-4382-A3D2-B664ED170EAD}" destId="{7FE10506-7DC8-4C1B-9274-D390797A5C8B}" srcOrd="6" destOrd="0" presId="urn:microsoft.com/office/officeart/2005/8/layout/chevron1"/>
    <dgm:cxn modelId="{D985C6FC-F65E-48F4-B042-34481BB6F57F}" type="presParOf" srcId="{F9A1910A-A2C9-4382-A3D2-B664ED170EAD}" destId="{BF28E2D6-F66D-4808-8D06-7064C05AC87C}" srcOrd="7" destOrd="0" presId="urn:microsoft.com/office/officeart/2005/8/layout/chevron1"/>
    <dgm:cxn modelId="{48B110E4-9ADE-499F-AAB9-364D2D640A42}" type="presParOf" srcId="{F9A1910A-A2C9-4382-A3D2-B664ED170EAD}" destId="{C44754E7-C020-4969-8C50-35919BEECB23}" srcOrd="8" destOrd="0" presId="urn:microsoft.com/office/officeart/2005/8/layout/chevron1"/>
  </dgm:cxnLst>
  <dgm:bg/>
  <dgm:whole/>
</dgm:dataModel>
</file>

<file path=ppt/diagrams/data11.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dgm:t>
        <a:bodyPr/>
        <a:lstStyle/>
        <a:p>
          <a:r>
            <a:rPr lang="en-US" sz="1400" b="1" dirty="0" smtClean="0">
              <a:effectLst>
                <a:outerShdw blurRad="38100" dist="38100" dir="2700000" algn="tl">
                  <a:srgbClr val="000000">
                    <a:alpha val="43137"/>
                  </a:srgbClr>
                </a:outerShdw>
              </a:effectLst>
              <a:latin typeface="+mn-lt"/>
            </a:rPr>
            <a:t>Analysis</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DB028809-05C9-475D-836D-2B0359167D25}" type="presOf" srcId="{F41D9FEE-5029-4DBA-9447-8F01A31D67D1}" destId="{F9A1910A-A2C9-4382-A3D2-B664ED170EAD}" srcOrd="0" destOrd="0" presId="urn:microsoft.com/office/officeart/2005/8/layout/chevron1"/>
    <dgm:cxn modelId="{49A58424-869A-457A-86A8-C053FF309FCF}" type="presOf" srcId="{5E6B3332-0453-4D4C-8834-019811416F57}" destId="{C44754E7-C020-4969-8C50-35919BEECB23}" srcOrd="0" destOrd="0" presId="urn:microsoft.com/office/officeart/2005/8/layout/chevron1"/>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9F684196-557D-4F07-8319-2B22D52A80B8}" type="presOf" srcId="{1C16D7C5-9091-460D-832E-B20F3DAF66BA}" destId="{71614CE1-E6C7-4C1E-A82D-356AE4C03E2C}" srcOrd="0" destOrd="0" presId="urn:microsoft.com/office/officeart/2005/8/layout/chevron1"/>
    <dgm:cxn modelId="{659AEBFA-5BE3-4418-B97A-0FD94ED6C8F0}" type="presOf" srcId="{BD1CF9F1-C493-44DC-970D-2E09D7E8FB4E}" destId="{7FE10506-7DC8-4C1B-9274-D390797A5C8B}" srcOrd="0" destOrd="0" presId="urn:microsoft.com/office/officeart/2005/8/layout/chevron1"/>
    <dgm:cxn modelId="{A7E994FE-9030-4EB2-8E83-3ADBC63ABFE1}" type="presOf" srcId="{F2258ED8-CC64-4C2E-B3BD-E2A39C55230B}" destId="{6463F73C-DAF3-4CBD-AC26-2B702A8A9BF1}" srcOrd="0" destOrd="0" presId="urn:microsoft.com/office/officeart/2005/8/layout/chevron1"/>
    <dgm:cxn modelId="{94FE263A-A870-47EB-9046-6456A90A9207}" type="presOf" srcId="{A7E93FA0-F2A4-4521-B046-D39FA3B25F76}" destId="{9005D9DC-1D67-40D6-8FE7-5E096E480D0A}"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3DF63EB0-2F8A-4AE8-A846-48E8EE37B60E}" type="presParOf" srcId="{F9A1910A-A2C9-4382-A3D2-B664ED170EAD}" destId="{71614CE1-E6C7-4C1E-A82D-356AE4C03E2C}" srcOrd="0" destOrd="0" presId="urn:microsoft.com/office/officeart/2005/8/layout/chevron1"/>
    <dgm:cxn modelId="{31F2FBDA-E023-4156-A14E-0BEDC8E01BAD}" type="presParOf" srcId="{F9A1910A-A2C9-4382-A3D2-B664ED170EAD}" destId="{4773010A-3EBB-4CD9-AE8C-97E32B56F15E}" srcOrd="1" destOrd="0" presId="urn:microsoft.com/office/officeart/2005/8/layout/chevron1"/>
    <dgm:cxn modelId="{E626A921-9B2C-41CF-9114-5C930BE260F2}" type="presParOf" srcId="{F9A1910A-A2C9-4382-A3D2-B664ED170EAD}" destId="{9005D9DC-1D67-40D6-8FE7-5E096E480D0A}" srcOrd="2" destOrd="0" presId="urn:microsoft.com/office/officeart/2005/8/layout/chevron1"/>
    <dgm:cxn modelId="{59240EDC-2EF5-4976-A47D-F1C807FD0A02}" type="presParOf" srcId="{F9A1910A-A2C9-4382-A3D2-B664ED170EAD}" destId="{F123C5AB-1064-4036-98C9-1600F10DE4B7}" srcOrd="3" destOrd="0" presId="urn:microsoft.com/office/officeart/2005/8/layout/chevron1"/>
    <dgm:cxn modelId="{7883EF86-3ED0-4A77-BD31-78CE74E90AAD}" type="presParOf" srcId="{F9A1910A-A2C9-4382-A3D2-B664ED170EAD}" destId="{6463F73C-DAF3-4CBD-AC26-2B702A8A9BF1}" srcOrd="4" destOrd="0" presId="urn:microsoft.com/office/officeart/2005/8/layout/chevron1"/>
    <dgm:cxn modelId="{71624F45-FF5C-4EE2-8DE1-046BC60A3FE8}" type="presParOf" srcId="{F9A1910A-A2C9-4382-A3D2-B664ED170EAD}" destId="{6E253417-718C-454C-9ACC-1064BEAD455A}" srcOrd="5" destOrd="0" presId="urn:microsoft.com/office/officeart/2005/8/layout/chevron1"/>
    <dgm:cxn modelId="{CB3A100F-0B6D-4056-83E3-4106792763B0}" type="presParOf" srcId="{F9A1910A-A2C9-4382-A3D2-B664ED170EAD}" destId="{7FE10506-7DC8-4C1B-9274-D390797A5C8B}" srcOrd="6" destOrd="0" presId="urn:microsoft.com/office/officeart/2005/8/layout/chevron1"/>
    <dgm:cxn modelId="{EEC9FCA8-12F8-4362-AB07-2EF7736EE6AA}" type="presParOf" srcId="{F9A1910A-A2C9-4382-A3D2-B664ED170EAD}" destId="{BF28E2D6-F66D-4808-8D06-7064C05AC87C}" srcOrd="7" destOrd="0" presId="urn:microsoft.com/office/officeart/2005/8/layout/chevron1"/>
    <dgm:cxn modelId="{0776A297-EC2F-4D20-9F0F-5F189A0F0D85}" type="presParOf" srcId="{F9A1910A-A2C9-4382-A3D2-B664ED170EAD}" destId="{C44754E7-C020-4969-8C50-35919BEECB23}" srcOrd="8"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035EEB04-CBEC-4180-95C4-10F681D9ECB7}" type="doc">
      <dgm:prSet loTypeId="urn:microsoft.com/office/officeart/2005/8/layout/default" loCatId="list" qsTypeId="urn:microsoft.com/office/officeart/2005/8/quickstyle/3d1" qsCatId="3D" csTypeId="urn:microsoft.com/office/officeart/2005/8/colors/accent1_3" csCatId="accent1" phldr="1"/>
      <dgm:spPr/>
      <dgm:t>
        <a:bodyPr/>
        <a:lstStyle/>
        <a:p>
          <a:endParaRPr lang="en-US"/>
        </a:p>
      </dgm:t>
    </dgm:pt>
    <dgm:pt modelId="{5635837D-FF28-475C-A739-F5DB0E96AE90}">
      <dgm:prSet phldrT="[Text]"/>
      <dgm:spPr/>
      <dgm:t>
        <a:bodyPr/>
        <a:lstStyle/>
        <a:p>
          <a:r>
            <a:rPr lang="en-US" dirty="0" smtClean="0"/>
            <a:t>acquisition</a:t>
          </a:r>
          <a:endParaRPr lang="en-US" dirty="0"/>
        </a:p>
      </dgm:t>
    </dgm:pt>
    <dgm:pt modelId="{7472E353-AE1F-49AA-9C27-F75711F5597E}" type="parTrans" cxnId="{B57E1375-C7C5-4B77-B7C4-800B6C55103A}">
      <dgm:prSet/>
      <dgm:spPr/>
      <dgm:t>
        <a:bodyPr/>
        <a:lstStyle/>
        <a:p>
          <a:endParaRPr lang="en-US"/>
        </a:p>
      </dgm:t>
    </dgm:pt>
    <dgm:pt modelId="{59BF671C-EADC-4BD0-A333-7809F82E5BD2}" type="sibTrans" cxnId="{B57E1375-C7C5-4B77-B7C4-800B6C55103A}">
      <dgm:prSet/>
      <dgm:spPr/>
      <dgm:t>
        <a:bodyPr/>
        <a:lstStyle/>
        <a:p>
          <a:endParaRPr lang="en-US"/>
        </a:p>
      </dgm:t>
    </dgm:pt>
    <dgm:pt modelId="{43EA56B8-F0AD-44DB-9B87-0537AF09DBB8}">
      <dgm:prSet phldrT="[Text]"/>
      <dgm:spPr/>
      <dgm:t>
        <a:bodyPr/>
        <a:lstStyle/>
        <a:p>
          <a:r>
            <a:rPr lang="en-US" dirty="0" smtClean="0"/>
            <a:t>aggregation</a:t>
          </a:r>
          <a:endParaRPr lang="en-US" dirty="0"/>
        </a:p>
      </dgm:t>
    </dgm:pt>
    <dgm:pt modelId="{F893B952-E006-4748-B33B-60B73C9948B2}" type="parTrans" cxnId="{3E7456D8-C768-41F4-8174-B2DAAFB8FE5E}">
      <dgm:prSet/>
      <dgm:spPr/>
      <dgm:t>
        <a:bodyPr/>
        <a:lstStyle/>
        <a:p>
          <a:endParaRPr lang="en-US"/>
        </a:p>
      </dgm:t>
    </dgm:pt>
    <dgm:pt modelId="{4BF804C6-986C-4B9D-BB93-744EA7B1AB32}" type="sibTrans" cxnId="{3E7456D8-C768-41F4-8174-B2DAAFB8FE5E}">
      <dgm:prSet/>
      <dgm:spPr/>
      <dgm:t>
        <a:bodyPr/>
        <a:lstStyle/>
        <a:p>
          <a:endParaRPr lang="en-US"/>
        </a:p>
      </dgm:t>
    </dgm:pt>
    <dgm:pt modelId="{2078E1D5-FF53-4E21-A8D5-2AC223FD6EE8}">
      <dgm:prSet phldrT="[Text]"/>
      <dgm:spPr/>
      <dgm:t>
        <a:bodyPr/>
        <a:lstStyle/>
        <a:p>
          <a:r>
            <a:rPr lang="en-US" dirty="0" smtClean="0"/>
            <a:t>organization</a:t>
          </a:r>
          <a:endParaRPr lang="en-US" dirty="0"/>
        </a:p>
      </dgm:t>
    </dgm:pt>
    <dgm:pt modelId="{86BA344E-0812-4FAD-A36E-B94841E9ADEE}" type="parTrans" cxnId="{D846A8FE-C480-4A89-AF7D-C7EA574D19A8}">
      <dgm:prSet/>
      <dgm:spPr/>
      <dgm:t>
        <a:bodyPr/>
        <a:lstStyle/>
        <a:p>
          <a:endParaRPr lang="en-US"/>
        </a:p>
      </dgm:t>
    </dgm:pt>
    <dgm:pt modelId="{9B9B8645-FAD0-4D2F-A1A1-B609EE3C857E}" type="sibTrans" cxnId="{D846A8FE-C480-4A89-AF7D-C7EA574D19A8}">
      <dgm:prSet/>
      <dgm:spPr/>
      <dgm:t>
        <a:bodyPr/>
        <a:lstStyle/>
        <a:p>
          <a:endParaRPr lang="en-US"/>
        </a:p>
      </dgm:t>
    </dgm:pt>
    <dgm:pt modelId="{754422C7-8015-41AC-B4DD-281A7CF35B6D}">
      <dgm:prSet phldrT="[Text]"/>
      <dgm:spPr/>
      <dgm:t>
        <a:bodyPr/>
        <a:lstStyle/>
        <a:p>
          <a:r>
            <a:rPr lang="en-US" dirty="0" smtClean="0"/>
            <a:t>correlation</a:t>
          </a:r>
          <a:endParaRPr lang="en-US" dirty="0"/>
        </a:p>
      </dgm:t>
    </dgm:pt>
    <dgm:pt modelId="{89AA910D-A89F-4106-8A3B-931738E450F3}" type="parTrans" cxnId="{A8052B48-6ABB-42EF-AEEA-3E552D26C883}">
      <dgm:prSet/>
      <dgm:spPr/>
      <dgm:t>
        <a:bodyPr/>
        <a:lstStyle/>
        <a:p>
          <a:endParaRPr lang="en-US"/>
        </a:p>
      </dgm:t>
    </dgm:pt>
    <dgm:pt modelId="{97FD810C-EEDD-4D30-9890-FA9A03E79C8A}" type="sibTrans" cxnId="{A8052B48-6ABB-42EF-AEEA-3E552D26C883}">
      <dgm:prSet/>
      <dgm:spPr/>
      <dgm:t>
        <a:bodyPr/>
        <a:lstStyle/>
        <a:p>
          <a:endParaRPr lang="en-US"/>
        </a:p>
      </dgm:t>
    </dgm:pt>
    <dgm:pt modelId="{896D5D07-9B9A-49BC-8E6C-6B189D9460E4}">
      <dgm:prSet phldrT="[Text]"/>
      <dgm:spPr/>
      <dgm:t>
        <a:bodyPr/>
        <a:lstStyle/>
        <a:p>
          <a:r>
            <a:rPr lang="en-US" dirty="0" smtClean="0"/>
            <a:t>interpretation</a:t>
          </a:r>
          <a:endParaRPr lang="en-US" dirty="0"/>
        </a:p>
      </dgm:t>
    </dgm:pt>
    <dgm:pt modelId="{AD4BB227-F6CF-4DFC-B7B6-35AAFFD5A831}" type="parTrans" cxnId="{02C04C22-03D7-41BF-9CB7-F1F88C810774}">
      <dgm:prSet/>
      <dgm:spPr/>
      <dgm:t>
        <a:bodyPr/>
        <a:lstStyle/>
        <a:p>
          <a:endParaRPr lang="en-US"/>
        </a:p>
      </dgm:t>
    </dgm:pt>
    <dgm:pt modelId="{DCF77BE4-CA7B-4F55-931F-41845F46889C}" type="sibTrans" cxnId="{02C04C22-03D7-41BF-9CB7-F1F88C810774}">
      <dgm:prSet/>
      <dgm:spPr/>
      <dgm:t>
        <a:bodyPr/>
        <a:lstStyle/>
        <a:p>
          <a:endParaRPr lang="en-US"/>
        </a:p>
      </dgm:t>
    </dgm:pt>
    <dgm:pt modelId="{0BFAF077-BDF5-41CF-AF61-0C9963710ACF}">
      <dgm:prSet phldrT="[Text]"/>
      <dgm:spPr/>
      <dgm:t>
        <a:bodyPr/>
        <a:lstStyle/>
        <a:p>
          <a:r>
            <a:rPr lang="en-US" dirty="0" smtClean="0"/>
            <a:t>inference</a:t>
          </a:r>
          <a:endParaRPr lang="en-US" dirty="0"/>
        </a:p>
      </dgm:t>
    </dgm:pt>
    <dgm:pt modelId="{81728771-23EF-4C46-AF34-BA3878D53F7E}" type="parTrans" cxnId="{3536DA8E-7D9E-4BF5-864B-64ADBF04EF8A}">
      <dgm:prSet/>
      <dgm:spPr/>
      <dgm:t>
        <a:bodyPr/>
        <a:lstStyle/>
        <a:p>
          <a:endParaRPr lang="en-US"/>
        </a:p>
      </dgm:t>
    </dgm:pt>
    <dgm:pt modelId="{2029D51E-BFB5-467A-86AF-67C6BD424FEE}" type="sibTrans" cxnId="{3536DA8E-7D9E-4BF5-864B-64ADBF04EF8A}">
      <dgm:prSet/>
      <dgm:spPr/>
      <dgm:t>
        <a:bodyPr/>
        <a:lstStyle/>
        <a:p>
          <a:endParaRPr lang="en-US"/>
        </a:p>
      </dgm:t>
    </dgm:pt>
    <dgm:pt modelId="{EEF26AD5-2CFC-4A66-8712-63231F6D8185}">
      <dgm:prSet phldrT="[Text]"/>
      <dgm:spPr/>
      <dgm:t>
        <a:bodyPr/>
        <a:lstStyle/>
        <a:p>
          <a:r>
            <a:rPr lang="en-US" dirty="0" smtClean="0"/>
            <a:t>discovery</a:t>
          </a:r>
          <a:endParaRPr lang="en-US" dirty="0"/>
        </a:p>
      </dgm:t>
    </dgm:pt>
    <dgm:pt modelId="{A52C9F86-1DF0-4A0E-BD35-12F308EB70E6}" type="parTrans" cxnId="{BF3EDD12-423A-4BF4-914D-050C85AB568B}">
      <dgm:prSet/>
      <dgm:spPr/>
      <dgm:t>
        <a:bodyPr/>
        <a:lstStyle/>
        <a:p>
          <a:endParaRPr lang="en-US"/>
        </a:p>
      </dgm:t>
    </dgm:pt>
    <dgm:pt modelId="{86BDE500-817E-4878-9AEF-3FA941BA20EA}" type="sibTrans" cxnId="{BF3EDD12-423A-4BF4-914D-050C85AB568B}">
      <dgm:prSet/>
      <dgm:spPr/>
      <dgm:t>
        <a:bodyPr/>
        <a:lstStyle/>
        <a:p>
          <a:endParaRPr lang="en-US"/>
        </a:p>
      </dgm:t>
    </dgm:pt>
    <dgm:pt modelId="{87FD7DD6-2FC9-4641-B8E9-5FB3DC53F226}">
      <dgm:prSet phldrT="[Text]"/>
      <dgm:spPr/>
      <dgm:t>
        <a:bodyPr/>
        <a:lstStyle/>
        <a:p>
          <a:r>
            <a:rPr lang="en-US" dirty="0" smtClean="0"/>
            <a:t>analysis</a:t>
          </a:r>
          <a:endParaRPr lang="en-US" dirty="0"/>
        </a:p>
      </dgm:t>
    </dgm:pt>
    <dgm:pt modelId="{E4997B6E-2AB2-455D-B8D8-8E5650660E1C}" type="parTrans" cxnId="{221C4C3C-269A-487A-A47E-DB681E66AB7C}">
      <dgm:prSet/>
      <dgm:spPr/>
      <dgm:t>
        <a:bodyPr/>
        <a:lstStyle/>
        <a:p>
          <a:endParaRPr lang="en-US"/>
        </a:p>
      </dgm:t>
    </dgm:pt>
    <dgm:pt modelId="{AB36EEB0-77D4-4D40-A35B-3F5440DCAFCD}" type="sibTrans" cxnId="{221C4C3C-269A-487A-A47E-DB681E66AB7C}">
      <dgm:prSet/>
      <dgm:spPr/>
      <dgm:t>
        <a:bodyPr/>
        <a:lstStyle/>
        <a:p>
          <a:endParaRPr lang="en-US"/>
        </a:p>
      </dgm:t>
    </dgm:pt>
    <dgm:pt modelId="{A12B7E31-24C7-44FB-AC50-7AB8AE5EC18B}" type="pres">
      <dgm:prSet presAssocID="{035EEB04-CBEC-4180-95C4-10F681D9ECB7}" presName="diagram" presStyleCnt="0">
        <dgm:presLayoutVars>
          <dgm:dir/>
          <dgm:resizeHandles val="exact"/>
        </dgm:presLayoutVars>
      </dgm:prSet>
      <dgm:spPr/>
      <dgm:t>
        <a:bodyPr/>
        <a:lstStyle/>
        <a:p>
          <a:endParaRPr lang="en-US"/>
        </a:p>
      </dgm:t>
    </dgm:pt>
    <dgm:pt modelId="{61127ADD-25BA-458F-8F01-E3256A19BF0B}" type="pres">
      <dgm:prSet presAssocID="{5635837D-FF28-475C-A739-F5DB0E96AE90}" presName="node" presStyleLbl="node1" presStyleIdx="0" presStyleCnt="8">
        <dgm:presLayoutVars>
          <dgm:bulletEnabled val="1"/>
        </dgm:presLayoutVars>
      </dgm:prSet>
      <dgm:spPr/>
      <dgm:t>
        <a:bodyPr/>
        <a:lstStyle/>
        <a:p>
          <a:endParaRPr lang="en-US"/>
        </a:p>
      </dgm:t>
    </dgm:pt>
    <dgm:pt modelId="{6155FB34-E305-4D7E-9530-A4C7BD2C233E}" type="pres">
      <dgm:prSet presAssocID="{59BF671C-EADC-4BD0-A333-7809F82E5BD2}" presName="sibTrans" presStyleCnt="0"/>
      <dgm:spPr/>
    </dgm:pt>
    <dgm:pt modelId="{7C780D3B-44D9-4B80-A978-BC44DAC23857}" type="pres">
      <dgm:prSet presAssocID="{EEF26AD5-2CFC-4A66-8712-63231F6D8185}" presName="node" presStyleLbl="node1" presStyleIdx="1" presStyleCnt="8">
        <dgm:presLayoutVars>
          <dgm:bulletEnabled val="1"/>
        </dgm:presLayoutVars>
      </dgm:prSet>
      <dgm:spPr/>
      <dgm:t>
        <a:bodyPr/>
        <a:lstStyle/>
        <a:p>
          <a:endParaRPr lang="en-US"/>
        </a:p>
      </dgm:t>
    </dgm:pt>
    <dgm:pt modelId="{2F6670F0-64E5-4EE1-A7DE-846342D868E2}" type="pres">
      <dgm:prSet presAssocID="{86BDE500-817E-4878-9AEF-3FA941BA20EA}" presName="sibTrans" presStyleCnt="0"/>
      <dgm:spPr/>
    </dgm:pt>
    <dgm:pt modelId="{E1568E52-1A00-452A-85AA-3A00FBC2EAC4}" type="pres">
      <dgm:prSet presAssocID="{43EA56B8-F0AD-44DB-9B87-0537AF09DBB8}" presName="node" presStyleLbl="node1" presStyleIdx="2" presStyleCnt="8">
        <dgm:presLayoutVars>
          <dgm:bulletEnabled val="1"/>
        </dgm:presLayoutVars>
      </dgm:prSet>
      <dgm:spPr/>
      <dgm:t>
        <a:bodyPr/>
        <a:lstStyle/>
        <a:p>
          <a:endParaRPr lang="en-US"/>
        </a:p>
      </dgm:t>
    </dgm:pt>
    <dgm:pt modelId="{07F75761-7BCB-439E-8860-699A57782B2A}" type="pres">
      <dgm:prSet presAssocID="{4BF804C6-986C-4B9D-BB93-744EA7B1AB32}" presName="sibTrans" presStyleCnt="0"/>
      <dgm:spPr/>
    </dgm:pt>
    <dgm:pt modelId="{3796EB93-6AD0-4843-B597-E36987D16B61}" type="pres">
      <dgm:prSet presAssocID="{2078E1D5-FF53-4E21-A8D5-2AC223FD6EE8}" presName="node" presStyleLbl="node1" presStyleIdx="3" presStyleCnt="8">
        <dgm:presLayoutVars>
          <dgm:bulletEnabled val="1"/>
        </dgm:presLayoutVars>
      </dgm:prSet>
      <dgm:spPr/>
      <dgm:t>
        <a:bodyPr/>
        <a:lstStyle/>
        <a:p>
          <a:endParaRPr lang="en-US"/>
        </a:p>
      </dgm:t>
    </dgm:pt>
    <dgm:pt modelId="{A0CF9C59-8400-424D-B929-D3880640B208}" type="pres">
      <dgm:prSet presAssocID="{9B9B8645-FAD0-4D2F-A1A1-B609EE3C857E}" presName="sibTrans" presStyleCnt="0"/>
      <dgm:spPr/>
    </dgm:pt>
    <dgm:pt modelId="{DE1AE663-5FA1-43A6-9840-3C11012B3761}" type="pres">
      <dgm:prSet presAssocID="{754422C7-8015-41AC-B4DD-281A7CF35B6D}" presName="node" presStyleLbl="node1" presStyleIdx="4" presStyleCnt="8">
        <dgm:presLayoutVars>
          <dgm:bulletEnabled val="1"/>
        </dgm:presLayoutVars>
      </dgm:prSet>
      <dgm:spPr/>
      <dgm:t>
        <a:bodyPr/>
        <a:lstStyle/>
        <a:p>
          <a:endParaRPr lang="en-US"/>
        </a:p>
      </dgm:t>
    </dgm:pt>
    <dgm:pt modelId="{AF7F46B9-6023-42DE-A9CB-515EB631ADEA}" type="pres">
      <dgm:prSet presAssocID="{97FD810C-EEDD-4D30-9890-FA9A03E79C8A}" presName="sibTrans" presStyleCnt="0"/>
      <dgm:spPr/>
    </dgm:pt>
    <dgm:pt modelId="{73A20EE5-010B-45A0-92BD-6FB2AAEB7C48}" type="pres">
      <dgm:prSet presAssocID="{87FD7DD6-2FC9-4641-B8E9-5FB3DC53F226}" presName="node" presStyleLbl="node1" presStyleIdx="5" presStyleCnt="8">
        <dgm:presLayoutVars>
          <dgm:bulletEnabled val="1"/>
        </dgm:presLayoutVars>
      </dgm:prSet>
      <dgm:spPr/>
      <dgm:t>
        <a:bodyPr/>
        <a:lstStyle/>
        <a:p>
          <a:endParaRPr lang="en-US"/>
        </a:p>
      </dgm:t>
    </dgm:pt>
    <dgm:pt modelId="{CA0DCB65-09CF-4177-ACB3-F5DDEAB75203}" type="pres">
      <dgm:prSet presAssocID="{AB36EEB0-77D4-4D40-A35B-3F5440DCAFCD}" presName="sibTrans" presStyleCnt="0"/>
      <dgm:spPr/>
    </dgm:pt>
    <dgm:pt modelId="{14B13BD2-6B0A-4C80-BF36-418E4B39FD6D}" type="pres">
      <dgm:prSet presAssocID="{896D5D07-9B9A-49BC-8E6C-6B189D9460E4}" presName="node" presStyleLbl="node1" presStyleIdx="6" presStyleCnt="8">
        <dgm:presLayoutVars>
          <dgm:bulletEnabled val="1"/>
        </dgm:presLayoutVars>
      </dgm:prSet>
      <dgm:spPr/>
      <dgm:t>
        <a:bodyPr/>
        <a:lstStyle/>
        <a:p>
          <a:endParaRPr lang="en-US"/>
        </a:p>
      </dgm:t>
    </dgm:pt>
    <dgm:pt modelId="{28697DCE-1435-48B4-9B3F-B38540CFD85D}" type="pres">
      <dgm:prSet presAssocID="{DCF77BE4-CA7B-4F55-931F-41845F46889C}" presName="sibTrans" presStyleCnt="0"/>
      <dgm:spPr/>
    </dgm:pt>
    <dgm:pt modelId="{DCFEE964-1E2E-4CD3-99BD-B650F6FAEF5E}" type="pres">
      <dgm:prSet presAssocID="{0BFAF077-BDF5-41CF-AF61-0C9963710ACF}" presName="node" presStyleLbl="node1" presStyleIdx="7" presStyleCnt="8">
        <dgm:presLayoutVars>
          <dgm:bulletEnabled val="1"/>
        </dgm:presLayoutVars>
      </dgm:prSet>
      <dgm:spPr/>
      <dgm:t>
        <a:bodyPr/>
        <a:lstStyle/>
        <a:p>
          <a:endParaRPr lang="en-US"/>
        </a:p>
      </dgm:t>
    </dgm:pt>
  </dgm:ptLst>
  <dgm:cxnLst>
    <dgm:cxn modelId="{A8052B48-6ABB-42EF-AEEA-3E552D26C883}" srcId="{035EEB04-CBEC-4180-95C4-10F681D9ECB7}" destId="{754422C7-8015-41AC-B4DD-281A7CF35B6D}" srcOrd="4" destOrd="0" parTransId="{89AA910D-A89F-4106-8A3B-931738E450F3}" sibTransId="{97FD810C-EEDD-4D30-9890-FA9A03E79C8A}"/>
    <dgm:cxn modelId="{3536DA8E-7D9E-4BF5-864B-64ADBF04EF8A}" srcId="{035EEB04-CBEC-4180-95C4-10F681D9ECB7}" destId="{0BFAF077-BDF5-41CF-AF61-0C9963710ACF}" srcOrd="7" destOrd="0" parTransId="{81728771-23EF-4C46-AF34-BA3878D53F7E}" sibTransId="{2029D51E-BFB5-467A-86AF-67C6BD424FEE}"/>
    <dgm:cxn modelId="{BF3EDD12-423A-4BF4-914D-050C85AB568B}" srcId="{035EEB04-CBEC-4180-95C4-10F681D9ECB7}" destId="{EEF26AD5-2CFC-4A66-8712-63231F6D8185}" srcOrd="1" destOrd="0" parTransId="{A52C9F86-1DF0-4A0E-BD35-12F308EB70E6}" sibTransId="{86BDE500-817E-4878-9AEF-3FA941BA20EA}"/>
    <dgm:cxn modelId="{F62CF154-8816-462D-94AF-93DC153A6E3C}" type="presOf" srcId="{2078E1D5-FF53-4E21-A8D5-2AC223FD6EE8}" destId="{3796EB93-6AD0-4843-B597-E36987D16B61}" srcOrd="0" destOrd="0" presId="urn:microsoft.com/office/officeart/2005/8/layout/default"/>
    <dgm:cxn modelId="{D846A8FE-C480-4A89-AF7D-C7EA574D19A8}" srcId="{035EEB04-CBEC-4180-95C4-10F681D9ECB7}" destId="{2078E1D5-FF53-4E21-A8D5-2AC223FD6EE8}" srcOrd="3" destOrd="0" parTransId="{86BA344E-0812-4FAD-A36E-B94841E9ADEE}" sibTransId="{9B9B8645-FAD0-4D2F-A1A1-B609EE3C857E}"/>
    <dgm:cxn modelId="{ECDFFA0D-3B4C-46A2-873F-AE984FB861D4}" type="presOf" srcId="{0BFAF077-BDF5-41CF-AF61-0C9963710ACF}" destId="{DCFEE964-1E2E-4CD3-99BD-B650F6FAEF5E}" srcOrd="0" destOrd="0" presId="urn:microsoft.com/office/officeart/2005/8/layout/default"/>
    <dgm:cxn modelId="{E6145E9D-349E-47CC-A4AB-D9C0C5F529C4}" type="presOf" srcId="{EEF26AD5-2CFC-4A66-8712-63231F6D8185}" destId="{7C780D3B-44D9-4B80-A978-BC44DAC23857}" srcOrd="0" destOrd="0" presId="urn:microsoft.com/office/officeart/2005/8/layout/default"/>
    <dgm:cxn modelId="{3E7456D8-C768-41F4-8174-B2DAAFB8FE5E}" srcId="{035EEB04-CBEC-4180-95C4-10F681D9ECB7}" destId="{43EA56B8-F0AD-44DB-9B87-0537AF09DBB8}" srcOrd="2" destOrd="0" parTransId="{F893B952-E006-4748-B33B-60B73C9948B2}" sibTransId="{4BF804C6-986C-4B9D-BB93-744EA7B1AB32}"/>
    <dgm:cxn modelId="{B57E1375-C7C5-4B77-B7C4-800B6C55103A}" srcId="{035EEB04-CBEC-4180-95C4-10F681D9ECB7}" destId="{5635837D-FF28-475C-A739-F5DB0E96AE90}" srcOrd="0" destOrd="0" parTransId="{7472E353-AE1F-49AA-9C27-F75711F5597E}" sibTransId="{59BF671C-EADC-4BD0-A333-7809F82E5BD2}"/>
    <dgm:cxn modelId="{02C04C22-03D7-41BF-9CB7-F1F88C810774}" srcId="{035EEB04-CBEC-4180-95C4-10F681D9ECB7}" destId="{896D5D07-9B9A-49BC-8E6C-6B189D9460E4}" srcOrd="6" destOrd="0" parTransId="{AD4BB227-F6CF-4DFC-B7B6-35AAFFD5A831}" sibTransId="{DCF77BE4-CA7B-4F55-931F-41845F46889C}"/>
    <dgm:cxn modelId="{A369A473-0538-4C6A-A02B-C5C53B9D0FDA}" type="presOf" srcId="{754422C7-8015-41AC-B4DD-281A7CF35B6D}" destId="{DE1AE663-5FA1-43A6-9840-3C11012B3761}" srcOrd="0" destOrd="0" presId="urn:microsoft.com/office/officeart/2005/8/layout/default"/>
    <dgm:cxn modelId="{00F508CE-C8C4-4D3B-B898-2CE5D4BE76D8}" type="presOf" srcId="{5635837D-FF28-475C-A739-F5DB0E96AE90}" destId="{61127ADD-25BA-458F-8F01-E3256A19BF0B}" srcOrd="0" destOrd="0" presId="urn:microsoft.com/office/officeart/2005/8/layout/default"/>
    <dgm:cxn modelId="{221C4C3C-269A-487A-A47E-DB681E66AB7C}" srcId="{035EEB04-CBEC-4180-95C4-10F681D9ECB7}" destId="{87FD7DD6-2FC9-4641-B8E9-5FB3DC53F226}" srcOrd="5" destOrd="0" parTransId="{E4997B6E-2AB2-455D-B8D8-8E5650660E1C}" sibTransId="{AB36EEB0-77D4-4D40-A35B-3F5440DCAFCD}"/>
    <dgm:cxn modelId="{78B49353-8CFF-4BBB-89EE-F5913793C4B1}" type="presOf" srcId="{035EEB04-CBEC-4180-95C4-10F681D9ECB7}" destId="{A12B7E31-24C7-44FB-AC50-7AB8AE5EC18B}" srcOrd="0" destOrd="0" presId="urn:microsoft.com/office/officeart/2005/8/layout/default"/>
    <dgm:cxn modelId="{90FA63E8-2ABA-4A89-ADF0-D514C8288CE1}" type="presOf" srcId="{896D5D07-9B9A-49BC-8E6C-6B189D9460E4}" destId="{14B13BD2-6B0A-4C80-BF36-418E4B39FD6D}" srcOrd="0" destOrd="0" presId="urn:microsoft.com/office/officeart/2005/8/layout/default"/>
    <dgm:cxn modelId="{B4EA5DA9-C745-4875-A133-FBFCA54A0FB1}" type="presOf" srcId="{87FD7DD6-2FC9-4641-B8E9-5FB3DC53F226}" destId="{73A20EE5-010B-45A0-92BD-6FB2AAEB7C48}" srcOrd="0" destOrd="0" presId="urn:microsoft.com/office/officeart/2005/8/layout/default"/>
    <dgm:cxn modelId="{06CE55B1-A751-40A3-AF43-E23CF227BD4A}" type="presOf" srcId="{43EA56B8-F0AD-44DB-9B87-0537AF09DBB8}" destId="{E1568E52-1A00-452A-85AA-3A00FBC2EAC4}" srcOrd="0" destOrd="0" presId="urn:microsoft.com/office/officeart/2005/8/layout/default"/>
    <dgm:cxn modelId="{CD7F5F6B-397E-4FA1-B6E4-8A8876B49C2A}" type="presParOf" srcId="{A12B7E31-24C7-44FB-AC50-7AB8AE5EC18B}" destId="{61127ADD-25BA-458F-8F01-E3256A19BF0B}" srcOrd="0" destOrd="0" presId="urn:microsoft.com/office/officeart/2005/8/layout/default"/>
    <dgm:cxn modelId="{B06459E9-1BB3-41CE-8436-66FB5BCA4B90}" type="presParOf" srcId="{A12B7E31-24C7-44FB-AC50-7AB8AE5EC18B}" destId="{6155FB34-E305-4D7E-9530-A4C7BD2C233E}" srcOrd="1" destOrd="0" presId="urn:microsoft.com/office/officeart/2005/8/layout/default"/>
    <dgm:cxn modelId="{BC459FA3-4ED8-492E-8DAF-E1E041C86453}" type="presParOf" srcId="{A12B7E31-24C7-44FB-AC50-7AB8AE5EC18B}" destId="{7C780D3B-44D9-4B80-A978-BC44DAC23857}" srcOrd="2" destOrd="0" presId="urn:microsoft.com/office/officeart/2005/8/layout/default"/>
    <dgm:cxn modelId="{C24E77C0-AE21-4F59-895B-9363E07803C1}" type="presParOf" srcId="{A12B7E31-24C7-44FB-AC50-7AB8AE5EC18B}" destId="{2F6670F0-64E5-4EE1-A7DE-846342D868E2}" srcOrd="3" destOrd="0" presId="urn:microsoft.com/office/officeart/2005/8/layout/default"/>
    <dgm:cxn modelId="{806EAD1A-2FA0-4FE9-88CD-FA49B3CBFA10}" type="presParOf" srcId="{A12B7E31-24C7-44FB-AC50-7AB8AE5EC18B}" destId="{E1568E52-1A00-452A-85AA-3A00FBC2EAC4}" srcOrd="4" destOrd="0" presId="urn:microsoft.com/office/officeart/2005/8/layout/default"/>
    <dgm:cxn modelId="{07345CFC-C86D-495B-ABB6-16F764A232A8}" type="presParOf" srcId="{A12B7E31-24C7-44FB-AC50-7AB8AE5EC18B}" destId="{07F75761-7BCB-439E-8860-699A57782B2A}" srcOrd="5" destOrd="0" presId="urn:microsoft.com/office/officeart/2005/8/layout/default"/>
    <dgm:cxn modelId="{69420400-5F7C-4C69-B6EB-DBC3E7F18730}" type="presParOf" srcId="{A12B7E31-24C7-44FB-AC50-7AB8AE5EC18B}" destId="{3796EB93-6AD0-4843-B597-E36987D16B61}" srcOrd="6" destOrd="0" presId="urn:microsoft.com/office/officeart/2005/8/layout/default"/>
    <dgm:cxn modelId="{BAC02B37-1076-4D46-B7AE-133B54D0ED2E}" type="presParOf" srcId="{A12B7E31-24C7-44FB-AC50-7AB8AE5EC18B}" destId="{A0CF9C59-8400-424D-B929-D3880640B208}" srcOrd="7" destOrd="0" presId="urn:microsoft.com/office/officeart/2005/8/layout/default"/>
    <dgm:cxn modelId="{D853A956-5E6C-4449-8FE6-6FCD55405525}" type="presParOf" srcId="{A12B7E31-24C7-44FB-AC50-7AB8AE5EC18B}" destId="{DE1AE663-5FA1-43A6-9840-3C11012B3761}" srcOrd="8" destOrd="0" presId="urn:microsoft.com/office/officeart/2005/8/layout/default"/>
    <dgm:cxn modelId="{C7CA3142-7D56-4B45-97B0-CA75E2F115CE}" type="presParOf" srcId="{A12B7E31-24C7-44FB-AC50-7AB8AE5EC18B}" destId="{AF7F46B9-6023-42DE-A9CB-515EB631ADEA}" srcOrd="9" destOrd="0" presId="urn:microsoft.com/office/officeart/2005/8/layout/default"/>
    <dgm:cxn modelId="{356869EF-113A-4E98-B33B-07F2F83E680E}" type="presParOf" srcId="{A12B7E31-24C7-44FB-AC50-7AB8AE5EC18B}" destId="{73A20EE5-010B-45A0-92BD-6FB2AAEB7C48}" srcOrd="10" destOrd="0" presId="urn:microsoft.com/office/officeart/2005/8/layout/default"/>
    <dgm:cxn modelId="{31E58861-1E7B-4107-9F9B-BDA564D60924}" type="presParOf" srcId="{A12B7E31-24C7-44FB-AC50-7AB8AE5EC18B}" destId="{CA0DCB65-09CF-4177-ACB3-F5DDEAB75203}" srcOrd="11" destOrd="0" presId="urn:microsoft.com/office/officeart/2005/8/layout/default"/>
    <dgm:cxn modelId="{DF214609-0388-486E-8306-170ACAB11673}" type="presParOf" srcId="{A12B7E31-24C7-44FB-AC50-7AB8AE5EC18B}" destId="{14B13BD2-6B0A-4C80-BF36-418E4B39FD6D}" srcOrd="12" destOrd="0" presId="urn:microsoft.com/office/officeart/2005/8/layout/default"/>
    <dgm:cxn modelId="{F47DDA8C-1B69-481B-AFB9-CA6B7D1E2EAE}" type="presParOf" srcId="{A12B7E31-24C7-44FB-AC50-7AB8AE5EC18B}" destId="{28697DCE-1435-48B4-9B3F-B38540CFD85D}" srcOrd="13" destOrd="0" presId="urn:microsoft.com/office/officeart/2005/8/layout/default"/>
    <dgm:cxn modelId="{0DDCA013-3F3E-44F0-BCFB-3DA8996B9183}" type="presParOf" srcId="{A12B7E31-24C7-44FB-AC50-7AB8AE5EC18B}" destId="{DCFEE964-1E2E-4CD3-99BD-B650F6FAEF5E}" srcOrd="14" destOrd="0" presId="urn:microsoft.com/office/officeart/2005/8/layout/default"/>
  </dgm:cxnLst>
  <dgm:bg/>
  <dgm:whole/>
</dgm:dataModel>
</file>

<file path=ppt/diagrams/data3.xml><?xml version="1.0" encoding="utf-8"?>
<dgm:dataModel xmlns:dgm="http://schemas.openxmlformats.org/drawingml/2006/diagram" xmlns:a="http://schemas.openxmlformats.org/drawingml/2006/main">
  <dgm:ptLst>
    <dgm:pt modelId="{035EEB04-CBEC-4180-95C4-10F681D9ECB7}"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n-US"/>
        </a:p>
      </dgm:t>
    </dgm:pt>
    <dgm:pt modelId="{5635837D-FF28-475C-A739-F5DB0E96AE90}">
      <dgm:prSet phldrT="[Text]"/>
      <dgm:spPr/>
      <dgm:t>
        <a:bodyPr/>
        <a:lstStyle/>
        <a:p>
          <a:r>
            <a:rPr lang="en-US" dirty="0" smtClean="0"/>
            <a:t>storing</a:t>
          </a:r>
          <a:endParaRPr lang="en-US" dirty="0"/>
        </a:p>
      </dgm:t>
    </dgm:pt>
    <dgm:pt modelId="{7472E353-AE1F-49AA-9C27-F75711F5597E}" type="parTrans" cxnId="{B57E1375-C7C5-4B77-B7C4-800B6C55103A}">
      <dgm:prSet/>
      <dgm:spPr/>
      <dgm:t>
        <a:bodyPr/>
        <a:lstStyle/>
        <a:p>
          <a:endParaRPr lang="en-US"/>
        </a:p>
      </dgm:t>
    </dgm:pt>
    <dgm:pt modelId="{59BF671C-EADC-4BD0-A333-7809F82E5BD2}" type="sibTrans" cxnId="{B57E1375-C7C5-4B77-B7C4-800B6C55103A}">
      <dgm:prSet/>
      <dgm:spPr/>
      <dgm:t>
        <a:bodyPr/>
        <a:lstStyle/>
        <a:p>
          <a:endParaRPr lang="en-US"/>
        </a:p>
      </dgm:t>
    </dgm:pt>
    <dgm:pt modelId="{E27497F5-AFD5-4650-B25C-285CEC9DA986}">
      <dgm:prSet/>
      <dgm:spPr/>
      <dgm:t>
        <a:bodyPr/>
        <a:lstStyle/>
        <a:p>
          <a:r>
            <a:rPr lang="en-US" dirty="0" smtClean="0"/>
            <a:t>computing</a:t>
          </a:r>
        </a:p>
      </dgm:t>
    </dgm:pt>
    <dgm:pt modelId="{4B977AE2-3A35-47F4-9EA3-77922281C1E1}" type="parTrans" cxnId="{AEE75790-B106-4575-B3AE-F813519EB173}">
      <dgm:prSet/>
      <dgm:spPr/>
      <dgm:t>
        <a:bodyPr/>
        <a:lstStyle/>
        <a:p>
          <a:endParaRPr lang="en-US"/>
        </a:p>
      </dgm:t>
    </dgm:pt>
    <dgm:pt modelId="{9C547D81-1A1D-4F1B-9E09-A4D71B67BCFE}" type="sibTrans" cxnId="{AEE75790-B106-4575-B3AE-F813519EB173}">
      <dgm:prSet/>
      <dgm:spPr/>
      <dgm:t>
        <a:bodyPr/>
        <a:lstStyle/>
        <a:p>
          <a:endParaRPr lang="en-US"/>
        </a:p>
      </dgm:t>
    </dgm:pt>
    <dgm:pt modelId="{BA9A166B-D384-41A2-A36A-8C685FC30E6C}">
      <dgm:prSet/>
      <dgm:spPr/>
      <dgm:t>
        <a:bodyPr/>
        <a:lstStyle/>
        <a:p>
          <a:r>
            <a:rPr lang="en-US" dirty="0" smtClean="0"/>
            <a:t>managing</a:t>
          </a:r>
        </a:p>
      </dgm:t>
    </dgm:pt>
    <dgm:pt modelId="{C689FB69-71A0-4B09-AC39-A86A6D6CF751}" type="parTrans" cxnId="{FDF8C92F-FA41-44DD-A64E-25A50CA67378}">
      <dgm:prSet/>
      <dgm:spPr/>
      <dgm:t>
        <a:bodyPr/>
        <a:lstStyle/>
        <a:p>
          <a:endParaRPr lang="en-US"/>
        </a:p>
      </dgm:t>
    </dgm:pt>
    <dgm:pt modelId="{C20397F9-ED04-4EC8-BDBF-804D7B3772D9}" type="sibTrans" cxnId="{FDF8C92F-FA41-44DD-A64E-25A50CA67378}">
      <dgm:prSet/>
      <dgm:spPr/>
      <dgm:t>
        <a:bodyPr/>
        <a:lstStyle/>
        <a:p>
          <a:endParaRPr lang="en-US"/>
        </a:p>
      </dgm:t>
    </dgm:pt>
    <dgm:pt modelId="{E54101B7-1134-4E6C-8418-CFC025DE3446}">
      <dgm:prSet/>
      <dgm:spPr/>
      <dgm:t>
        <a:bodyPr/>
        <a:lstStyle/>
        <a:p>
          <a:r>
            <a:rPr lang="en-US" dirty="0" smtClean="0"/>
            <a:t>indexing</a:t>
          </a:r>
          <a:endParaRPr lang="en-US" dirty="0"/>
        </a:p>
      </dgm:t>
    </dgm:pt>
    <dgm:pt modelId="{2616AEF2-F30F-47DA-9CB3-3931F98C5350}" type="parTrans" cxnId="{DF08A122-5AB8-43D7-9263-8AC2856EB559}">
      <dgm:prSet/>
      <dgm:spPr/>
      <dgm:t>
        <a:bodyPr/>
        <a:lstStyle/>
        <a:p>
          <a:endParaRPr lang="en-US"/>
        </a:p>
      </dgm:t>
    </dgm:pt>
    <dgm:pt modelId="{D64197C1-A5C8-4718-B14A-7EDD1E4DC949}" type="sibTrans" cxnId="{DF08A122-5AB8-43D7-9263-8AC2856EB559}">
      <dgm:prSet/>
      <dgm:spPr/>
      <dgm:t>
        <a:bodyPr/>
        <a:lstStyle/>
        <a:p>
          <a:endParaRPr lang="en-US"/>
        </a:p>
      </dgm:t>
    </dgm:pt>
    <dgm:pt modelId="{A12B7E31-24C7-44FB-AC50-7AB8AE5EC18B}" type="pres">
      <dgm:prSet presAssocID="{035EEB04-CBEC-4180-95C4-10F681D9ECB7}" presName="diagram" presStyleCnt="0">
        <dgm:presLayoutVars>
          <dgm:dir/>
          <dgm:resizeHandles val="exact"/>
        </dgm:presLayoutVars>
      </dgm:prSet>
      <dgm:spPr/>
      <dgm:t>
        <a:bodyPr/>
        <a:lstStyle/>
        <a:p>
          <a:endParaRPr lang="en-US"/>
        </a:p>
      </dgm:t>
    </dgm:pt>
    <dgm:pt modelId="{61127ADD-25BA-458F-8F01-E3256A19BF0B}" type="pres">
      <dgm:prSet presAssocID="{5635837D-FF28-475C-A739-F5DB0E96AE90}" presName="node" presStyleLbl="node1" presStyleIdx="0" presStyleCnt="4">
        <dgm:presLayoutVars>
          <dgm:bulletEnabled val="1"/>
        </dgm:presLayoutVars>
      </dgm:prSet>
      <dgm:spPr/>
      <dgm:t>
        <a:bodyPr/>
        <a:lstStyle/>
        <a:p>
          <a:endParaRPr lang="en-US"/>
        </a:p>
      </dgm:t>
    </dgm:pt>
    <dgm:pt modelId="{6155FB34-E305-4D7E-9530-A4C7BD2C233E}" type="pres">
      <dgm:prSet presAssocID="{59BF671C-EADC-4BD0-A333-7809F82E5BD2}" presName="sibTrans" presStyleCnt="0"/>
      <dgm:spPr/>
    </dgm:pt>
    <dgm:pt modelId="{42CF1AB5-525D-456F-9CD3-94916BAF3C48}" type="pres">
      <dgm:prSet presAssocID="{E27497F5-AFD5-4650-B25C-285CEC9DA986}" presName="node" presStyleLbl="node1" presStyleIdx="1" presStyleCnt="4">
        <dgm:presLayoutVars>
          <dgm:bulletEnabled val="1"/>
        </dgm:presLayoutVars>
      </dgm:prSet>
      <dgm:spPr/>
      <dgm:t>
        <a:bodyPr/>
        <a:lstStyle/>
        <a:p>
          <a:endParaRPr lang="en-US"/>
        </a:p>
      </dgm:t>
    </dgm:pt>
    <dgm:pt modelId="{AC4E086B-10C0-402A-8398-BB628181BAAE}" type="pres">
      <dgm:prSet presAssocID="{9C547D81-1A1D-4F1B-9E09-A4D71B67BCFE}" presName="sibTrans" presStyleCnt="0"/>
      <dgm:spPr/>
    </dgm:pt>
    <dgm:pt modelId="{E99290F3-6AB3-4E7F-A882-37B814BB11C7}" type="pres">
      <dgm:prSet presAssocID="{BA9A166B-D384-41A2-A36A-8C685FC30E6C}" presName="node" presStyleLbl="node1" presStyleIdx="2" presStyleCnt="4">
        <dgm:presLayoutVars>
          <dgm:bulletEnabled val="1"/>
        </dgm:presLayoutVars>
      </dgm:prSet>
      <dgm:spPr/>
      <dgm:t>
        <a:bodyPr/>
        <a:lstStyle/>
        <a:p>
          <a:endParaRPr lang="en-US"/>
        </a:p>
      </dgm:t>
    </dgm:pt>
    <dgm:pt modelId="{933D3E36-0ECF-4CBC-BAAB-493D9C286F76}" type="pres">
      <dgm:prSet presAssocID="{C20397F9-ED04-4EC8-BDBF-804D7B3772D9}" presName="sibTrans" presStyleCnt="0"/>
      <dgm:spPr/>
    </dgm:pt>
    <dgm:pt modelId="{47659F47-AB7B-4AA6-BFD2-3C58AE28EE0D}" type="pres">
      <dgm:prSet presAssocID="{E54101B7-1134-4E6C-8418-CFC025DE3446}" presName="node" presStyleLbl="node1" presStyleIdx="3" presStyleCnt="4">
        <dgm:presLayoutVars>
          <dgm:bulletEnabled val="1"/>
        </dgm:presLayoutVars>
      </dgm:prSet>
      <dgm:spPr/>
      <dgm:t>
        <a:bodyPr/>
        <a:lstStyle/>
        <a:p>
          <a:endParaRPr lang="en-US"/>
        </a:p>
      </dgm:t>
    </dgm:pt>
  </dgm:ptLst>
  <dgm:cxnLst>
    <dgm:cxn modelId="{AEE75790-B106-4575-B3AE-F813519EB173}" srcId="{035EEB04-CBEC-4180-95C4-10F681D9ECB7}" destId="{E27497F5-AFD5-4650-B25C-285CEC9DA986}" srcOrd="1" destOrd="0" parTransId="{4B977AE2-3A35-47F4-9EA3-77922281C1E1}" sibTransId="{9C547D81-1A1D-4F1B-9E09-A4D71B67BCFE}"/>
    <dgm:cxn modelId="{F3E1ECEA-A8F3-4B20-A25D-186FF56E181D}" type="presOf" srcId="{BA9A166B-D384-41A2-A36A-8C685FC30E6C}" destId="{E99290F3-6AB3-4E7F-A882-37B814BB11C7}" srcOrd="0" destOrd="0" presId="urn:microsoft.com/office/officeart/2005/8/layout/default"/>
    <dgm:cxn modelId="{FDF8C92F-FA41-44DD-A64E-25A50CA67378}" srcId="{035EEB04-CBEC-4180-95C4-10F681D9ECB7}" destId="{BA9A166B-D384-41A2-A36A-8C685FC30E6C}" srcOrd="2" destOrd="0" parTransId="{C689FB69-71A0-4B09-AC39-A86A6D6CF751}" sibTransId="{C20397F9-ED04-4EC8-BDBF-804D7B3772D9}"/>
    <dgm:cxn modelId="{195A9DEC-4AB9-4454-9D2F-F01D82FE047F}" type="presOf" srcId="{E27497F5-AFD5-4650-B25C-285CEC9DA986}" destId="{42CF1AB5-525D-456F-9CD3-94916BAF3C48}" srcOrd="0" destOrd="0" presId="urn:microsoft.com/office/officeart/2005/8/layout/default"/>
    <dgm:cxn modelId="{B57E1375-C7C5-4B77-B7C4-800B6C55103A}" srcId="{035EEB04-CBEC-4180-95C4-10F681D9ECB7}" destId="{5635837D-FF28-475C-A739-F5DB0E96AE90}" srcOrd="0" destOrd="0" parTransId="{7472E353-AE1F-49AA-9C27-F75711F5597E}" sibTransId="{59BF671C-EADC-4BD0-A333-7809F82E5BD2}"/>
    <dgm:cxn modelId="{DF08A122-5AB8-43D7-9263-8AC2856EB559}" srcId="{035EEB04-CBEC-4180-95C4-10F681D9ECB7}" destId="{E54101B7-1134-4E6C-8418-CFC025DE3446}" srcOrd="3" destOrd="0" parTransId="{2616AEF2-F30F-47DA-9CB3-3931F98C5350}" sibTransId="{D64197C1-A5C8-4718-B14A-7EDD1E4DC949}"/>
    <dgm:cxn modelId="{B141C4B1-A6C8-487B-AC6B-4ED463A9349F}" type="presOf" srcId="{E54101B7-1134-4E6C-8418-CFC025DE3446}" destId="{47659F47-AB7B-4AA6-BFD2-3C58AE28EE0D}" srcOrd="0" destOrd="0" presId="urn:microsoft.com/office/officeart/2005/8/layout/default"/>
    <dgm:cxn modelId="{F42AAAF0-BAD6-46B0-897C-C74E50B30F43}" type="presOf" srcId="{5635837D-FF28-475C-A739-F5DB0E96AE90}" destId="{61127ADD-25BA-458F-8F01-E3256A19BF0B}" srcOrd="0" destOrd="0" presId="urn:microsoft.com/office/officeart/2005/8/layout/default"/>
    <dgm:cxn modelId="{8ED0B928-438E-4027-991F-D40A423BBA4B}" type="presOf" srcId="{035EEB04-CBEC-4180-95C4-10F681D9ECB7}" destId="{A12B7E31-24C7-44FB-AC50-7AB8AE5EC18B}" srcOrd="0" destOrd="0" presId="urn:microsoft.com/office/officeart/2005/8/layout/default"/>
    <dgm:cxn modelId="{9287F1B7-8B39-4850-B432-30CA215E705F}" type="presParOf" srcId="{A12B7E31-24C7-44FB-AC50-7AB8AE5EC18B}" destId="{61127ADD-25BA-458F-8F01-E3256A19BF0B}" srcOrd="0" destOrd="0" presId="urn:microsoft.com/office/officeart/2005/8/layout/default"/>
    <dgm:cxn modelId="{032A8F39-DDDF-4021-B566-2E832FA5F53B}" type="presParOf" srcId="{A12B7E31-24C7-44FB-AC50-7AB8AE5EC18B}" destId="{6155FB34-E305-4D7E-9530-A4C7BD2C233E}" srcOrd="1" destOrd="0" presId="urn:microsoft.com/office/officeart/2005/8/layout/default"/>
    <dgm:cxn modelId="{CA96BE6D-3546-43D7-ADFE-66702A399FF6}" type="presParOf" srcId="{A12B7E31-24C7-44FB-AC50-7AB8AE5EC18B}" destId="{42CF1AB5-525D-456F-9CD3-94916BAF3C48}" srcOrd="2" destOrd="0" presId="urn:microsoft.com/office/officeart/2005/8/layout/default"/>
    <dgm:cxn modelId="{F5C62CF7-5FA4-45FD-A302-284D13165B8B}" type="presParOf" srcId="{A12B7E31-24C7-44FB-AC50-7AB8AE5EC18B}" destId="{AC4E086B-10C0-402A-8398-BB628181BAAE}" srcOrd="3" destOrd="0" presId="urn:microsoft.com/office/officeart/2005/8/layout/default"/>
    <dgm:cxn modelId="{D993959A-7467-4F36-B093-D84481257362}" type="presParOf" srcId="{A12B7E31-24C7-44FB-AC50-7AB8AE5EC18B}" destId="{E99290F3-6AB3-4E7F-A882-37B814BB11C7}" srcOrd="4" destOrd="0" presId="urn:microsoft.com/office/officeart/2005/8/layout/default"/>
    <dgm:cxn modelId="{38B5BC31-44C9-4A9A-9596-F85768CD495B}" type="presParOf" srcId="{A12B7E31-24C7-44FB-AC50-7AB8AE5EC18B}" destId="{933D3E36-0ECF-4CBC-BAAB-493D9C286F76}" srcOrd="5" destOrd="0" presId="urn:microsoft.com/office/officeart/2005/8/layout/default"/>
    <dgm:cxn modelId="{27775703-7992-4FDB-A2EF-E68C4870493B}" type="presParOf" srcId="{A12B7E31-24C7-44FB-AC50-7AB8AE5EC18B}" destId="{47659F47-AB7B-4AA6-BFD2-3C58AE28EE0D}" srcOrd="6" destOrd="0" presId="urn:microsoft.com/office/officeart/2005/8/layout/default"/>
  </dgm:cxnLst>
  <dgm:bg/>
  <dgm:whole/>
</dgm:dataModel>
</file>

<file path=ppt/diagrams/data4.xml><?xml version="1.0" encoding="utf-8"?>
<dgm:dataModel xmlns:dgm="http://schemas.openxmlformats.org/drawingml/2006/diagram" xmlns:a="http://schemas.openxmlformats.org/drawingml/2006/main">
  <dgm:ptLst>
    <dgm:pt modelId="{7D0A2C9F-D1F7-4AEC-81A4-DC326A0617D3}" type="doc">
      <dgm:prSet loTypeId="urn:microsoft.com/office/officeart/2005/8/layout/chevron1" loCatId="process" qsTypeId="urn:microsoft.com/office/officeart/2005/8/quickstyle/3d1" qsCatId="3D" csTypeId="urn:microsoft.com/office/officeart/2005/8/colors/colorful2" csCatId="colorful" phldr="1"/>
      <dgm:spPr/>
    </dgm:pt>
    <dgm:pt modelId="{A7778EBD-026B-4393-BFF9-14FF63064C88}">
      <dgm:prSet phldrT="[Text]"/>
      <dgm:spPr/>
      <dgm:t>
        <a:bodyPr/>
        <a:lstStyle/>
        <a:p>
          <a:r>
            <a:rPr lang="en-US" dirty="0" smtClean="0"/>
            <a:t>Data</a:t>
          </a:r>
          <a:endParaRPr lang="en-US" dirty="0"/>
        </a:p>
      </dgm:t>
    </dgm:pt>
    <dgm:pt modelId="{0844BF00-BF62-460C-87BF-B4BEF9B7ABF9}" type="parTrans" cxnId="{2226478F-4E9B-4EE7-80E1-E9401840CD5A}">
      <dgm:prSet/>
      <dgm:spPr/>
      <dgm:t>
        <a:bodyPr/>
        <a:lstStyle/>
        <a:p>
          <a:endParaRPr lang="en-US"/>
        </a:p>
      </dgm:t>
    </dgm:pt>
    <dgm:pt modelId="{BDF0263A-5DB2-4960-A58D-2670D13ADF3F}" type="sibTrans" cxnId="{2226478F-4E9B-4EE7-80E1-E9401840CD5A}">
      <dgm:prSet/>
      <dgm:spPr/>
      <dgm:t>
        <a:bodyPr/>
        <a:lstStyle/>
        <a:p>
          <a:endParaRPr lang="en-US"/>
        </a:p>
      </dgm:t>
    </dgm:pt>
    <dgm:pt modelId="{E821EA3D-9415-415C-907C-96779A82F96F}">
      <dgm:prSet phldrT="[Text]"/>
      <dgm:spPr/>
      <dgm:t>
        <a:bodyPr/>
        <a:lstStyle/>
        <a:p>
          <a:r>
            <a:rPr lang="en-US" dirty="0" smtClean="0"/>
            <a:t>Information</a:t>
          </a:r>
          <a:endParaRPr lang="en-US" dirty="0"/>
        </a:p>
      </dgm:t>
    </dgm:pt>
    <dgm:pt modelId="{07B9532B-7B0E-4E26-90B8-852CA3AE755B}" type="parTrans" cxnId="{18189901-7116-4270-9451-2FFE78B447DC}">
      <dgm:prSet/>
      <dgm:spPr/>
      <dgm:t>
        <a:bodyPr/>
        <a:lstStyle/>
        <a:p>
          <a:endParaRPr lang="en-US"/>
        </a:p>
      </dgm:t>
    </dgm:pt>
    <dgm:pt modelId="{55558D0E-6C74-4480-8600-F555573230B9}" type="sibTrans" cxnId="{18189901-7116-4270-9451-2FFE78B447DC}">
      <dgm:prSet/>
      <dgm:spPr/>
      <dgm:t>
        <a:bodyPr/>
        <a:lstStyle/>
        <a:p>
          <a:endParaRPr lang="en-US"/>
        </a:p>
      </dgm:t>
    </dgm:pt>
    <dgm:pt modelId="{920BDC1A-130B-4F8A-ABB5-5F9ECE77EEE8}">
      <dgm:prSet phldrT="[Text]"/>
      <dgm:spPr/>
      <dgm:t>
        <a:bodyPr/>
        <a:lstStyle/>
        <a:p>
          <a:r>
            <a:rPr lang="en-US" dirty="0" smtClean="0"/>
            <a:t>Knowledge</a:t>
          </a:r>
          <a:endParaRPr lang="en-US" dirty="0"/>
        </a:p>
      </dgm:t>
    </dgm:pt>
    <dgm:pt modelId="{1D10D2FA-7A37-4440-AA2E-2DE7B26CAED7}" type="parTrans" cxnId="{B3E30024-A8B0-488C-AAE2-7F4EC0FB9934}">
      <dgm:prSet/>
      <dgm:spPr/>
      <dgm:t>
        <a:bodyPr/>
        <a:lstStyle/>
        <a:p>
          <a:endParaRPr lang="en-US"/>
        </a:p>
      </dgm:t>
    </dgm:pt>
    <dgm:pt modelId="{1177CB34-D9AF-4429-B50F-86915ECDBEB8}" type="sibTrans" cxnId="{B3E30024-A8B0-488C-AAE2-7F4EC0FB9934}">
      <dgm:prSet/>
      <dgm:spPr/>
      <dgm:t>
        <a:bodyPr/>
        <a:lstStyle/>
        <a:p>
          <a:endParaRPr lang="en-US"/>
        </a:p>
      </dgm:t>
    </dgm:pt>
    <dgm:pt modelId="{BFDEAA17-9306-4F1D-AED6-355D32566878}" type="pres">
      <dgm:prSet presAssocID="{7D0A2C9F-D1F7-4AEC-81A4-DC326A0617D3}" presName="Name0" presStyleCnt="0">
        <dgm:presLayoutVars>
          <dgm:dir/>
          <dgm:animLvl val="lvl"/>
          <dgm:resizeHandles val="exact"/>
        </dgm:presLayoutVars>
      </dgm:prSet>
      <dgm:spPr/>
    </dgm:pt>
    <dgm:pt modelId="{39FC8D44-A4AA-42F1-9F93-C88FED4773AC}" type="pres">
      <dgm:prSet presAssocID="{A7778EBD-026B-4393-BFF9-14FF63064C88}" presName="parTxOnly" presStyleLbl="node1" presStyleIdx="0" presStyleCnt="3">
        <dgm:presLayoutVars>
          <dgm:chMax val="0"/>
          <dgm:chPref val="0"/>
          <dgm:bulletEnabled val="1"/>
        </dgm:presLayoutVars>
      </dgm:prSet>
      <dgm:spPr/>
      <dgm:t>
        <a:bodyPr/>
        <a:lstStyle/>
        <a:p>
          <a:endParaRPr lang="en-US"/>
        </a:p>
      </dgm:t>
    </dgm:pt>
    <dgm:pt modelId="{8EA6B3CB-385C-4E40-99FD-91BF0C7AE748}" type="pres">
      <dgm:prSet presAssocID="{BDF0263A-5DB2-4960-A58D-2670D13ADF3F}" presName="parTxOnlySpace" presStyleCnt="0"/>
      <dgm:spPr/>
    </dgm:pt>
    <dgm:pt modelId="{12A3883E-1719-441F-9E37-F4B85FE3559F}" type="pres">
      <dgm:prSet presAssocID="{E821EA3D-9415-415C-907C-96779A82F96F}" presName="parTxOnly" presStyleLbl="node1" presStyleIdx="1" presStyleCnt="3">
        <dgm:presLayoutVars>
          <dgm:chMax val="0"/>
          <dgm:chPref val="0"/>
          <dgm:bulletEnabled val="1"/>
        </dgm:presLayoutVars>
      </dgm:prSet>
      <dgm:spPr/>
      <dgm:t>
        <a:bodyPr/>
        <a:lstStyle/>
        <a:p>
          <a:endParaRPr lang="en-US"/>
        </a:p>
      </dgm:t>
    </dgm:pt>
    <dgm:pt modelId="{AB3A5F8D-6D5B-4C3C-95C8-7CCA126F7AE9}" type="pres">
      <dgm:prSet presAssocID="{55558D0E-6C74-4480-8600-F555573230B9}" presName="parTxOnlySpace" presStyleCnt="0"/>
      <dgm:spPr/>
    </dgm:pt>
    <dgm:pt modelId="{9668D609-33B3-4F04-8E36-48077E620A53}" type="pres">
      <dgm:prSet presAssocID="{920BDC1A-130B-4F8A-ABB5-5F9ECE77EEE8}" presName="parTxOnly" presStyleLbl="node1" presStyleIdx="2" presStyleCnt="3">
        <dgm:presLayoutVars>
          <dgm:chMax val="0"/>
          <dgm:chPref val="0"/>
          <dgm:bulletEnabled val="1"/>
        </dgm:presLayoutVars>
      </dgm:prSet>
      <dgm:spPr/>
      <dgm:t>
        <a:bodyPr/>
        <a:lstStyle/>
        <a:p>
          <a:endParaRPr lang="en-US"/>
        </a:p>
      </dgm:t>
    </dgm:pt>
  </dgm:ptLst>
  <dgm:cxnLst>
    <dgm:cxn modelId="{2226478F-4E9B-4EE7-80E1-E9401840CD5A}" srcId="{7D0A2C9F-D1F7-4AEC-81A4-DC326A0617D3}" destId="{A7778EBD-026B-4393-BFF9-14FF63064C88}" srcOrd="0" destOrd="0" parTransId="{0844BF00-BF62-460C-87BF-B4BEF9B7ABF9}" sibTransId="{BDF0263A-5DB2-4960-A58D-2670D13ADF3F}"/>
    <dgm:cxn modelId="{AB12546E-2519-4175-85C3-43DE728EADB7}" type="presOf" srcId="{A7778EBD-026B-4393-BFF9-14FF63064C88}" destId="{39FC8D44-A4AA-42F1-9F93-C88FED4773AC}" srcOrd="0" destOrd="0" presId="urn:microsoft.com/office/officeart/2005/8/layout/chevron1"/>
    <dgm:cxn modelId="{B3E30024-A8B0-488C-AAE2-7F4EC0FB9934}" srcId="{7D0A2C9F-D1F7-4AEC-81A4-DC326A0617D3}" destId="{920BDC1A-130B-4F8A-ABB5-5F9ECE77EEE8}" srcOrd="2" destOrd="0" parTransId="{1D10D2FA-7A37-4440-AA2E-2DE7B26CAED7}" sibTransId="{1177CB34-D9AF-4429-B50F-86915ECDBEB8}"/>
    <dgm:cxn modelId="{18189901-7116-4270-9451-2FFE78B447DC}" srcId="{7D0A2C9F-D1F7-4AEC-81A4-DC326A0617D3}" destId="{E821EA3D-9415-415C-907C-96779A82F96F}" srcOrd="1" destOrd="0" parTransId="{07B9532B-7B0E-4E26-90B8-852CA3AE755B}" sibTransId="{55558D0E-6C74-4480-8600-F555573230B9}"/>
    <dgm:cxn modelId="{38E03BC5-33E4-49EF-86D3-529265EA04F7}" type="presOf" srcId="{7D0A2C9F-D1F7-4AEC-81A4-DC326A0617D3}" destId="{BFDEAA17-9306-4F1D-AED6-355D32566878}" srcOrd="0" destOrd="0" presId="urn:microsoft.com/office/officeart/2005/8/layout/chevron1"/>
    <dgm:cxn modelId="{A27485B3-2C73-434A-8152-5C36FE476B25}" type="presOf" srcId="{920BDC1A-130B-4F8A-ABB5-5F9ECE77EEE8}" destId="{9668D609-33B3-4F04-8E36-48077E620A53}" srcOrd="0" destOrd="0" presId="urn:microsoft.com/office/officeart/2005/8/layout/chevron1"/>
    <dgm:cxn modelId="{F62F321A-9F17-46B6-A0A9-B895E28F6723}" type="presOf" srcId="{E821EA3D-9415-415C-907C-96779A82F96F}" destId="{12A3883E-1719-441F-9E37-F4B85FE3559F}" srcOrd="0" destOrd="0" presId="urn:microsoft.com/office/officeart/2005/8/layout/chevron1"/>
    <dgm:cxn modelId="{8B575CA4-B78D-44EE-889B-B13B6DBF5431}" type="presParOf" srcId="{BFDEAA17-9306-4F1D-AED6-355D32566878}" destId="{39FC8D44-A4AA-42F1-9F93-C88FED4773AC}" srcOrd="0" destOrd="0" presId="urn:microsoft.com/office/officeart/2005/8/layout/chevron1"/>
    <dgm:cxn modelId="{2A2FB7E2-9549-475C-91B2-CCB2850034EA}" type="presParOf" srcId="{BFDEAA17-9306-4F1D-AED6-355D32566878}" destId="{8EA6B3CB-385C-4E40-99FD-91BF0C7AE748}" srcOrd="1" destOrd="0" presId="urn:microsoft.com/office/officeart/2005/8/layout/chevron1"/>
    <dgm:cxn modelId="{B5C19268-616C-497F-BBF6-CD5B2C18295B}" type="presParOf" srcId="{BFDEAA17-9306-4F1D-AED6-355D32566878}" destId="{12A3883E-1719-441F-9E37-F4B85FE3559F}" srcOrd="2" destOrd="0" presId="urn:microsoft.com/office/officeart/2005/8/layout/chevron1"/>
    <dgm:cxn modelId="{0000AE1F-9E0C-4685-BA0C-89612FC9C6B2}" type="presParOf" srcId="{BFDEAA17-9306-4F1D-AED6-355D32566878}" destId="{AB3A5F8D-6D5B-4C3C-95C8-7CCA126F7AE9}" srcOrd="3" destOrd="0" presId="urn:microsoft.com/office/officeart/2005/8/layout/chevron1"/>
    <dgm:cxn modelId="{010CF622-8E96-4E47-8952-62DCDAEC8392}" type="presParOf" srcId="{BFDEAA17-9306-4F1D-AED6-355D32566878}" destId="{9668D609-33B3-4F04-8E36-48077E620A53}" srcOrd="4" destOrd="0" presId="urn:microsoft.com/office/officeart/2005/8/layout/chevron1"/>
  </dgm:cxnLst>
  <dgm:bg/>
  <dgm:whole/>
</dgm:dataModel>
</file>

<file path=ppt/diagrams/data5.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2">
            <a:lumMod val="50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dgm:t>
        <a:bodyPr/>
        <a:lstStyle/>
        <a:p>
          <a:r>
            <a:rPr lang="en-US" sz="1400" b="1" dirty="0" smtClean="0">
              <a:effectLst>
                <a:outerShdw blurRad="38100" dist="38100" dir="2700000" algn="tl">
                  <a:srgbClr val="000000">
                    <a:alpha val="43137"/>
                  </a:srgbClr>
                </a:outerShdw>
              </a:effectLst>
              <a:latin typeface="+mn-lt"/>
            </a:rPr>
            <a:t>Collaboration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dgm:t>
        <a:bodyPr/>
        <a:lstStyle/>
        <a:p>
          <a:r>
            <a:rPr lang="en-US" sz="1400" b="1" dirty="0" smtClean="0">
              <a:effectLst>
                <a:outerShdw blurRad="38100" dist="38100" dir="2700000" algn="tl">
                  <a:srgbClr val="000000">
                    <a:alpha val="43137"/>
                  </a:srgbClr>
                </a:outerShdw>
              </a:effectLst>
              <a:latin typeface="+mn-lt"/>
            </a:rPr>
            <a:t>Analysis</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25F830BE-64D3-49A1-AA1E-FF149A8E1995}" type="presOf" srcId="{1C16D7C5-9091-460D-832E-B20F3DAF66BA}" destId="{71614CE1-E6C7-4C1E-A82D-356AE4C03E2C}" srcOrd="0" destOrd="0" presId="urn:microsoft.com/office/officeart/2005/8/layout/chevron1"/>
    <dgm:cxn modelId="{70F04C56-CC1F-44F7-9B30-0871C8F41331}" type="presOf" srcId="{F2258ED8-CC64-4C2E-B3BD-E2A39C55230B}" destId="{6463F73C-DAF3-4CBD-AC26-2B702A8A9BF1}" srcOrd="0" destOrd="0" presId="urn:microsoft.com/office/officeart/2005/8/layout/chevron1"/>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50F4F52F-8F2C-4C2A-81A1-05E7DC2026DF}" type="presOf" srcId="{A7E93FA0-F2A4-4521-B046-D39FA3B25F76}" destId="{9005D9DC-1D67-40D6-8FE7-5E096E480D0A}" srcOrd="0" destOrd="0" presId="urn:microsoft.com/office/officeart/2005/8/layout/chevron1"/>
    <dgm:cxn modelId="{EC8DF283-32BA-433C-BDFD-736883CA088B}" type="presOf" srcId="{5E6B3332-0453-4D4C-8834-019811416F57}" destId="{C44754E7-C020-4969-8C50-35919BEECB23}"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721C3F40-C911-431D-862B-E8314B3F268C}" type="presOf" srcId="{BD1CF9F1-C493-44DC-970D-2E09D7E8FB4E}" destId="{7FE10506-7DC8-4C1B-9274-D390797A5C8B}" srcOrd="0" destOrd="0" presId="urn:microsoft.com/office/officeart/2005/8/layout/chevron1"/>
    <dgm:cxn modelId="{2544E2EE-11AF-46B9-8325-B425DBC0E1E2}" type="presOf" srcId="{F41D9FEE-5029-4DBA-9447-8F01A31D67D1}" destId="{F9A1910A-A2C9-4382-A3D2-B664ED170EAD}" srcOrd="0" destOrd="0" presId="urn:microsoft.com/office/officeart/2005/8/layout/chevron1"/>
    <dgm:cxn modelId="{99B88461-91AC-4E9A-8A5B-E6D93D774126}" type="presParOf" srcId="{F9A1910A-A2C9-4382-A3D2-B664ED170EAD}" destId="{71614CE1-E6C7-4C1E-A82D-356AE4C03E2C}" srcOrd="0" destOrd="0" presId="urn:microsoft.com/office/officeart/2005/8/layout/chevron1"/>
    <dgm:cxn modelId="{E1F48607-8CC9-4BC4-A8B7-D0943C34D38D}" type="presParOf" srcId="{F9A1910A-A2C9-4382-A3D2-B664ED170EAD}" destId="{4773010A-3EBB-4CD9-AE8C-97E32B56F15E}" srcOrd="1" destOrd="0" presId="urn:microsoft.com/office/officeart/2005/8/layout/chevron1"/>
    <dgm:cxn modelId="{687D6E7E-CFE6-4473-9086-E82A3A907024}" type="presParOf" srcId="{F9A1910A-A2C9-4382-A3D2-B664ED170EAD}" destId="{9005D9DC-1D67-40D6-8FE7-5E096E480D0A}" srcOrd="2" destOrd="0" presId="urn:microsoft.com/office/officeart/2005/8/layout/chevron1"/>
    <dgm:cxn modelId="{0023675E-1116-4737-9FF5-0ECF19963E1C}" type="presParOf" srcId="{F9A1910A-A2C9-4382-A3D2-B664ED170EAD}" destId="{F123C5AB-1064-4036-98C9-1600F10DE4B7}" srcOrd="3" destOrd="0" presId="urn:microsoft.com/office/officeart/2005/8/layout/chevron1"/>
    <dgm:cxn modelId="{AB292B20-54CD-4C79-80B4-BA4AF6A5BD9B}" type="presParOf" srcId="{F9A1910A-A2C9-4382-A3D2-B664ED170EAD}" destId="{6463F73C-DAF3-4CBD-AC26-2B702A8A9BF1}" srcOrd="4" destOrd="0" presId="urn:microsoft.com/office/officeart/2005/8/layout/chevron1"/>
    <dgm:cxn modelId="{57DC56F3-CB08-4CF1-A78F-241475762960}" type="presParOf" srcId="{F9A1910A-A2C9-4382-A3D2-B664ED170EAD}" destId="{6E253417-718C-454C-9ACC-1064BEAD455A}" srcOrd="5" destOrd="0" presId="urn:microsoft.com/office/officeart/2005/8/layout/chevron1"/>
    <dgm:cxn modelId="{90CCC453-6335-48A7-AD79-912B7166BB50}" type="presParOf" srcId="{F9A1910A-A2C9-4382-A3D2-B664ED170EAD}" destId="{7FE10506-7DC8-4C1B-9274-D390797A5C8B}" srcOrd="6" destOrd="0" presId="urn:microsoft.com/office/officeart/2005/8/layout/chevron1"/>
    <dgm:cxn modelId="{06A18293-FF02-4817-A295-2425E3047544}" type="presParOf" srcId="{F9A1910A-A2C9-4382-A3D2-B664ED170EAD}" destId="{BF28E2D6-F66D-4808-8D06-7064C05AC87C}" srcOrd="7" destOrd="0" presId="urn:microsoft.com/office/officeart/2005/8/layout/chevron1"/>
    <dgm:cxn modelId="{F918FF7E-552C-4580-A9DC-B10B544969A7}" type="presParOf" srcId="{F9A1910A-A2C9-4382-A3D2-B664ED170EAD}" destId="{C44754E7-C020-4969-8C50-35919BEECB23}" srcOrd="8" destOrd="0" presId="urn:microsoft.com/office/officeart/2005/8/layout/chevron1"/>
  </dgm:cxnLst>
  <dgm:bg/>
  <dgm:whole/>
</dgm:dataModel>
</file>

<file path=ppt/diagrams/data6.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300" b="1" dirty="0" smtClean="0">
              <a:effectLst>
                <a:outerShdw blurRad="38100" dist="38100" dir="2700000" algn="tl">
                  <a:srgbClr val="000000">
                    <a:alpha val="43137"/>
                  </a:srgbClr>
                </a:outerShdw>
              </a:effectLst>
              <a:latin typeface="+mn-lt"/>
            </a:rPr>
            <a:t>Collaboration</a:t>
          </a:r>
          <a:endParaRPr lang="en-US" sz="13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A7C26CEC-B4B5-44D7-B745-C123B273356F}" type="presOf" srcId="{BD1CF9F1-C493-44DC-970D-2E09D7E8FB4E}" destId="{7FE10506-7DC8-4C1B-9274-D390797A5C8B}" srcOrd="0" destOrd="0" presId="urn:microsoft.com/office/officeart/2005/8/layout/chevron1"/>
    <dgm:cxn modelId="{77DE39D9-C3FF-4AAF-9E49-62852A617FAC}" type="presOf" srcId="{F41D9FEE-5029-4DBA-9447-8F01A31D67D1}" destId="{F9A1910A-A2C9-4382-A3D2-B664ED170EAD}"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ADD64C00-38EF-468B-9379-5AD072D0231C}" type="presOf" srcId="{F2258ED8-CC64-4C2E-B3BD-E2A39C55230B}" destId="{6463F73C-DAF3-4CBD-AC26-2B702A8A9BF1}" srcOrd="0" destOrd="0" presId="urn:microsoft.com/office/officeart/2005/8/layout/chevron1"/>
    <dgm:cxn modelId="{34FBFEAB-305E-4C61-A418-457E981A3BC9}" type="presOf" srcId="{1C16D7C5-9091-460D-832E-B20F3DAF66BA}" destId="{71614CE1-E6C7-4C1E-A82D-356AE4C03E2C}" srcOrd="0" destOrd="0" presId="urn:microsoft.com/office/officeart/2005/8/layout/chevron1"/>
    <dgm:cxn modelId="{4601C1D2-D3CF-45B6-8C7A-66F4D1C7C148}" type="presOf" srcId="{5E6B3332-0453-4D4C-8834-019811416F57}" destId="{C44754E7-C020-4969-8C50-35919BEECB23}" srcOrd="0" destOrd="0" presId="urn:microsoft.com/office/officeart/2005/8/layout/chevron1"/>
    <dgm:cxn modelId="{17F9B8C4-8663-4FFB-87F4-61A95C7581E9}" type="presOf" srcId="{A7E93FA0-F2A4-4521-B046-D39FA3B25F76}" destId="{9005D9DC-1D67-40D6-8FE7-5E096E480D0A}" srcOrd="0" destOrd="0" presId="urn:microsoft.com/office/officeart/2005/8/layout/chevron1"/>
    <dgm:cxn modelId="{106E2D0A-0EF1-4267-810B-FB0331793A37}" type="presParOf" srcId="{F9A1910A-A2C9-4382-A3D2-B664ED170EAD}" destId="{71614CE1-E6C7-4C1E-A82D-356AE4C03E2C}" srcOrd="0" destOrd="0" presId="urn:microsoft.com/office/officeart/2005/8/layout/chevron1"/>
    <dgm:cxn modelId="{DCB8BF25-40AC-4898-8E40-FD362EBC3066}" type="presParOf" srcId="{F9A1910A-A2C9-4382-A3D2-B664ED170EAD}" destId="{4773010A-3EBB-4CD9-AE8C-97E32B56F15E}" srcOrd="1" destOrd="0" presId="urn:microsoft.com/office/officeart/2005/8/layout/chevron1"/>
    <dgm:cxn modelId="{B2CC77F3-7381-459B-8DF3-47329C4A934F}" type="presParOf" srcId="{F9A1910A-A2C9-4382-A3D2-B664ED170EAD}" destId="{9005D9DC-1D67-40D6-8FE7-5E096E480D0A}" srcOrd="2" destOrd="0" presId="urn:microsoft.com/office/officeart/2005/8/layout/chevron1"/>
    <dgm:cxn modelId="{784DD3C1-7F7C-464C-BA9A-EE0D7B07B7A0}" type="presParOf" srcId="{F9A1910A-A2C9-4382-A3D2-B664ED170EAD}" destId="{F123C5AB-1064-4036-98C9-1600F10DE4B7}" srcOrd="3" destOrd="0" presId="urn:microsoft.com/office/officeart/2005/8/layout/chevron1"/>
    <dgm:cxn modelId="{8D53088A-F523-482C-AC45-C23D64F46B0B}" type="presParOf" srcId="{F9A1910A-A2C9-4382-A3D2-B664ED170EAD}" destId="{6463F73C-DAF3-4CBD-AC26-2B702A8A9BF1}" srcOrd="4" destOrd="0" presId="urn:microsoft.com/office/officeart/2005/8/layout/chevron1"/>
    <dgm:cxn modelId="{AC1C5811-F79C-4DCC-AF95-2BE1086EBDA4}" type="presParOf" srcId="{F9A1910A-A2C9-4382-A3D2-B664ED170EAD}" destId="{6E253417-718C-454C-9ACC-1064BEAD455A}" srcOrd="5" destOrd="0" presId="urn:microsoft.com/office/officeart/2005/8/layout/chevron1"/>
    <dgm:cxn modelId="{BBE717E3-70D3-449E-8751-D49802BEB9A2}" type="presParOf" srcId="{F9A1910A-A2C9-4382-A3D2-B664ED170EAD}" destId="{7FE10506-7DC8-4C1B-9274-D390797A5C8B}" srcOrd="6" destOrd="0" presId="urn:microsoft.com/office/officeart/2005/8/layout/chevron1"/>
    <dgm:cxn modelId="{65C3ABAA-6C8A-47CE-9063-E3BD4584C60A}" type="presParOf" srcId="{F9A1910A-A2C9-4382-A3D2-B664ED170EAD}" destId="{BF28E2D6-F66D-4808-8D06-7064C05AC87C}" srcOrd="7" destOrd="0" presId="urn:microsoft.com/office/officeart/2005/8/layout/chevron1"/>
    <dgm:cxn modelId="{E9D904A3-BF8B-4C0E-8F78-6185C7E8D81A}" type="presParOf" srcId="{F9A1910A-A2C9-4382-A3D2-B664ED170EAD}" destId="{C44754E7-C020-4969-8C50-35919BEECB23}" srcOrd="8" destOrd="0" presId="urn:microsoft.com/office/officeart/2005/8/layout/chevron1"/>
  </dgm:cxnLst>
  <dgm:bg/>
  <dgm:whole/>
</dgm:dataModel>
</file>

<file path=ppt/diagrams/data7.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97DC2BD4-7D19-40F3-9281-B61756194AEC}" type="presOf" srcId="{BD1CF9F1-C493-44DC-970D-2E09D7E8FB4E}" destId="{7FE10506-7DC8-4C1B-9274-D390797A5C8B}"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68A8E95D-3AB9-4CE3-956D-BBF55F91C7A1}" type="presOf" srcId="{F2258ED8-CC64-4C2E-B3BD-E2A39C55230B}" destId="{6463F73C-DAF3-4CBD-AC26-2B702A8A9BF1}" srcOrd="0" destOrd="0" presId="urn:microsoft.com/office/officeart/2005/8/layout/chevron1"/>
    <dgm:cxn modelId="{D53AE6DB-46C9-496F-AD08-68D3817999C6}" srcId="{F41D9FEE-5029-4DBA-9447-8F01A31D67D1}" destId="{1C16D7C5-9091-460D-832E-B20F3DAF66BA}" srcOrd="0" destOrd="0" parTransId="{ED4B48B9-5867-4580-B2B7-324F714D9B89}" sibTransId="{FE7772C1-5CEC-4858-8EFD-602CEB69F269}"/>
    <dgm:cxn modelId="{5EF6CF2A-46C3-4646-89E3-7AD5874A1D0C}" type="presOf" srcId="{F41D9FEE-5029-4DBA-9447-8F01A31D67D1}" destId="{F9A1910A-A2C9-4382-A3D2-B664ED170EAD}" srcOrd="0" destOrd="0" presId="urn:microsoft.com/office/officeart/2005/8/layout/chevron1"/>
    <dgm:cxn modelId="{2FF24581-6D71-45C2-91E7-F4F94FC5E870}" type="presOf" srcId="{5E6B3332-0453-4D4C-8834-019811416F57}" destId="{C44754E7-C020-4969-8C50-35919BEECB23}"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05006E0F-CEB1-44C6-ABFD-3BC61199FB2C}" type="presOf" srcId="{1C16D7C5-9091-460D-832E-B20F3DAF66BA}" destId="{71614CE1-E6C7-4C1E-A82D-356AE4C03E2C}" srcOrd="0" destOrd="0" presId="urn:microsoft.com/office/officeart/2005/8/layout/chevron1"/>
    <dgm:cxn modelId="{A6F548F9-9C35-456A-BAE8-C37BDE42DBEE}" type="presOf" srcId="{A7E93FA0-F2A4-4521-B046-D39FA3B25F76}" destId="{9005D9DC-1D67-40D6-8FE7-5E096E480D0A}" srcOrd="0" destOrd="0" presId="urn:microsoft.com/office/officeart/2005/8/layout/chevron1"/>
    <dgm:cxn modelId="{26815EB6-FC30-4EC6-B9C7-25FF6A571679}" type="presParOf" srcId="{F9A1910A-A2C9-4382-A3D2-B664ED170EAD}" destId="{71614CE1-E6C7-4C1E-A82D-356AE4C03E2C}" srcOrd="0" destOrd="0" presId="urn:microsoft.com/office/officeart/2005/8/layout/chevron1"/>
    <dgm:cxn modelId="{1FF1975B-D388-494C-A473-119FB64B89F8}" type="presParOf" srcId="{F9A1910A-A2C9-4382-A3D2-B664ED170EAD}" destId="{4773010A-3EBB-4CD9-AE8C-97E32B56F15E}" srcOrd="1" destOrd="0" presId="urn:microsoft.com/office/officeart/2005/8/layout/chevron1"/>
    <dgm:cxn modelId="{5594CA91-CCD4-4B0F-A32B-F67988807EDC}" type="presParOf" srcId="{F9A1910A-A2C9-4382-A3D2-B664ED170EAD}" destId="{9005D9DC-1D67-40D6-8FE7-5E096E480D0A}" srcOrd="2" destOrd="0" presId="urn:microsoft.com/office/officeart/2005/8/layout/chevron1"/>
    <dgm:cxn modelId="{6AF0BDBC-0204-4F6C-BFCC-553A14115875}" type="presParOf" srcId="{F9A1910A-A2C9-4382-A3D2-B664ED170EAD}" destId="{F123C5AB-1064-4036-98C9-1600F10DE4B7}" srcOrd="3" destOrd="0" presId="urn:microsoft.com/office/officeart/2005/8/layout/chevron1"/>
    <dgm:cxn modelId="{045FFA2D-A112-47F0-B601-A6068F585E75}" type="presParOf" srcId="{F9A1910A-A2C9-4382-A3D2-B664ED170EAD}" destId="{6463F73C-DAF3-4CBD-AC26-2B702A8A9BF1}" srcOrd="4" destOrd="0" presId="urn:microsoft.com/office/officeart/2005/8/layout/chevron1"/>
    <dgm:cxn modelId="{6F0CE7F6-3181-4199-8FAE-4A653A58FC70}" type="presParOf" srcId="{F9A1910A-A2C9-4382-A3D2-B664ED170EAD}" destId="{6E253417-718C-454C-9ACC-1064BEAD455A}" srcOrd="5" destOrd="0" presId="urn:microsoft.com/office/officeart/2005/8/layout/chevron1"/>
    <dgm:cxn modelId="{331ED3B3-111F-42F7-9C55-BC6CDC040AA2}" type="presParOf" srcId="{F9A1910A-A2C9-4382-A3D2-B664ED170EAD}" destId="{7FE10506-7DC8-4C1B-9274-D390797A5C8B}" srcOrd="6" destOrd="0" presId="urn:microsoft.com/office/officeart/2005/8/layout/chevron1"/>
    <dgm:cxn modelId="{F908C7F4-BF9A-4D8D-8969-E918048D8CE5}" type="presParOf" srcId="{F9A1910A-A2C9-4382-A3D2-B664ED170EAD}" destId="{BF28E2D6-F66D-4808-8D06-7064C05AC87C}" srcOrd="7" destOrd="0" presId="urn:microsoft.com/office/officeart/2005/8/layout/chevron1"/>
    <dgm:cxn modelId="{385A7DE6-2BD8-47A0-89F3-225AD163D75E}" type="presParOf" srcId="{F9A1910A-A2C9-4382-A3D2-B664ED170EAD}" destId="{C44754E7-C020-4969-8C50-35919BEECB23}" srcOrd="8" destOrd="0" presId="urn:microsoft.com/office/officeart/2005/8/layout/chevron1"/>
  </dgm:cxnLst>
  <dgm:bg/>
  <dgm:whole/>
</dgm:dataModel>
</file>

<file path=ppt/diagrams/data8.xml><?xml version="1.0" encoding="utf-8"?>
<dgm:dataModel xmlns:dgm="http://schemas.openxmlformats.org/drawingml/2006/diagram" xmlns:a="http://schemas.openxmlformats.org/drawingml/2006/main">
  <dgm:ptLst>
    <dgm:pt modelId="{4B114178-E9EA-4F2C-BBFF-5ED7AC8192FC}" type="doc">
      <dgm:prSet loTypeId="urn:microsoft.com/office/officeart/2005/8/layout/radial6" loCatId="relationship" qsTypeId="urn:microsoft.com/office/officeart/2005/8/quickstyle/3d1" qsCatId="3D" csTypeId="urn:microsoft.com/office/officeart/2005/8/colors/colorful2" csCatId="colorful" phldr="1"/>
      <dgm:spPr/>
      <dgm:t>
        <a:bodyPr/>
        <a:lstStyle/>
        <a:p>
          <a:endParaRPr lang="en-US"/>
        </a:p>
      </dgm:t>
    </dgm:pt>
    <dgm:pt modelId="{6FB8698C-6A63-4146-8048-34A28382B0DA}">
      <dgm:prSet phldrT="[Text]" custT="1"/>
      <dgm:spPr/>
      <dgm:t>
        <a:bodyPr/>
        <a:lstStyle/>
        <a:p>
          <a:r>
            <a:rPr lang="en-US" sz="1100" b="1" dirty="0" err="1" smtClean="0">
              <a:effectLst>
                <a:outerShdw blurRad="38100" dist="38100" dir="2700000" algn="tl">
                  <a:srgbClr val="000000">
                    <a:alpha val="43137"/>
                  </a:srgbClr>
                </a:outerShdw>
              </a:effectLst>
            </a:rPr>
            <a:t>Famulus</a:t>
          </a:r>
          <a:endParaRPr lang="en-US" sz="1100" b="1" dirty="0">
            <a:effectLst>
              <a:outerShdw blurRad="38100" dist="38100" dir="2700000" algn="tl">
                <a:srgbClr val="000000">
                  <a:alpha val="43137"/>
                </a:srgbClr>
              </a:outerShdw>
            </a:effectLst>
          </a:endParaRPr>
        </a:p>
      </dgm:t>
    </dgm:pt>
    <dgm:pt modelId="{A28C28B5-A4FB-4FEB-A879-AEED41AC824A}" type="parTrans" cxnId="{DFC6CF3B-BB3C-490A-A87F-3E1316456EB3}">
      <dgm:prSet/>
      <dgm:spPr/>
      <dgm:t>
        <a:bodyPr/>
        <a:lstStyle/>
        <a:p>
          <a:endParaRPr lang="en-US" sz="2000"/>
        </a:p>
      </dgm:t>
    </dgm:pt>
    <dgm:pt modelId="{E3D5BAEE-512B-42C1-A3F6-6698AB667D3D}" type="sibTrans" cxnId="{DFC6CF3B-BB3C-490A-A87F-3E1316456EB3}">
      <dgm:prSet/>
      <dgm:spPr/>
      <dgm:t>
        <a:bodyPr/>
        <a:lstStyle/>
        <a:p>
          <a:endParaRPr lang="en-US" sz="2000"/>
        </a:p>
      </dgm:t>
    </dgm:pt>
    <dgm:pt modelId="{BDF95BDF-8F4D-4F2D-B68D-A4872A73C629}">
      <dgm:prSet phldrT="[Text]" custT="1"/>
      <dgm:spPr/>
      <dgm:t>
        <a:bodyPr/>
        <a:lstStyle/>
        <a:p>
          <a:r>
            <a:rPr lang="en-US" sz="1050" dirty="0" smtClean="0"/>
            <a:t>UIs</a:t>
          </a:r>
          <a:endParaRPr lang="en-US" sz="1050" dirty="0"/>
        </a:p>
      </dgm:t>
    </dgm:pt>
    <dgm:pt modelId="{4DFA5105-ACD2-4E57-9A56-A1C365D8091C}" type="parTrans" cxnId="{F1F28A49-A314-421F-ABB4-B4258C1DE713}">
      <dgm:prSet/>
      <dgm:spPr/>
      <dgm:t>
        <a:bodyPr/>
        <a:lstStyle/>
        <a:p>
          <a:endParaRPr lang="en-US" sz="2000"/>
        </a:p>
      </dgm:t>
    </dgm:pt>
    <dgm:pt modelId="{617770E9-1F0F-4474-BC24-052D1D8DBEFE}" type="sibTrans" cxnId="{F1F28A49-A314-421F-ABB4-B4258C1DE713}">
      <dgm:prSet/>
      <dgm:spPr/>
      <dgm:t>
        <a:bodyPr/>
        <a:lstStyle/>
        <a:p>
          <a:endParaRPr lang="en-US" sz="2000"/>
        </a:p>
      </dgm:t>
    </dgm:pt>
    <dgm:pt modelId="{CB9411F0-7A5C-4903-A97B-6E195100939C}">
      <dgm:prSet phldrT="[Text]" custT="1"/>
      <dgm:spPr/>
      <dgm:t>
        <a:bodyPr/>
        <a:lstStyle/>
        <a:p>
          <a:r>
            <a:rPr lang="en-US" sz="800" b="1" dirty="0">
              <a:effectLst>
                <a:outerShdw blurRad="38100" dist="38100" dir="2700000" algn="tl">
                  <a:srgbClr val="000000">
                    <a:alpha val="43137"/>
                  </a:srgbClr>
                </a:outerShdw>
              </a:effectLst>
            </a:rPr>
            <a:t>Desktop Tools</a:t>
          </a:r>
        </a:p>
      </dgm:t>
    </dgm:pt>
    <dgm:pt modelId="{1BA08EE5-17DC-4978-8E67-6CE6AA4242B9}" type="parTrans" cxnId="{AEE92FE8-4969-4DE5-A3A6-75AE4E5A7412}">
      <dgm:prSet/>
      <dgm:spPr/>
      <dgm:t>
        <a:bodyPr/>
        <a:lstStyle/>
        <a:p>
          <a:endParaRPr lang="en-US" sz="2000"/>
        </a:p>
      </dgm:t>
    </dgm:pt>
    <dgm:pt modelId="{2CDC4A69-4E2D-4467-8089-D2952DE7A598}" type="sibTrans" cxnId="{AEE92FE8-4969-4DE5-A3A6-75AE4E5A7412}">
      <dgm:prSet/>
      <dgm:spPr/>
      <dgm:t>
        <a:bodyPr/>
        <a:lstStyle/>
        <a:p>
          <a:endParaRPr lang="en-US" sz="2000"/>
        </a:p>
      </dgm:t>
    </dgm:pt>
    <dgm:pt modelId="{9B191E3D-F6BC-44F0-9376-B678BE4B5383}">
      <dgm:prSet phldrT="[Text]" custT="1"/>
      <dgm:spPr/>
      <dgm:t>
        <a:bodyPr/>
        <a:lstStyle/>
        <a:p>
          <a:r>
            <a:rPr lang="en-US" sz="800" b="1" dirty="0">
              <a:effectLst>
                <a:outerShdw blurRad="38100" dist="38100" dir="2700000" algn="tl">
                  <a:srgbClr val="000000">
                    <a:alpha val="43137"/>
                  </a:srgbClr>
                </a:outerShdw>
              </a:effectLst>
            </a:rPr>
            <a:t>Syndication</a:t>
          </a:r>
        </a:p>
      </dgm:t>
    </dgm:pt>
    <dgm:pt modelId="{2993C370-AB18-429A-A78E-3143AFC9F92E}" type="parTrans" cxnId="{EC5C8465-6DAF-4293-9088-1C1C64C4D9A2}">
      <dgm:prSet/>
      <dgm:spPr/>
      <dgm:t>
        <a:bodyPr/>
        <a:lstStyle/>
        <a:p>
          <a:endParaRPr lang="en-US" sz="2000"/>
        </a:p>
      </dgm:t>
    </dgm:pt>
    <dgm:pt modelId="{EC9026BB-B67C-43F6-9D6B-FD55069268C2}" type="sibTrans" cxnId="{EC5C8465-6DAF-4293-9088-1C1C64C4D9A2}">
      <dgm:prSet/>
      <dgm:spPr/>
      <dgm:t>
        <a:bodyPr/>
        <a:lstStyle/>
        <a:p>
          <a:endParaRPr lang="en-US" sz="2000"/>
        </a:p>
      </dgm:t>
    </dgm:pt>
    <dgm:pt modelId="{1579D8E1-BC6C-4A5D-8262-35CCEE6E8471}">
      <dgm:prSet phldrT="[Text]" custT="1"/>
      <dgm:spPr/>
      <dgm:t>
        <a:bodyPr/>
        <a:lstStyle/>
        <a:p>
          <a:r>
            <a:rPr lang="en-US" sz="800" b="1" dirty="0" err="1">
              <a:effectLst>
                <a:outerShdw blurRad="38100" dist="38100" dir="2700000" algn="tl">
                  <a:srgbClr val="000000">
                    <a:alpha val="43137"/>
                  </a:srgbClr>
                </a:outerShdw>
              </a:effectLst>
            </a:rPr>
            <a:t>Interop</a:t>
          </a:r>
          <a:endParaRPr lang="en-US" sz="800" b="1" dirty="0">
            <a:effectLst>
              <a:outerShdw blurRad="38100" dist="38100" dir="2700000" algn="tl">
                <a:srgbClr val="000000">
                  <a:alpha val="43137"/>
                </a:srgbClr>
              </a:outerShdw>
            </a:effectLst>
          </a:endParaRPr>
        </a:p>
      </dgm:t>
    </dgm:pt>
    <dgm:pt modelId="{6515EF9A-F526-41CA-86A4-C80F90365B2D}" type="parTrans" cxnId="{1FB6AFD4-8AEA-4688-8A39-4B48CAFB4D8C}">
      <dgm:prSet/>
      <dgm:spPr/>
      <dgm:t>
        <a:bodyPr/>
        <a:lstStyle/>
        <a:p>
          <a:endParaRPr lang="en-US" sz="2000"/>
        </a:p>
      </dgm:t>
    </dgm:pt>
    <dgm:pt modelId="{A3B21D1F-B86D-4B38-8C2E-462DF78C7EBB}" type="sibTrans" cxnId="{1FB6AFD4-8AEA-4688-8A39-4B48CAFB4D8C}">
      <dgm:prSet/>
      <dgm:spPr/>
      <dgm:t>
        <a:bodyPr/>
        <a:lstStyle/>
        <a:p>
          <a:endParaRPr lang="en-US" sz="2000"/>
        </a:p>
      </dgm:t>
    </dgm:pt>
    <dgm:pt modelId="{5E45D442-84BA-46ED-9425-D34F1AFB8E4C}">
      <dgm:prSet phldrT="[Text]" custT="1"/>
      <dgm:spPr/>
      <dgm:t>
        <a:bodyPr/>
        <a:lstStyle/>
        <a:p>
          <a:r>
            <a:rPr lang="en-US" sz="800" b="1" dirty="0">
              <a:effectLst>
                <a:outerShdw blurRad="38100" dist="38100" dir="2700000" algn="tl">
                  <a:srgbClr val="000000">
                    <a:alpha val="43137"/>
                  </a:srgbClr>
                </a:outerShdw>
              </a:effectLst>
            </a:rPr>
            <a:t>Search</a:t>
          </a:r>
        </a:p>
      </dgm:t>
    </dgm:pt>
    <dgm:pt modelId="{185F5D10-CAA1-457D-9D7C-8B581357C9C1}" type="parTrans" cxnId="{BFC31FDE-8AA3-44FA-AC5D-1DDCFF398DA4}">
      <dgm:prSet/>
      <dgm:spPr/>
      <dgm:t>
        <a:bodyPr/>
        <a:lstStyle/>
        <a:p>
          <a:endParaRPr lang="en-US" sz="2000"/>
        </a:p>
      </dgm:t>
    </dgm:pt>
    <dgm:pt modelId="{361B26AB-A3CB-423B-AB51-082453662E33}" type="sibTrans" cxnId="{BFC31FDE-8AA3-44FA-AC5D-1DDCFF398DA4}">
      <dgm:prSet/>
      <dgm:spPr/>
      <dgm:t>
        <a:bodyPr/>
        <a:lstStyle/>
        <a:p>
          <a:endParaRPr lang="en-US" sz="2000"/>
        </a:p>
      </dgm:t>
    </dgm:pt>
    <dgm:pt modelId="{894F1E3A-025A-4295-A92E-FDCD961A5A31}" type="pres">
      <dgm:prSet presAssocID="{4B114178-E9EA-4F2C-BBFF-5ED7AC8192FC}" presName="Name0" presStyleCnt="0">
        <dgm:presLayoutVars>
          <dgm:chMax val="1"/>
          <dgm:dir/>
          <dgm:animLvl val="ctr"/>
          <dgm:resizeHandles val="exact"/>
        </dgm:presLayoutVars>
      </dgm:prSet>
      <dgm:spPr/>
      <dgm:t>
        <a:bodyPr/>
        <a:lstStyle/>
        <a:p>
          <a:endParaRPr lang="en-US"/>
        </a:p>
      </dgm:t>
    </dgm:pt>
    <dgm:pt modelId="{1B60CFC7-26EE-49A1-A34E-027DD962B5EE}" type="pres">
      <dgm:prSet presAssocID="{6FB8698C-6A63-4146-8048-34A28382B0DA}" presName="centerShape" presStyleLbl="node0" presStyleIdx="0" presStyleCnt="1" custScaleX="108118" custScaleY="108118"/>
      <dgm:spPr/>
      <dgm:t>
        <a:bodyPr/>
        <a:lstStyle/>
        <a:p>
          <a:endParaRPr lang="en-US"/>
        </a:p>
      </dgm:t>
    </dgm:pt>
    <dgm:pt modelId="{64653C8A-7F2C-4DB1-82AB-2D13185CD4B5}" type="pres">
      <dgm:prSet presAssocID="{BDF95BDF-8F4D-4F2D-B68D-A4872A73C629}" presName="node" presStyleLbl="node1" presStyleIdx="0" presStyleCnt="5" custScaleX="125280" custScaleY="125280">
        <dgm:presLayoutVars>
          <dgm:bulletEnabled val="1"/>
        </dgm:presLayoutVars>
      </dgm:prSet>
      <dgm:spPr/>
      <dgm:t>
        <a:bodyPr/>
        <a:lstStyle/>
        <a:p>
          <a:endParaRPr lang="en-US"/>
        </a:p>
      </dgm:t>
    </dgm:pt>
    <dgm:pt modelId="{B8B59FF0-2D27-440E-AC77-84FF805EBE5E}" type="pres">
      <dgm:prSet presAssocID="{BDF95BDF-8F4D-4F2D-B68D-A4872A73C629}" presName="dummy" presStyleCnt="0"/>
      <dgm:spPr/>
    </dgm:pt>
    <dgm:pt modelId="{246ED555-68B2-49C5-9DB4-EBF6C2CA123B}" type="pres">
      <dgm:prSet presAssocID="{617770E9-1F0F-4474-BC24-052D1D8DBEFE}" presName="sibTrans" presStyleLbl="sibTrans2D1" presStyleIdx="0" presStyleCnt="5"/>
      <dgm:spPr/>
      <dgm:t>
        <a:bodyPr/>
        <a:lstStyle/>
        <a:p>
          <a:endParaRPr lang="en-US"/>
        </a:p>
      </dgm:t>
    </dgm:pt>
    <dgm:pt modelId="{056EC037-CE26-49BA-8DA6-7A801CEFBD81}" type="pres">
      <dgm:prSet presAssocID="{CB9411F0-7A5C-4903-A97B-6E195100939C}" presName="node" presStyleLbl="node1" presStyleIdx="1" presStyleCnt="5" custScaleX="125280" custScaleY="125280">
        <dgm:presLayoutVars>
          <dgm:bulletEnabled val="1"/>
        </dgm:presLayoutVars>
      </dgm:prSet>
      <dgm:spPr/>
      <dgm:t>
        <a:bodyPr/>
        <a:lstStyle/>
        <a:p>
          <a:endParaRPr lang="en-US"/>
        </a:p>
      </dgm:t>
    </dgm:pt>
    <dgm:pt modelId="{C84F8647-592F-4743-84C8-E475350E7A0D}" type="pres">
      <dgm:prSet presAssocID="{CB9411F0-7A5C-4903-A97B-6E195100939C}" presName="dummy" presStyleCnt="0"/>
      <dgm:spPr/>
    </dgm:pt>
    <dgm:pt modelId="{A493656D-DC77-45DA-BEC0-29955F2E82C7}" type="pres">
      <dgm:prSet presAssocID="{2CDC4A69-4E2D-4467-8089-D2952DE7A598}" presName="sibTrans" presStyleLbl="sibTrans2D1" presStyleIdx="1" presStyleCnt="5"/>
      <dgm:spPr/>
      <dgm:t>
        <a:bodyPr/>
        <a:lstStyle/>
        <a:p>
          <a:endParaRPr lang="en-US"/>
        </a:p>
      </dgm:t>
    </dgm:pt>
    <dgm:pt modelId="{E84DF674-FFE1-4462-A8E8-C97A6B61AC5B}" type="pres">
      <dgm:prSet presAssocID="{9B191E3D-F6BC-44F0-9376-B678BE4B5383}" presName="node" presStyleLbl="node1" presStyleIdx="2" presStyleCnt="5" custScaleX="125280" custScaleY="125280">
        <dgm:presLayoutVars>
          <dgm:bulletEnabled val="1"/>
        </dgm:presLayoutVars>
      </dgm:prSet>
      <dgm:spPr/>
      <dgm:t>
        <a:bodyPr/>
        <a:lstStyle/>
        <a:p>
          <a:endParaRPr lang="en-US"/>
        </a:p>
      </dgm:t>
    </dgm:pt>
    <dgm:pt modelId="{3C0D3AFE-A395-472D-A35F-E066FBEBBEB8}" type="pres">
      <dgm:prSet presAssocID="{9B191E3D-F6BC-44F0-9376-B678BE4B5383}" presName="dummy" presStyleCnt="0"/>
      <dgm:spPr/>
    </dgm:pt>
    <dgm:pt modelId="{9A65E6C2-CA01-4C28-9C1F-AD1DF285D8B2}" type="pres">
      <dgm:prSet presAssocID="{EC9026BB-B67C-43F6-9D6B-FD55069268C2}" presName="sibTrans" presStyleLbl="sibTrans2D1" presStyleIdx="2" presStyleCnt="5"/>
      <dgm:spPr/>
      <dgm:t>
        <a:bodyPr/>
        <a:lstStyle/>
        <a:p>
          <a:endParaRPr lang="en-US"/>
        </a:p>
      </dgm:t>
    </dgm:pt>
    <dgm:pt modelId="{7352763E-C930-4CB7-83D4-073D523D8F26}" type="pres">
      <dgm:prSet presAssocID="{1579D8E1-BC6C-4A5D-8262-35CCEE6E8471}" presName="node" presStyleLbl="node1" presStyleIdx="3" presStyleCnt="5" custScaleX="125280" custScaleY="125280">
        <dgm:presLayoutVars>
          <dgm:bulletEnabled val="1"/>
        </dgm:presLayoutVars>
      </dgm:prSet>
      <dgm:spPr/>
      <dgm:t>
        <a:bodyPr/>
        <a:lstStyle/>
        <a:p>
          <a:endParaRPr lang="en-US"/>
        </a:p>
      </dgm:t>
    </dgm:pt>
    <dgm:pt modelId="{A69AA79A-AF90-4E1C-A27F-E9113E3CF049}" type="pres">
      <dgm:prSet presAssocID="{1579D8E1-BC6C-4A5D-8262-35CCEE6E8471}" presName="dummy" presStyleCnt="0"/>
      <dgm:spPr/>
    </dgm:pt>
    <dgm:pt modelId="{9ECA42F8-51A3-496A-A92E-4045F847AF0F}" type="pres">
      <dgm:prSet presAssocID="{A3B21D1F-B86D-4B38-8C2E-462DF78C7EBB}" presName="sibTrans" presStyleLbl="sibTrans2D1" presStyleIdx="3" presStyleCnt="5"/>
      <dgm:spPr/>
      <dgm:t>
        <a:bodyPr/>
        <a:lstStyle/>
        <a:p>
          <a:endParaRPr lang="en-US"/>
        </a:p>
      </dgm:t>
    </dgm:pt>
    <dgm:pt modelId="{F3CC06C3-D520-4D04-9D49-30A27AF4AA3F}" type="pres">
      <dgm:prSet presAssocID="{5E45D442-84BA-46ED-9425-D34F1AFB8E4C}" presName="node" presStyleLbl="node1" presStyleIdx="4" presStyleCnt="5" custScaleX="125280" custScaleY="125280">
        <dgm:presLayoutVars>
          <dgm:bulletEnabled val="1"/>
        </dgm:presLayoutVars>
      </dgm:prSet>
      <dgm:spPr/>
      <dgm:t>
        <a:bodyPr/>
        <a:lstStyle/>
        <a:p>
          <a:endParaRPr lang="en-US"/>
        </a:p>
      </dgm:t>
    </dgm:pt>
    <dgm:pt modelId="{0DFAA698-F5B1-455E-AFB0-06283C58FF58}" type="pres">
      <dgm:prSet presAssocID="{5E45D442-84BA-46ED-9425-D34F1AFB8E4C}" presName="dummy" presStyleCnt="0"/>
      <dgm:spPr/>
    </dgm:pt>
    <dgm:pt modelId="{58BDA67A-97C2-4EF7-A21E-3C3C230F41FA}" type="pres">
      <dgm:prSet presAssocID="{361B26AB-A3CB-423B-AB51-082453662E33}" presName="sibTrans" presStyleLbl="sibTrans2D1" presStyleIdx="4" presStyleCnt="5"/>
      <dgm:spPr/>
      <dgm:t>
        <a:bodyPr/>
        <a:lstStyle/>
        <a:p>
          <a:endParaRPr lang="en-US"/>
        </a:p>
      </dgm:t>
    </dgm:pt>
  </dgm:ptLst>
  <dgm:cxnLst>
    <dgm:cxn modelId="{F5F00E19-0D18-4665-A88C-0D5269CEC106}" type="presOf" srcId="{EC9026BB-B67C-43F6-9D6B-FD55069268C2}" destId="{9A65E6C2-CA01-4C28-9C1F-AD1DF285D8B2}" srcOrd="0" destOrd="0" presId="urn:microsoft.com/office/officeart/2005/8/layout/radial6"/>
    <dgm:cxn modelId="{BFC31FDE-8AA3-44FA-AC5D-1DDCFF398DA4}" srcId="{6FB8698C-6A63-4146-8048-34A28382B0DA}" destId="{5E45D442-84BA-46ED-9425-D34F1AFB8E4C}" srcOrd="4" destOrd="0" parTransId="{185F5D10-CAA1-457D-9D7C-8B581357C9C1}" sibTransId="{361B26AB-A3CB-423B-AB51-082453662E33}"/>
    <dgm:cxn modelId="{B7C3105B-B17E-46FA-969A-E7E602448545}" type="presOf" srcId="{BDF95BDF-8F4D-4F2D-B68D-A4872A73C629}" destId="{64653C8A-7F2C-4DB1-82AB-2D13185CD4B5}" srcOrd="0" destOrd="0" presId="urn:microsoft.com/office/officeart/2005/8/layout/radial6"/>
    <dgm:cxn modelId="{EC5C8465-6DAF-4293-9088-1C1C64C4D9A2}" srcId="{6FB8698C-6A63-4146-8048-34A28382B0DA}" destId="{9B191E3D-F6BC-44F0-9376-B678BE4B5383}" srcOrd="2" destOrd="0" parTransId="{2993C370-AB18-429A-A78E-3143AFC9F92E}" sibTransId="{EC9026BB-B67C-43F6-9D6B-FD55069268C2}"/>
    <dgm:cxn modelId="{52FD6AD8-2AC6-449C-8B40-77309D3702A1}" type="presOf" srcId="{9B191E3D-F6BC-44F0-9376-B678BE4B5383}" destId="{E84DF674-FFE1-4462-A8E8-C97A6B61AC5B}" srcOrd="0" destOrd="0" presId="urn:microsoft.com/office/officeart/2005/8/layout/radial6"/>
    <dgm:cxn modelId="{AEE92FE8-4969-4DE5-A3A6-75AE4E5A7412}" srcId="{6FB8698C-6A63-4146-8048-34A28382B0DA}" destId="{CB9411F0-7A5C-4903-A97B-6E195100939C}" srcOrd="1" destOrd="0" parTransId="{1BA08EE5-17DC-4978-8E67-6CE6AA4242B9}" sibTransId="{2CDC4A69-4E2D-4467-8089-D2952DE7A598}"/>
    <dgm:cxn modelId="{F51EE144-592E-4A25-AA40-6987A17B2C8E}" type="presOf" srcId="{4B114178-E9EA-4F2C-BBFF-5ED7AC8192FC}" destId="{894F1E3A-025A-4295-A92E-FDCD961A5A31}" srcOrd="0" destOrd="0" presId="urn:microsoft.com/office/officeart/2005/8/layout/radial6"/>
    <dgm:cxn modelId="{884B6C02-3F02-48A5-ABE5-35A1AB6605E8}" type="presOf" srcId="{1579D8E1-BC6C-4A5D-8262-35CCEE6E8471}" destId="{7352763E-C930-4CB7-83D4-073D523D8F26}" srcOrd="0" destOrd="0" presId="urn:microsoft.com/office/officeart/2005/8/layout/radial6"/>
    <dgm:cxn modelId="{8833B42D-CDFC-442E-B671-984267E5B5C8}" type="presOf" srcId="{6FB8698C-6A63-4146-8048-34A28382B0DA}" destId="{1B60CFC7-26EE-49A1-A34E-027DD962B5EE}" srcOrd="0" destOrd="0" presId="urn:microsoft.com/office/officeart/2005/8/layout/radial6"/>
    <dgm:cxn modelId="{0D3ACBE0-DC86-49B9-BF9E-E614630036B7}" type="presOf" srcId="{5E45D442-84BA-46ED-9425-D34F1AFB8E4C}" destId="{F3CC06C3-D520-4D04-9D49-30A27AF4AA3F}" srcOrd="0" destOrd="0" presId="urn:microsoft.com/office/officeart/2005/8/layout/radial6"/>
    <dgm:cxn modelId="{AAF2C339-0E72-4A45-AE2D-EF65345307DA}" type="presOf" srcId="{361B26AB-A3CB-423B-AB51-082453662E33}" destId="{58BDA67A-97C2-4EF7-A21E-3C3C230F41FA}" srcOrd="0" destOrd="0" presId="urn:microsoft.com/office/officeart/2005/8/layout/radial6"/>
    <dgm:cxn modelId="{7A7080BF-9ECB-4D5C-BCA1-D2874025990D}" type="presOf" srcId="{617770E9-1F0F-4474-BC24-052D1D8DBEFE}" destId="{246ED555-68B2-49C5-9DB4-EBF6C2CA123B}" srcOrd="0" destOrd="0" presId="urn:microsoft.com/office/officeart/2005/8/layout/radial6"/>
    <dgm:cxn modelId="{F1F28A49-A314-421F-ABB4-B4258C1DE713}" srcId="{6FB8698C-6A63-4146-8048-34A28382B0DA}" destId="{BDF95BDF-8F4D-4F2D-B68D-A4872A73C629}" srcOrd="0" destOrd="0" parTransId="{4DFA5105-ACD2-4E57-9A56-A1C365D8091C}" sibTransId="{617770E9-1F0F-4474-BC24-052D1D8DBEFE}"/>
    <dgm:cxn modelId="{74792A5A-D6B0-4F99-A2F3-AB929DAA2276}" type="presOf" srcId="{2CDC4A69-4E2D-4467-8089-D2952DE7A598}" destId="{A493656D-DC77-45DA-BEC0-29955F2E82C7}" srcOrd="0" destOrd="0" presId="urn:microsoft.com/office/officeart/2005/8/layout/radial6"/>
    <dgm:cxn modelId="{1FB6AFD4-8AEA-4688-8A39-4B48CAFB4D8C}" srcId="{6FB8698C-6A63-4146-8048-34A28382B0DA}" destId="{1579D8E1-BC6C-4A5D-8262-35CCEE6E8471}" srcOrd="3" destOrd="0" parTransId="{6515EF9A-F526-41CA-86A4-C80F90365B2D}" sibTransId="{A3B21D1F-B86D-4B38-8C2E-462DF78C7EBB}"/>
    <dgm:cxn modelId="{73B01B80-A32A-4475-AEE8-605469648CBC}" type="presOf" srcId="{A3B21D1F-B86D-4B38-8C2E-462DF78C7EBB}" destId="{9ECA42F8-51A3-496A-A92E-4045F847AF0F}" srcOrd="0" destOrd="0" presId="urn:microsoft.com/office/officeart/2005/8/layout/radial6"/>
    <dgm:cxn modelId="{DFC6CF3B-BB3C-490A-A87F-3E1316456EB3}" srcId="{4B114178-E9EA-4F2C-BBFF-5ED7AC8192FC}" destId="{6FB8698C-6A63-4146-8048-34A28382B0DA}" srcOrd="0" destOrd="0" parTransId="{A28C28B5-A4FB-4FEB-A879-AEED41AC824A}" sibTransId="{E3D5BAEE-512B-42C1-A3F6-6698AB667D3D}"/>
    <dgm:cxn modelId="{76E8E2F2-841F-4715-8900-85CC130F2A45}" type="presOf" srcId="{CB9411F0-7A5C-4903-A97B-6E195100939C}" destId="{056EC037-CE26-49BA-8DA6-7A801CEFBD81}" srcOrd="0" destOrd="0" presId="urn:microsoft.com/office/officeart/2005/8/layout/radial6"/>
    <dgm:cxn modelId="{F3C125EA-C576-44AF-996F-7250EF16C7A7}" type="presParOf" srcId="{894F1E3A-025A-4295-A92E-FDCD961A5A31}" destId="{1B60CFC7-26EE-49A1-A34E-027DD962B5EE}" srcOrd="0" destOrd="0" presId="urn:microsoft.com/office/officeart/2005/8/layout/radial6"/>
    <dgm:cxn modelId="{D0E9FAF0-BC73-4990-9202-7F7146F46433}" type="presParOf" srcId="{894F1E3A-025A-4295-A92E-FDCD961A5A31}" destId="{64653C8A-7F2C-4DB1-82AB-2D13185CD4B5}" srcOrd="1" destOrd="0" presId="urn:microsoft.com/office/officeart/2005/8/layout/radial6"/>
    <dgm:cxn modelId="{AE8673C2-690D-42EF-B862-7AFE4EA76072}" type="presParOf" srcId="{894F1E3A-025A-4295-A92E-FDCD961A5A31}" destId="{B8B59FF0-2D27-440E-AC77-84FF805EBE5E}" srcOrd="2" destOrd="0" presId="urn:microsoft.com/office/officeart/2005/8/layout/radial6"/>
    <dgm:cxn modelId="{F9AC8212-7E39-4CCA-A8A3-6EE97B174B2E}" type="presParOf" srcId="{894F1E3A-025A-4295-A92E-FDCD961A5A31}" destId="{246ED555-68B2-49C5-9DB4-EBF6C2CA123B}" srcOrd="3" destOrd="0" presId="urn:microsoft.com/office/officeart/2005/8/layout/radial6"/>
    <dgm:cxn modelId="{A574D1B7-9D7E-4B25-9A09-A7E22D8D34C2}" type="presParOf" srcId="{894F1E3A-025A-4295-A92E-FDCD961A5A31}" destId="{056EC037-CE26-49BA-8DA6-7A801CEFBD81}" srcOrd="4" destOrd="0" presId="urn:microsoft.com/office/officeart/2005/8/layout/radial6"/>
    <dgm:cxn modelId="{074626FE-ABDC-4560-BAE7-AC6961E3C874}" type="presParOf" srcId="{894F1E3A-025A-4295-A92E-FDCD961A5A31}" destId="{C84F8647-592F-4743-84C8-E475350E7A0D}" srcOrd="5" destOrd="0" presId="urn:microsoft.com/office/officeart/2005/8/layout/radial6"/>
    <dgm:cxn modelId="{FFE34815-4683-4782-AA66-E828B994E20D}" type="presParOf" srcId="{894F1E3A-025A-4295-A92E-FDCD961A5A31}" destId="{A493656D-DC77-45DA-BEC0-29955F2E82C7}" srcOrd="6" destOrd="0" presId="urn:microsoft.com/office/officeart/2005/8/layout/radial6"/>
    <dgm:cxn modelId="{F3482832-4475-4735-8F3A-FC9896CA59A7}" type="presParOf" srcId="{894F1E3A-025A-4295-A92E-FDCD961A5A31}" destId="{E84DF674-FFE1-4462-A8E8-C97A6B61AC5B}" srcOrd="7" destOrd="0" presId="urn:microsoft.com/office/officeart/2005/8/layout/radial6"/>
    <dgm:cxn modelId="{239483D3-B5C3-4D34-A907-759AE13764E7}" type="presParOf" srcId="{894F1E3A-025A-4295-A92E-FDCD961A5A31}" destId="{3C0D3AFE-A395-472D-A35F-E066FBEBBEB8}" srcOrd="8" destOrd="0" presId="urn:microsoft.com/office/officeart/2005/8/layout/radial6"/>
    <dgm:cxn modelId="{F147D5E2-B39A-49AC-97BE-5621DBDA7769}" type="presParOf" srcId="{894F1E3A-025A-4295-A92E-FDCD961A5A31}" destId="{9A65E6C2-CA01-4C28-9C1F-AD1DF285D8B2}" srcOrd="9" destOrd="0" presId="urn:microsoft.com/office/officeart/2005/8/layout/radial6"/>
    <dgm:cxn modelId="{F27FA993-2C2A-471E-98BD-8EBE5E4C414F}" type="presParOf" srcId="{894F1E3A-025A-4295-A92E-FDCD961A5A31}" destId="{7352763E-C930-4CB7-83D4-073D523D8F26}" srcOrd="10" destOrd="0" presId="urn:microsoft.com/office/officeart/2005/8/layout/radial6"/>
    <dgm:cxn modelId="{717F2116-8C3B-49FB-95D2-7DE14CC5022D}" type="presParOf" srcId="{894F1E3A-025A-4295-A92E-FDCD961A5A31}" destId="{A69AA79A-AF90-4E1C-A27F-E9113E3CF049}" srcOrd="11" destOrd="0" presId="urn:microsoft.com/office/officeart/2005/8/layout/radial6"/>
    <dgm:cxn modelId="{868EA8FA-5115-414A-A7A0-6DE3FE2A797A}" type="presParOf" srcId="{894F1E3A-025A-4295-A92E-FDCD961A5A31}" destId="{9ECA42F8-51A3-496A-A92E-4045F847AF0F}" srcOrd="12" destOrd="0" presId="urn:microsoft.com/office/officeart/2005/8/layout/radial6"/>
    <dgm:cxn modelId="{B456422F-D0AD-4F63-B853-D13C0E739E32}" type="presParOf" srcId="{894F1E3A-025A-4295-A92E-FDCD961A5A31}" destId="{F3CC06C3-D520-4D04-9D49-30A27AF4AA3F}" srcOrd="13" destOrd="0" presId="urn:microsoft.com/office/officeart/2005/8/layout/radial6"/>
    <dgm:cxn modelId="{3A9093D0-1924-460F-A1FA-A0A84F7A5921}" type="presParOf" srcId="{894F1E3A-025A-4295-A92E-FDCD961A5A31}" destId="{0DFAA698-F5B1-455E-AFB0-06283C58FF58}" srcOrd="14" destOrd="0" presId="urn:microsoft.com/office/officeart/2005/8/layout/radial6"/>
    <dgm:cxn modelId="{6EB9C374-8672-4862-BF87-E5B8B0E7EB7D}" type="presParOf" srcId="{894F1E3A-025A-4295-A92E-FDCD961A5A31}" destId="{58BDA67A-97C2-4EF7-A21E-3C3C230F41FA}" srcOrd="15" destOrd="0" presId="urn:microsoft.com/office/officeart/2005/8/layout/radial6"/>
  </dgm:cxnLst>
  <dgm:bg/>
  <dgm:whole/>
</dgm:dataModel>
</file>

<file path=ppt/diagrams/data9.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300" b="1" dirty="0" smtClean="0">
              <a:effectLst>
                <a:outerShdw blurRad="38100" dist="38100" dir="2700000" algn="tl">
                  <a:srgbClr val="000000">
                    <a:alpha val="43137"/>
                  </a:srgbClr>
                </a:outerShdw>
              </a:effectLst>
              <a:latin typeface="+mn-lt"/>
            </a:rPr>
            <a:t>Collaboration</a:t>
          </a:r>
          <a:endParaRPr lang="en-US" sz="13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dgm:t>
        <a:bodyPr/>
        <a:lstStyle/>
        <a:p>
          <a:r>
            <a:rPr lang="en-US" sz="1400" b="1" dirty="0" smtClean="0">
              <a:effectLst>
                <a:outerShdw blurRad="38100" dist="38100" dir="2700000" algn="tl">
                  <a:srgbClr val="000000">
                    <a:alpha val="43137"/>
                  </a:srgbClr>
                </a:outerShdw>
              </a:effectLst>
              <a:latin typeface="+mn-lt"/>
            </a:rPr>
            <a:t>Archiving</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5ECF67A9-F9BA-4C91-A5EB-AC4722FB26B2}" type="presOf" srcId="{1C16D7C5-9091-460D-832E-B20F3DAF66BA}" destId="{71614CE1-E6C7-4C1E-A82D-356AE4C03E2C}" srcOrd="0" destOrd="0" presId="urn:microsoft.com/office/officeart/2005/8/layout/chevron1"/>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5CB00A8E-8DC8-4195-8250-DB99E4AEF9E6}" type="presOf" srcId="{BD1CF9F1-C493-44DC-970D-2E09D7E8FB4E}" destId="{7FE10506-7DC8-4C1B-9274-D390797A5C8B}" srcOrd="0" destOrd="0" presId="urn:microsoft.com/office/officeart/2005/8/layout/chevron1"/>
    <dgm:cxn modelId="{31E2B8C2-989A-4600-8632-C850FEB35338}" type="presOf" srcId="{A7E93FA0-F2A4-4521-B046-D39FA3B25F76}" destId="{9005D9DC-1D67-40D6-8FE7-5E096E480D0A}" srcOrd="0" destOrd="0" presId="urn:microsoft.com/office/officeart/2005/8/layout/chevron1"/>
    <dgm:cxn modelId="{85E3AFF5-E871-4A8C-828D-E5274D971E39}" type="presOf" srcId="{5E6B3332-0453-4D4C-8834-019811416F57}" destId="{C44754E7-C020-4969-8C50-35919BEECB23}" srcOrd="0" destOrd="0" presId="urn:microsoft.com/office/officeart/2005/8/layout/chevron1"/>
    <dgm:cxn modelId="{DFF1848F-84C7-4E7C-AE62-8467479462FA}" type="presOf" srcId="{F2258ED8-CC64-4C2E-B3BD-E2A39C55230B}" destId="{6463F73C-DAF3-4CBD-AC26-2B702A8A9BF1}"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E840E764-C84E-4CEB-AF57-31E79FE597DA}" type="presOf" srcId="{F41D9FEE-5029-4DBA-9447-8F01A31D67D1}" destId="{F9A1910A-A2C9-4382-A3D2-B664ED170EAD}" srcOrd="0" destOrd="0" presId="urn:microsoft.com/office/officeart/2005/8/layout/chevron1"/>
    <dgm:cxn modelId="{D4F3BEB9-B2AB-4C85-AC80-A269E8FCCDAE}" type="presParOf" srcId="{F9A1910A-A2C9-4382-A3D2-B664ED170EAD}" destId="{71614CE1-E6C7-4C1E-A82D-356AE4C03E2C}" srcOrd="0" destOrd="0" presId="urn:microsoft.com/office/officeart/2005/8/layout/chevron1"/>
    <dgm:cxn modelId="{A1F5A4F4-E3F8-49E8-8A16-E3836A363E38}" type="presParOf" srcId="{F9A1910A-A2C9-4382-A3D2-B664ED170EAD}" destId="{4773010A-3EBB-4CD9-AE8C-97E32B56F15E}" srcOrd="1" destOrd="0" presId="urn:microsoft.com/office/officeart/2005/8/layout/chevron1"/>
    <dgm:cxn modelId="{30112332-178D-4621-AC64-B9EEEE231E5C}" type="presParOf" srcId="{F9A1910A-A2C9-4382-A3D2-B664ED170EAD}" destId="{9005D9DC-1D67-40D6-8FE7-5E096E480D0A}" srcOrd="2" destOrd="0" presId="urn:microsoft.com/office/officeart/2005/8/layout/chevron1"/>
    <dgm:cxn modelId="{A70D62F7-3B0F-4266-A9F9-1E29D1A784A1}" type="presParOf" srcId="{F9A1910A-A2C9-4382-A3D2-B664ED170EAD}" destId="{F123C5AB-1064-4036-98C9-1600F10DE4B7}" srcOrd="3" destOrd="0" presId="urn:microsoft.com/office/officeart/2005/8/layout/chevron1"/>
    <dgm:cxn modelId="{642A2895-FC35-49AD-A44E-5E6CC0AE5688}" type="presParOf" srcId="{F9A1910A-A2C9-4382-A3D2-B664ED170EAD}" destId="{6463F73C-DAF3-4CBD-AC26-2B702A8A9BF1}" srcOrd="4" destOrd="0" presId="urn:microsoft.com/office/officeart/2005/8/layout/chevron1"/>
    <dgm:cxn modelId="{E7E1FC9F-9FC3-4645-8837-64B728B22427}" type="presParOf" srcId="{F9A1910A-A2C9-4382-A3D2-B664ED170EAD}" destId="{6E253417-718C-454C-9ACC-1064BEAD455A}" srcOrd="5" destOrd="0" presId="urn:microsoft.com/office/officeart/2005/8/layout/chevron1"/>
    <dgm:cxn modelId="{1BA2BB1C-E57D-4590-ACE7-1D0BC94ACF61}" type="presParOf" srcId="{F9A1910A-A2C9-4382-A3D2-B664ED170EAD}" destId="{7FE10506-7DC8-4C1B-9274-D390797A5C8B}" srcOrd="6" destOrd="0" presId="urn:microsoft.com/office/officeart/2005/8/layout/chevron1"/>
    <dgm:cxn modelId="{D7E83FA4-886E-422C-B428-684E83CDEB12}" type="presParOf" srcId="{F9A1910A-A2C9-4382-A3D2-B664ED170EAD}" destId="{BF28E2D6-F66D-4808-8D06-7064C05AC87C}" srcOrd="7" destOrd="0" presId="urn:microsoft.com/office/officeart/2005/8/layout/chevron1"/>
    <dgm:cxn modelId="{F98BB765-7D70-42CD-A0DE-D1AEE80B3A7F}" type="presParOf" srcId="{F9A1910A-A2C9-4382-A3D2-B664ED170EAD}" destId="{C44754E7-C020-4969-8C50-35919BEECB23}" srcOrd="8"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3550"/>
          </a:xfrm>
          <a:prstGeom prst="rect">
            <a:avLst/>
          </a:prstGeom>
        </p:spPr>
        <p:txBody>
          <a:bodyPr vert="horz" lIns="92958" tIns="46479" rIns="92958" bIns="46479" rtlCol="0"/>
          <a:lstStyle>
            <a:lvl1pPr algn="r">
              <a:defRPr sz="1200"/>
            </a:lvl1pPr>
          </a:lstStyle>
          <a:p>
            <a:fld id="{C0411581-72ED-4BBF-BCE3-13870065A067}" type="datetimeFigureOut">
              <a:rPr lang="en-US" smtClean="0"/>
              <a:pPr/>
              <a:t>9/14/2008</a:t>
            </a:fld>
            <a:endParaRPr lang="en-US"/>
          </a:p>
        </p:txBody>
      </p:sp>
      <p:sp>
        <p:nvSpPr>
          <p:cNvPr id="4" name="Footer Placeholder 3"/>
          <p:cNvSpPr>
            <a:spLocks noGrp="1"/>
          </p:cNvSpPr>
          <p:nvPr>
            <p:ph type="ftr" sz="quarter" idx="2"/>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05841"/>
            <a:ext cx="3032337" cy="463550"/>
          </a:xfrm>
          <a:prstGeom prst="rect">
            <a:avLst/>
          </a:prstGeom>
        </p:spPr>
        <p:txBody>
          <a:bodyPr vert="horz" lIns="92958" tIns="46479" rIns="92958" bIns="46479" rtlCol="0" anchor="b"/>
          <a:lstStyle>
            <a:lvl1pPr algn="r">
              <a:defRPr sz="1200"/>
            </a:lvl1pPr>
          </a:lstStyle>
          <a:p>
            <a:fld id="{0F8E5152-DB04-41ED-9EB1-9AC5CFAE03E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fontAlgn="auto">
              <a:spcBef>
                <a:spcPts val="0"/>
              </a:spcBef>
              <a:spcAft>
                <a:spcPts val="0"/>
              </a:spcAft>
              <a:defRPr sz="1200" smtClean="0">
                <a:latin typeface="+mn-lt"/>
              </a:defRPr>
            </a:lvl1pPr>
          </a:lstStyle>
          <a:p>
            <a:pPr>
              <a:defRPr/>
            </a:pPr>
            <a:fld id="{93A7E935-795E-47D6-AA3E-B049C2EAD326}" type="datetimeFigureOut">
              <a:rPr lang="en-US"/>
              <a:pPr>
                <a:defRPr/>
              </a:pPr>
              <a:t>9/14/2008</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fontAlgn="auto">
              <a:spcBef>
                <a:spcPts val="0"/>
              </a:spcBef>
              <a:spcAft>
                <a:spcPts val="0"/>
              </a:spcAft>
              <a:defRPr sz="1200" smtClean="0">
                <a:latin typeface="+mn-lt"/>
              </a:defRPr>
            </a:lvl1pPr>
          </a:lstStyle>
          <a:p>
            <a:pPr>
              <a:defRPr/>
            </a:pPr>
            <a:fld id="{699557E7-C6BC-499F-924A-241CFA0F231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inkedin.com/in/butlermh"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eb.archive.org/web/20040427115352/http:/www.hpl.hp.com/personal/marbut/isTheSemanticWebHype.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277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27899" fontAlgn="base">
              <a:spcBef>
                <a:spcPct val="0"/>
              </a:spcBef>
              <a:spcAft>
                <a:spcPct val="0"/>
              </a:spcAft>
            </a:pPr>
            <a:endParaRPr lang="en-US" dirty="0" smtClean="0"/>
          </a:p>
        </p:txBody>
      </p:sp>
      <p:sp>
        <p:nvSpPr>
          <p:cNvPr id="327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27899" fontAlgn="base">
              <a:spcBef>
                <a:spcPct val="0"/>
              </a:spcBef>
              <a:spcAft>
                <a:spcPct val="0"/>
              </a:spcAft>
            </a:pPr>
            <a:fld id="{5E467E42-08AD-432F-8C52-4B97090DB498}" type="datetime8">
              <a:rPr lang="en-US"/>
              <a:pPr defTabSz="927899" fontAlgn="base">
                <a:spcBef>
                  <a:spcPct val="0"/>
                </a:spcBef>
                <a:spcAft>
                  <a:spcPct val="0"/>
                </a:spcAft>
              </a:pPr>
              <a:t>9/14/2008 6:33 PM</a:t>
            </a:fld>
            <a:endParaRPr lang="en-US" dirty="0"/>
          </a:p>
        </p:txBody>
      </p:sp>
      <p:sp>
        <p:nvSpPr>
          <p:cNvPr id="327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27899" fontAlgn="base">
              <a:spcBef>
                <a:spcPct val="0"/>
              </a:spcBef>
              <a:spcAft>
                <a:spcPct val="0"/>
              </a:spcAft>
            </a:pPr>
            <a:r>
              <a:rPr lang="en-US" dirty="0"/>
              <a:t>© 2007 Microsoft Corporation. All rights reserved. Microsoft, Windows, Windows Vista and other product names are or may be registered trademarks and/or trademarks in the U.S. and/or other countries.</a:t>
            </a:r>
          </a:p>
          <a:p>
            <a:pPr defTabSz="927899" fontAlgn="base">
              <a:spcBef>
                <a:spcPct val="0"/>
              </a:spcBef>
              <a:spcAft>
                <a:spcPct val="0"/>
              </a:spcAft>
            </a:pPr>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a:p>
            <a:pPr defTabSz="927899" fontAlgn="base">
              <a:spcBef>
                <a:spcPct val="0"/>
              </a:spcBef>
              <a:spcAft>
                <a:spcPct val="0"/>
              </a:spcAft>
            </a:pPr>
            <a:endParaRPr lang="en-US" dirty="0">
              <a:solidFill>
                <a:schemeClr val="tx1"/>
              </a:solidFill>
            </a:endParaRPr>
          </a:p>
        </p:txBody>
      </p:sp>
      <p:sp>
        <p:nvSpPr>
          <p:cNvPr id="3277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7899" fontAlgn="base">
              <a:spcBef>
                <a:spcPct val="0"/>
              </a:spcBef>
              <a:spcAft>
                <a:spcPct val="0"/>
              </a:spcAft>
            </a:pPr>
            <a:fld id="{4ED77243-4D8F-4199-834E-C943A6811B18}" type="slidenum">
              <a:rPr lang="en-US"/>
              <a:pPr defTabSz="927899" fontAlgn="base">
                <a:spcBef>
                  <a:spcPct val="0"/>
                </a:spcBef>
                <a:spcAft>
                  <a:spcPct val="0"/>
                </a:spcAft>
              </a:pPr>
              <a:t>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155A7866-CD3A-40CC-909B-FC059FF99DB3}" type="datetime8">
              <a:rPr lang="en-US"/>
              <a:pPr/>
              <a:t>9/14/2008 6:33 PM</a:t>
            </a:fld>
            <a:endParaRPr lang="en-US"/>
          </a:p>
        </p:txBody>
      </p:sp>
      <p:sp>
        <p:nvSpPr>
          <p:cNvPr id="6" name="Rectangle 6"/>
          <p:cNvSpPr>
            <a:spLocks noGrp="1" noChangeArrowheads="1"/>
          </p:cNvSpPr>
          <p:nvPr>
            <p:ph type="ftr" sz="quarter" idx="4"/>
          </p:nvPr>
        </p:nvSpPr>
        <p:spPr>
          <a:ln/>
        </p:spPr>
        <p:txBody>
          <a:bodyPr/>
          <a:lstStyle/>
          <a:p>
            <a:r>
              <a:rPr lang="en-US"/>
              <a:t>© 2004 Microsoft Corporation. All rights reserved.</a:t>
            </a:r>
          </a:p>
          <a:p>
            <a:pPr eaLnBrk="0" hangingPunct="0"/>
            <a:r>
              <a:rPr lang="en-US"/>
              <a:t>This presentation is for informational purposes only. Microsoft makes no warranties, express or implied, in this summary.</a:t>
            </a:r>
          </a:p>
        </p:txBody>
      </p:sp>
      <p:sp>
        <p:nvSpPr>
          <p:cNvPr id="7" name="Rectangle 7"/>
          <p:cNvSpPr>
            <a:spLocks noGrp="1" noChangeArrowheads="1"/>
          </p:cNvSpPr>
          <p:nvPr>
            <p:ph type="sldNum" sz="quarter" idx="5"/>
          </p:nvPr>
        </p:nvSpPr>
        <p:spPr>
          <a:ln/>
        </p:spPr>
        <p:txBody>
          <a:bodyPr/>
          <a:lstStyle/>
          <a:p>
            <a:fld id="{126DFA7E-83B5-4AA0-9D4A-D933D1B6D0D0}" type="slidenum">
              <a:rPr lang="en-US"/>
              <a:pPr/>
              <a:t>12</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xfrm>
            <a:off x="933027" y="4403726"/>
            <a:ext cx="5131647" cy="231951"/>
          </a:xfrm>
        </p:spPr>
        <p:txBody>
          <a:bodyPr/>
          <a:lstStyle/>
          <a:p>
            <a:r>
              <a:rPr lang="en-US" sz="1200" u="none" strike="noStrike" kern="1200" dirty="0" smtClean="0">
                <a:solidFill>
                  <a:schemeClr val="tx1"/>
                </a:solidFill>
                <a:latin typeface="+mn-lt"/>
                <a:ea typeface="+mn-ea"/>
                <a:cs typeface="+mn-cs"/>
                <a:hlinkClick r:id="rId3"/>
              </a:rPr>
              <a:t>Mark Butler</a:t>
            </a:r>
            <a:r>
              <a:rPr lang="en-US" sz="1200" kern="1200" dirty="0" smtClean="0">
                <a:solidFill>
                  <a:schemeClr val="tx1"/>
                </a:solidFill>
                <a:latin typeface="+mn-lt"/>
                <a:ea typeface="+mn-ea"/>
                <a:cs typeface="+mn-cs"/>
              </a:rPr>
              <a:t> (2003) </a:t>
            </a:r>
            <a:r>
              <a:rPr lang="en-US" sz="1200" u="none" strike="noStrike" kern="1200" dirty="0" smtClean="0">
                <a:solidFill>
                  <a:schemeClr val="tx1"/>
                </a:solidFill>
                <a:latin typeface="+mn-lt"/>
                <a:ea typeface="+mn-ea"/>
                <a:cs typeface="+mn-cs"/>
                <a:hlinkClick r:id="rId4"/>
              </a:rPr>
              <a:t>Is the semantic web hype?</a:t>
            </a:r>
            <a:r>
              <a:rPr lang="en-US" sz="1200" kern="1200" dirty="0" smtClean="0">
                <a:solidFill>
                  <a:schemeClr val="tx1"/>
                </a:solidFill>
                <a:latin typeface="+mn-lt"/>
                <a:ea typeface="+mn-ea"/>
                <a:cs typeface="+mn-cs"/>
              </a:rPr>
              <a:t> Hewlett Packard laboratories presentation at MMU, 2003-03-12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plot is</a:t>
            </a:r>
            <a:r>
              <a:rPr lang="en-US" baseline="0" dirty="0" smtClean="0"/>
              <a:t> comparing previous values reported in the literature with values in the new dataset. These sorts of comparisons are helping the scientists trust the data as well as get their heads around what “accuracy” we’re talking about given the uniformity of processing (different from what the scientist would do independently). </a:t>
            </a:r>
          </a:p>
          <a:p>
            <a:r>
              <a:rPr lang="en-US" baseline="0" dirty="0" smtClean="0"/>
              <a:t>The Excel sheet is one of our summary data products – find your site-year at a glance with color coding for gap-fill quality, % of data actually present….</a:t>
            </a:r>
            <a:endParaRPr lang="en-US" dirty="0"/>
          </a:p>
        </p:txBody>
      </p:sp>
      <p:sp>
        <p:nvSpPr>
          <p:cNvPr id="4" name="Slide Number Placeholder 3"/>
          <p:cNvSpPr>
            <a:spLocks noGrp="1"/>
          </p:cNvSpPr>
          <p:nvPr>
            <p:ph type="sldNum" sz="quarter" idx="10"/>
          </p:nvPr>
        </p:nvSpPr>
        <p:spPr/>
        <p:txBody>
          <a:bodyPr/>
          <a:lstStyle/>
          <a:p>
            <a:fld id="{A3807638-3F90-4104-990D-C330016A7266}" type="slidenum">
              <a:rPr lang="en-US" smtClean="0"/>
              <a:pPr/>
              <a:t>25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F9B3507C-7E1E-4810-A9F7-A075EF3A98C7}" type="slidenum">
              <a:rPr lang="en-US" smtClean="0"/>
              <a:pPr/>
              <a:t>38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41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0600"/>
            <a:ext cx="7772400" cy="1470025"/>
          </a:xfrm>
        </p:spPr>
        <p:txBody>
          <a:bodyPr/>
          <a:lstStyle>
            <a:lvl1pPr algn="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2743200" y="259080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C5ED093-02A5-4D68-85B5-51B2A5EDC182}" type="datetimeFigureOut">
              <a:rPr lang="en-US" smtClean="0"/>
              <a:pPr>
                <a:defRPr/>
              </a:pPr>
              <a:t>9/14/2008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146DD9-668C-401C-BC20-CAFCE505B3EC}" type="slidenum">
              <a:rPr lang="en-US" smtClean="0"/>
              <a:pPr>
                <a:defRPr/>
              </a:pPr>
              <a:t>‹#›</a:t>
            </a:fld>
            <a:endParaRPr lang="en-US"/>
          </a:p>
        </p:txBody>
      </p:sp>
      <p:pic>
        <p:nvPicPr>
          <p:cNvPr id="7" name="Picture 6" descr="Picture1.png"/>
          <p:cNvPicPr>
            <a:picLocks noChangeAspect="1"/>
          </p:cNvPicPr>
          <p:nvPr/>
        </p:nvPicPr>
        <p:blipFill>
          <a:blip r:embed="rId2"/>
          <a:stretch>
            <a:fillRect/>
          </a:stretch>
        </p:blipFill>
        <p:spPr>
          <a:xfrm>
            <a:off x="0" y="5171657"/>
            <a:ext cx="9144000" cy="1686343"/>
          </a:xfrm>
          <a:prstGeom prst="rect">
            <a:avLst/>
          </a:prstGeom>
        </p:spPr>
      </p:pic>
      <p:pic>
        <p:nvPicPr>
          <p:cNvPr id="8" name="Picture 7" descr="Picture1.png"/>
          <p:cNvPicPr>
            <a:picLocks noChangeAspect="1"/>
          </p:cNvPicPr>
          <p:nvPr userDrawn="1"/>
        </p:nvPicPr>
        <p:blipFill>
          <a:blip r:embed="rId2"/>
          <a:stretch>
            <a:fillRect/>
          </a:stretch>
        </p:blipFill>
        <p:spPr>
          <a:xfrm>
            <a:off x="0" y="5171657"/>
            <a:ext cx="9144000" cy="1686343"/>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93DA4B-EE18-4A5E-A2EF-C462A03B6F6C}" type="datetimeFigureOut">
              <a:rPr lang="en-US" smtClean="0"/>
              <a:pPr>
                <a:defRPr/>
              </a:pPr>
              <a:t>9/14/2008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B3D30C-D5B8-4CF0-BBD8-D39E89D81DF8}" type="slidenum">
              <a:rPr lang="en-US" smtClean="0"/>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C257E5-1410-4F52-AB15-B0DD59F304B6}" type="datetimeFigureOut">
              <a:rPr lang="en-US" smtClean="0"/>
              <a:pPr>
                <a:defRPr/>
              </a:pPr>
              <a:t>9/14/2008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A6C9D7-7B21-4DFA-9F30-C36DD5D5ECD5}" type="slidenum">
              <a:rPr lang="en-US" smtClean="0"/>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46D05F-1C27-4599-96ED-29D3A746F3F0}" type="datetimeFigureOut">
              <a:rPr lang="en-US"/>
              <a:pPr>
                <a:defRPr/>
              </a:pPr>
              <a:t>9/14/2008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0A540B-3803-460A-9E3B-C5534BD07F70}" type="slidenum">
              <a:rPr lang="en-US"/>
              <a:pPr>
                <a:defRPr/>
              </a:pPr>
              <a:t>‹#›</a:t>
            </a:fld>
            <a:endParaRPr lang="en-US"/>
          </a:p>
        </p:txBody>
      </p:sp>
      <p:sp>
        <p:nvSpPr>
          <p:cNvPr id="8"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9A2EA07-62F1-4613-B507-B7CE417F77AB}" type="datetimeFigureOut">
              <a:rPr lang="en-US"/>
              <a:pPr>
                <a:defRPr/>
              </a:pPr>
              <a:t>9/14/2008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7CECB79-B881-4997-9503-96326458D075}" type="slidenum">
              <a:rPr lang="en-US"/>
              <a:pPr>
                <a:defRPr/>
              </a:pPr>
              <a:t>‹#›</a:t>
            </a:fld>
            <a:endParaRPr lang="en-US"/>
          </a:p>
        </p:txBody>
      </p:sp>
      <p:sp>
        <p:nvSpPr>
          <p:cNvPr id="12"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5B2BAA54-AED2-4FFF-BE0E-C81C8909A76F}" type="datetimeFigureOut">
              <a:rPr lang="en-US"/>
              <a:pPr>
                <a:defRPr/>
              </a:pPr>
              <a:t>9/14/2008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D399303-CAE6-4D66-8A73-0C3FFBCDEE8B}" type="slidenum">
              <a:rPr lang="en-US"/>
              <a:pPr>
                <a:defRPr/>
              </a:pPr>
              <a:t>‹#›</a:t>
            </a:fld>
            <a:endParaRPr lang="en-US"/>
          </a:p>
        </p:txBody>
      </p:sp>
      <p:sp>
        <p:nvSpPr>
          <p:cNvPr id="14"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27D92275-AAEA-4768-95F0-2127CE6C949E}" type="datetimeFigureOut">
              <a:rPr lang="en-US"/>
              <a:pPr>
                <a:defRPr/>
              </a:pPr>
              <a:t>9/14/2008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D126C4-F1B3-444C-8501-C349039F6968}" type="slidenum">
              <a:rPr lang="en-US"/>
              <a:pPr>
                <a:defRPr/>
              </a:pPr>
              <a:t>‹#›</a:t>
            </a:fld>
            <a:endParaRPr lang="en-US"/>
          </a:p>
        </p:txBody>
      </p:sp>
      <p:sp>
        <p:nvSpPr>
          <p:cNvPr id="9"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46D05F-1C27-4599-96ED-29D3A746F3F0}" type="datetimeFigureOut">
              <a:rPr lang="en-US" smtClean="0"/>
              <a:pPr>
                <a:defRPr/>
              </a:pPr>
              <a:t>9/14/2008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0A540B-3803-460A-9E3B-C5534BD07F70}" type="slidenum">
              <a:rPr lang="en-US" smtClean="0"/>
              <a:pPr>
                <a:defRPr/>
              </a:pPr>
              <a:t>‹#›</a:t>
            </a:fld>
            <a:endParaRPr lang="en-US"/>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362075"/>
          </a:xfrm>
        </p:spPr>
        <p:txBody>
          <a:bodyPr anchor="b"/>
          <a:lstStyle>
            <a:lvl1pPr algn="ctr">
              <a:defRPr sz="4000" b="1" cap="none" baseline="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4267200"/>
            <a:ext cx="7772400" cy="1500187"/>
          </a:xfrm>
        </p:spPr>
        <p:txBody>
          <a:bodyPr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a:buNone/>
              <a:defRPr sz="4000" b="1" cap="none"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mj-lt"/>
              </a:defRPr>
            </a:lvl1pPr>
          </a:lstStyle>
          <a:p>
            <a:pPr>
              <a:defRPr/>
            </a:pPr>
            <a:fld id="{90ADC336-5201-4653-9DBE-A3E946C7C5A2}" type="datetimeFigureOut">
              <a:rPr lang="en-US" smtClean="0"/>
              <a:pPr>
                <a:defRPr/>
              </a:pPr>
              <a:t>9/14/2008</a:t>
            </a:fld>
            <a:endParaRPr lang="en-US"/>
          </a:p>
        </p:txBody>
      </p:sp>
      <p:sp>
        <p:nvSpPr>
          <p:cNvPr id="5" name="Footer Placeholder 4"/>
          <p:cNvSpPr>
            <a:spLocks noGrp="1"/>
          </p:cNvSpPr>
          <p:nvPr>
            <p:ph type="ftr" sz="quarter" idx="11"/>
          </p:nvPr>
        </p:nvSpPr>
        <p:spPr/>
        <p:txBody>
          <a:bodyPr/>
          <a:lstStyle>
            <a:lvl1pPr>
              <a:defRPr>
                <a:latin typeface="+mj-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mj-lt"/>
              </a:defRPr>
            </a:lvl1pPr>
          </a:lstStyle>
          <a:p>
            <a:pPr>
              <a:defRPr/>
            </a:pPr>
            <a:fld id="{E7332046-14D5-4688-93D6-BBB6013F4BE6}" type="slidenum">
              <a:rPr lang="en-US" smtClean="0"/>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9A2EA07-62F1-4613-B507-B7CE417F77AB}" type="datetimeFigureOut">
              <a:rPr lang="en-US" smtClean="0"/>
              <a:pPr>
                <a:defRPr/>
              </a:pPr>
              <a:t>9/14/2008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7CECB79-B881-4997-9503-96326458D075}" type="slidenum">
              <a:rPr lang="en-US" smtClean="0"/>
              <a:pPr>
                <a:defRPr/>
              </a:pPr>
              <a:t>‹#›</a:t>
            </a:fld>
            <a:endParaRPr lang="en-US"/>
          </a:p>
        </p:txBody>
      </p:sp>
      <p:sp>
        <p:nvSpPr>
          <p:cNvPr id="12"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5B2BAA54-AED2-4FFF-BE0E-C81C8909A76F}" type="datetimeFigureOut">
              <a:rPr lang="en-US" smtClean="0"/>
              <a:pPr>
                <a:defRPr/>
              </a:pPr>
              <a:t>9/14/2008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D399303-CAE6-4D66-8A73-0C3FFBCDEE8B}" type="slidenum">
              <a:rPr lang="en-US" smtClean="0"/>
              <a:pPr>
                <a:defRPr/>
              </a:pPr>
              <a:t>‹#›</a:t>
            </a:fld>
            <a:endParaRPr lang="en-US"/>
          </a:p>
        </p:txBody>
      </p:sp>
      <p:sp>
        <p:nvSpPr>
          <p:cNvPr id="14"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27D92275-AAEA-4768-95F0-2127CE6C949E}" type="datetimeFigureOut">
              <a:rPr lang="en-US" smtClean="0"/>
              <a:pPr>
                <a:defRPr/>
              </a:pPr>
              <a:t>9/14/2008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D126C4-F1B3-444C-8501-C349039F6968}" type="slidenum">
              <a:rPr lang="en-US" smtClean="0"/>
              <a:pPr>
                <a:defRPr/>
              </a:pPr>
              <a:t>‹#›</a:t>
            </a:fld>
            <a:endParaRPr lang="en-US"/>
          </a:p>
        </p:txBody>
      </p:sp>
      <p:sp>
        <p:nvSpPr>
          <p:cNvPr id="9"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DA72DA-5566-49DF-A294-0559090C612A}" type="datetimeFigureOut">
              <a:rPr lang="en-US" smtClean="0"/>
              <a:pPr>
                <a:defRPr/>
              </a:pPr>
              <a:t>9/14/2008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45473E-24F8-43D7-99C6-AB7FA777495E}" type="slidenum">
              <a:rPr lang="en-US" smtClean="0"/>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FE77FA-C860-49A3-B97C-5CA011E51626}" type="datetimeFigureOut">
              <a:rPr lang="en-US" smtClean="0"/>
              <a:pPr>
                <a:defRPr/>
              </a:pPr>
              <a:t>9/14/2008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9B2B95-96E0-42F6-A9D1-0CB6FBA7312D}" type="slidenum">
              <a:rPr lang="en-US" smtClean="0"/>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34D8D0-17FF-4EFA-B646-84A3D54DDE62}" type="datetimeFigureOut">
              <a:rPr lang="en-US" smtClean="0"/>
              <a:pPr>
                <a:defRPr/>
              </a:pPr>
              <a:t>9/14/2008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9296FF-547C-4ED3-B082-2830820853B7}" type="slidenum">
              <a:rPr lang="en-US" smtClean="0"/>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0"/>
            <a:ext cx="7924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5942040-786F-48B9-85DF-2F38A900C966}" type="datetimeFigureOut">
              <a:rPr lang="en-US" smtClean="0"/>
              <a:pPr>
                <a:defRPr/>
              </a:pPr>
              <a:t>9/14/2008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83AB3C6-BE4E-44BD-AA93-F10D57E4A54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2" r:id="rId12"/>
    <p:sldLayoutId id="2147483674" r:id="rId13"/>
    <p:sldLayoutId id="2147483675" r:id="rId14"/>
    <p:sldLayoutId id="2147483665" r:id="rId15"/>
  </p:sldLayoutIdLst>
  <p:transition/>
  <p:txStyles>
    <p:titleStyle>
      <a:lvl1pPr algn="ctr" rtl="0" eaLnBrk="1" fontAlgn="base" hangingPunct="1">
        <a:spcBef>
          <a:spcPct val="0"/>
        </a:spcBef>
        <a:spcAft>
          <a:spcPct val="0"/>
        </a:spcAft>
        <a:defRPr sz="3200" kern="1200">
          <a:solidFill>
            <a:schemeClr val="tx1"/>
          </a:solidFill>
          <a:effectLst/>
          <a:latin typeface="Century Gothic"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hyperlink" Target="http://web.archive.org/web/20040427115352/http:/www.hpl.hp.com/personal/marbut/isTheSemanticWebHype.pdf" TargetMode="External"/><Relationship Id="rId5" Type="http://schemas.openxmlformats.org/officeDocument/2006/relationships/hyperlink" Target="http://www.linkedin.com/in/butlermh"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sdss.org/"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www.worldwidetelescope.or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oleObject" Target="../embeddings/Microsoft_Office_Excel_97-2003_Worksheet1.xls"/><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slideLayout" Target="../slideLayouts/slideLayout6.xml"/><Relationship Id="rId16" Type="http://schemas.openxmlformats.org/officeDocument/2006/relationships/image" Target="../media/image38.png"/><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9.png"/><Relationship Id="rId15" Type="http://schemas.openxmlformats.org/officeDocument/2006/relationships/image" Target="../media/image37.jpeg"/><Relationship Id="rId10" Type="http://schemas.openxmlformats.org/officeDocument/2006/relationships/hyperlink" Target="http://images.google.com/imgres?imgurl=http://nxtasy.org/wp-content/uploads/2006/11/matlab_logo.gif&amp;imgrefurl=http://nxtasy.org/2006/11/28/controlling-nxt-from-mathworks-matlab/&amp;h=420&amp;w=560&amp;sz=33&amp;hl=en&amp;start=1&amp;tbnid=luK1qGow7LqmwM:&amp;tbnh=100&amp;tbnw=133&amp;prev=/images?q=matlab&amp;gbv=2&amp;svnum=10&amp;hl=en" TargetMode="External"/><Relationship Id="rId4" Type="http://schemas.openxmlformats.org/officeDocument/2006/relationships/image" Target="../media/image28.jpeg"/><Relationship Id="rId9" Type="http://schemas.openxmlformats.org/officeDocument/2006/relationships/image" Target="../media/image33.gif"/><Relationship Id="rId14" Type="http://schemas.openxmlformats.org/officeDocument/2006/relationships/hyperlink" Target="http://www.ngkhai.net/blog/wp-content/uploads/2007/03/collaboration.JP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4.xml"/><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1.jpeg"/><Relationship Id="rId11" Type="http://schemas.openxmlformats.org/officeDocument/2006/relationships/oleObject" Target="../embeddings/oleObject2.bin"/><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hyperlink" Target="http://www.fluxnet.org/" TargetMode="Externa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diagramColors" Target="../diagrams/colors5.xml"/><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diagramQuickStyle" Target="../diagrams/quickStyle5.xml"/><Relationship Id="rId2" Type="http://schemas.openxmlformats.org/officeDocument/2006/relationships/image" Target="../media/image52.jpeg"/><Relationship Id="rId16" Type="http://schemas.openxmlformats.org/officeDocument/2006/relationships/diagramLayout" Target="../diagrams/layout5.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diagramData" Target="../diagrams/data5.xml"/><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dowhatimean.net/" TargetMode="Externa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0.xml"/><Relationship Id="rId7"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es.rice.edu/ES/humsoc/Galileo/Images/Astro/Instruments/hevelius_telescope.gif" TargetMode="Externa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microsoft.com/mscorp/tc/scholarly_communication.mspx"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diagramData" Target="../diagrams/data11.xml"/><Relationship Id="rId7"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78.jpeg"/><Relationship Id="rId4" Type="http://schemas.openxmlformats.org/officeDocument/2006/relationships/diagramLayout" Target="../diagrams/layout11.xml"/><Relationship Id="rId9" Type="http://schemas.openxmlformats.org/officeDocument/2006/relationships/image" Target="../media/image7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hyperlink" Target="http://dowhatimean.net/"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jpeg"/></Relationships>
</file>

<file path=ppt/slides/_rels/slide46.xml.rels><?xml version="1.0" encoding="UTF-8" standalone="yes"?>
<Relationships xmlns="http://schemas.openxmlformats.org/package/2006/relationships"><Relationship Id="rId2" Type="http://schemas.openxmlformats.org/officeDocument/2006/relationships/hyperlink" Target="http://www.microsoft.com/scienc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openxmlformats.org/officeDocument/2006/relationships/diagramData" Target="../diagrams/data3.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533400" y="892175"/>
            <a:ext cx="8610600" cy="1927225"/>
          </a:xfrm>
        </p:spPr>
        <p:txBody>
          <a:bodyPr/>
          <a:lstStyle/>
          <a:p>
            <a:r>
              <a:rPr lang="en-US" dirty="0" smtClean="0"/>
              <a:t>eScience, Semantic Computing</a:t>
            </a:r>
            <a:br>
              <a:rPr lang="en-US" dirty="0" smtClean="0"/>
            </a:br>
            <a:r>
              <a:rPr lang="en-US" dirty="0" smtClean="0"/>
              <a:t> and the Cloud</a:t>
            </a:r>
            <a:br>
              <a:rPr lang="en-US" dirty="0" smtClean="0"/>
            </a:br>
            <a:r>
              <a:rPr lang="en-US" sz="2400" dirty="0" smtClean="0"/>
              <a:t>Towards a Smart </a:t>
            </a:r>
            <a:r>
              <a:rPr lang="en-US" sz="2400" dirty="0" err="1" smtClean="0"/>
              <a:t>Cyberinfrastructure</a:t>
            </a:r>
            <a:r>
              <a:rPr lang="en-US" sz="2400" dirty="0" smtClean="0"/>
              <a:t> </a:t>
            </a:r>
            <a:r>
              <a:rPr lang="en-US" dirty="0" smtClean="0"/>
              <a:t/>
            </a:r>
            <a:br>
              <a:rPr lang="en-US" dirty="0" smtClean="0"/>
            </a:br>
            <a:endParaRPr lang="en-US" dirty="0"/>
          </a:p>
        </p:txBody>
      </p:sp>
      <p:sp>
        <p:nvSpPr>
          <p:cNvPr id="8" name="Subtitle 7"/>
          <p:cNvSpPr>
            <a:spLocks noGrp="1"/>
          </p:cNvSpPr>
          <p:nvPr>
            <p:ph type="subTitle" idx="1"/>
          </p:nvPr>
        </p:nvSpPr>
        <p:spPr/>
        <p:txBody>
          <a:bodyPr/>
          <a:lstStyle/>
          <a:p>
            <a:r>
              <a:rPr lang="en-US" b="1" dirty="0" smtClean="0"/>
              <a:t>Tony Hey</a:t>
            </a:r>
          </a:p>
          <a:p>
            <a:r>
              <a:rPr lang="en-US" sz="2000" dirty="0" smtClean="0"/>
              <a:t>Corporate Vice President</a:t>
            </a:r>
          </a:p>
          <a:p>
            <a:r>
              <a:rPr lang="en-US" sz="2000" dirty="0" smtClean="0"/>
              <a:t>Microsoft Research</a:t>
            </a:r>
            <a:endParaRPr lang="en-US" sz="2000"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normAutofit/>
          </a:bodyPr>
          <a:lstStyle/>
          <a:p>
            <a:r>
              <a:rPr lang="en-US" sz="2800" dirty="0" smtClean="0"/>
              <a:t>Semantic computing combines concepts and technologies that</a:t>
            </a:r>
          </a:p>
          <a:p>
            <a:pPr lvl="1"/>
            <a:r>
              <a:rPr lang="en-US" sz="2400" dirty="0" smtClean="0"/>
              <a:t>Enable data modeling</a:t>
            </a:r>
          </a:p>
          <a:p>
            <a:pPr lvl="1"/>
            <a:r>
              <a:rPr lang="en-US" sz="2400" dirty="0" smtClean="0"/>
              <a:t>Capture relationships</a:t>
            </a:r>
          </a:p>
          <a:p>
            <a:pPr lvl="1"/>
            <a:r>
              <a:rPr lang="en-US" sz="2400" dirty="0" smtClean="0"/>
              <a:t>Allow communities to define </a:t>
            </a:r>
            <a:r>
              <a:rPr lang="en-US" sz="2400" dirty="0" err="1" smtClean="0"/>
              <a:t>ontologies</a:t>
            </a:r>
            <a:endParaRPr lang="en-US" sz="2400" dirty="0" smtClean="0"/>
          </a:p>
          <a:p>
            <a:pPr lvl="1"/>
            <a:r>
              <a:rPr lang="en-US" sz="2400" dirty="0" smtClean="0"/>
              <a:t>Exploit machine learning</a:t>
            </a:r>
          </a:p>
          <a:p>
            <a:pPr>
              <a:buFont typeface="Wingdings" pitchFamily="2" charset="2"/>
              <a:buChar char="Ø"/>
            </a:pPr>
            <a:r>
              <a:rPr lang="en-US" sz="2800" dirty="0" smtClean="0"/>
              <a:t>Will empower computers to reason about the data</a:t>
            </a:r>
          </a:p>
          <a:p>
            <a:pPr>
              <a:buNone/>
            </a:pPr>
            <a:endParaRPr lang="en-US" sz="2800" dirty="0"/>
          </a:p>
        </p:txBody>
      </p:sp>
      <p:sp>
        <p:nvSpPr>
          <p:cNvPr id="2" name="Title 1"/>
          <p:cNvSpPr>
            <a:spLocks noGrp="1"/>
          </p:cNvSpPr>
          <p:nvPr>
            <p:ph type="title"/>
          </p:nvPr>
        </p:nvSpPr>
        <p:spPr/>
        <p:txBody>
          <a:bodyPr/>
          <a:lstStyle/>
          <a:p>
            <a:r>
              <a:rPr lang="en-US" sz="3600" dirty="0" smtClean="0">
                <a:effectLst>
                  <a:innerShdw blurRad="114300">
                    <a:prstClr val="black"/>
                  </a:innerShdw>
                </a:effectLst>
              </a:rPr>
              <a:t>Need for Semantic Computing?</a:t>
            </a:r>
            <a:endParaRPr lang="en-US" sz="3600" dirty="0">
              <a:effectLst>
                <a:innerShdw blurRad="114300">
                  <a:prstClr val="black"/>
                </a:innerShdw>
              </a:effectLst>
            </a:endParaRPr>
          </a:p>
        </p:txBody>
      </p:sp>
      <p:graphicFrame>
        <p:nvGraphicFramePr>
          <p:cNvPr id="5" name="Diagram 4"/>
          <p:cNvGraphicFramePr/>
          <p:nvPr/>
        </p:nvGraphicFramePr>
        <p:xfrm>
          <a:off x="1143000" y="4419600"/>
          <a:ext cx="5715003" cy="905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5"/>
          <p:cNvGrpSpPr/>
          <p:nvPr/>
        </p:nvGrpSpPr>
        <p:grpSpPr>
          <a:xfrm>
            <a:off x="2093388" y="5410200"/>
            <a:ext cx="5450412" cy="990600"/>
            <a:chOff x="0" y="3429000"/>
            <a:chExt cx="6570922" cy="1194250"/>
          </a:xfrm>
        </p:grpSpPr>
        <p:sp>
          <p:nvSpPr>
            <p:cNvPr id="7" name="Right Arrow 6"/>
            <p:cNvSpPr/>
            <p:nvPr/>
          </p:nvSpPr>
          <p:spPr>
            <a:xfrm>
              <a:off x="0" y="3429000"/>
              <a:ext cx="2133600"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0" y="4013649"/>
              <a:ext cx="3048001" cy="609601"/>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TextBox 8"/>
            <p:cNvSpPr txBox="1"/>
            <p:nvPr/>
          </p:nvSpPr>
          <p:spPr>
            <a:xfrm>
              <a:off x="2133600" y="3505199"/>
              <a:ext cx="2817004" cy="472289"/>
            </a:xfrm>
            <a:prstGeom prst="rect">
              <a:avLst/>
            </a:prstGeom>
            <a:noFill/>
          </p:spPr>
          <p:txBody>
            <a:bodyPr wrap="none" rtlCol="0">
              <a:spAutoFit/>
            </a:bodyPr>
            <a:lstStyle/>
            <a:p>
              <a:r>
                <a:rPr lang="en-US" sz="1400" dirty="0" smtClean="0"/>
                <a:t>Current technologies</a:t>
              </a:r>
              <a:endParaRPr lang="en-US" sz="1400" dirty="0"/>
            </a:p>
          </p:txBody>
        </p:sp>
        <p:sp>
          <p:nvSpPr>
            <p:cNvPr id="10" name="TextBox 9"/>
            <p:cNvSpPr txBox="1"/>
            <p:nvPr/>
          </p:nvSpPr>
          <p:spPr>
            <a:xfrm>
              <a:off x="3124200" y="4089850"/>
              <a:ext cx="3446722" cy="472289"/>
            </a:xfrm>
            <a:prstGeom prst="rect">
              <a:avLst/>
            </a:prstGeom>
            <a:noFill/>
          </p:spPr>
          <p:txBody>
            <a:bodyPr wrap="none" rtlCol="0">
              <a:spAutoFit/>
            </a:bodyPr>
            <a:lstStyle/>
            <a:p>
              <a:r>
                <a:rPr lang="en-US" sz="1400" dirty="0" smtClean="0"/>
                <a:t>Possibilities for innovation</a:t>
              </a:r>
              <a:endParaRPr lang="en-US" sz="1400" dirty="0"/>
            </a:p>
          </p:txBody>
        </p:sp>
      </p:grpSp>
      <p:sp>
        <p:nvSpPr>
          <p:cNvPr id="15" name="Content Placeholder 2"/>
          <p:cNvSpPr txBox="1">
            <a:spLocks/>
          </p:cNvSpPr>
          <p:nvPr/>
        </p:nvSpPr>
        <p:spPr bwMode="auto">
          <a:xfrm>
            <a:off x="609600" y="1219200"/>
            <a:ext cx="4648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endParaRPr lang="en-US" sz="2400" dirty="0" smtClean="0">
              <a:latin typeface="+mj-lt"/>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Some efforts are driven by the traditional “knowledge engineering” community</a:t>
            </a:r>
          </a:p>
          <a:p>
            <a:pPr lvl="1"/>
            <a:r>
              <a:rPr lang="en-US" dirty="0" smtClean="0"/>
              <a:t>Engaged in building well-controlled </a:t>
            </a:r>
            <a:r>
              <a:rPr lang="en-US" dirty="0" err="1" smtClean="0"/>
              <a:t>ontologies</a:t>
            </a:r>
            <a:endParaRPr lang="en-US" dirty="0" smtClean="0"/>
          </a:p>
          <a:p>
            <a:pPr lvl="1"/>
            <a:r>
              <a:rPr lang="en-US" dirty="0" smtClean="0"/>
              <a:t>Important for domain-specific vocabularies with data formats and relationships specific to a community</a:t>
            </a:r>
          </a:p>
          <a:p>
            <a:pPr lvl="1"/>
            <a:r>
              <a:rPr lang="en-US" dirty="0" smtClean="0"/>
              <a:t>Model does not easily scale to the Internet</a:t>
            </a:r>
          </a:p>
          <a:p>
            <a:r>
              <a:rPr lang="en-US" dirty="0" smtClean="0"/>
              <a:t>Some efforts are driven by the Web 2.0 community</a:t>
            </a:r>
          </a:p>
          <a:p>
            <a:pPr lvl="1"/>
            <a:r>
              <a:rPr lang="en-US" dirty="0" smtClean="0"/>
              <a:t>Focus on the pervasiveness of Web protocols/standards</a:t>
            </a:r>
          </a:p>
          <a:p>
            <a:pPr lvl="1"/>
            <a:r>
              <a:rPr lang="en-US" dirty="0" smtClean="0"/>
              <a:t>Emphasis on </a:t>
            </a:r>
            <a:r>
              <a:rPr lang="en-US" dirty="0" err="1" smtClean="0"/>
              <a:t>microformats</a:t>
            </a:r>
            <a:r>
              <a:rPr lang="en-US" dirty="0" smtClean="0"/>
              <a:t> (small, flexible, embeddable structures)</a:t>
            </a:r>
          </a:p>
          <a:p>
            <a:pPr lvl="1"/>
            <a:r>
              <a:rPr lang="en-US" dirty="0" smtClean="0"/>
              <a:t>Exploit evolving and ever-expanding vocabularies such as </a:t>
            </a:r>
            <a:r>
              <a:rPr lang="en-US" dirty="0" err="1" smtClean="0"/>
              <a:t>folksonomies</a:t>
            </a:r>
            <a:r>
              <a:rPr lang="en-US" dirty="0" smtClean="0"/>
              <a:t> and tag clouds</a:t>
            </a:r>
          </a:p>
          <a:p>
            <a:pPr lvl="1"/>
            <a:endParaRPr lang="en-US" dirty="0" smtClean="0"/>
          </a:p>
        </p:txBody>
      </p:sp>
      <p:sp>
        <p:nvSpPr>
          <p:cNvPr id="3" name="Title 2"/>
          <p:cNvSpPr>
            <a:spLocks noGrp="1"/>
          </p:cNvSpPr>
          <p:nvPr>
            <p:ph type="title"/>
          </p:nvPr>
        </p:nvSpPr>
        <p:spPr/>
        <p:txBody>
          <a:bodyPr/>
          <a:lstStyle/>
          <a:p>
            <a:r>
              <a:rPr lang="en-US" dirty="0" smtClean="0"/>
              <a:t>Semantic Computing</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velynev\Pictures\newsemanticweb.jpg"/>
          <p:cNvPicPr>
            <a:picLocks noChangeAspect="1" noChangeArrowheads="1"/>
          </p:cNvPicPr>
          <p:nvPr/>
        </p:nvPicPr>
        <p:blipFill>
          <a:blip r:embed="rId4"/>
          <a:srcRect/>
          <a:stretch>
            <a:fillRect/>
          </a:stretch>
        </p:blipFill>
        <p:spPr bwMode="auto">
          <a:xfrm>
            <a:off x="2057400" y="194942"/>
            <a:ext cx="4572000" cy="56724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itle 10"/>
          <p:cNvSpPr>
            <a:spLocks noGrp="1"/>
          </p:cNvSpPr>
          <p:nvPr>
            <p:ph type="title"/>
          </p:nvPr>
        </p:nvSpPr>
        <p:spPr/>
        <p:txBody>
          <a:bodyPr/>
          <a:lstStyle/>
          <a:p>
            <a:r>
              <a:rPr lang="en-US" dirty="0" smtClean="0"/>
              <a:t>Semantic Web as the platform?</a:t>
            </a:r>
            <a:endParaRPr lang="en-US" dirty="0"/>
          </a:p>
        </p:txBody>
      </p:sp>
      <p:sp>
        <p:nvSpPr>
          <p:cNvPr id="12" name="TextBox 11"/>
          <p:cNvSpPr txBox="1"/>
          <p:nvPr/>
        </p:nvSpPr>
        <p:spPr>
          <a:xfrm>
            <a:off x="3124200" y="5943600"/>
            <a:ext cx="5290359" cy="523220"/>
          </a:xfrm>
          <a:prstGeom prst="rect">
            <a:avLst/>
          </a:prstGeom>
          <a:noFill/>
        </p:spPr>
        <p:txBody>
          <a:bodyPr wrap="none" rtlCol="0">
            <a:spAutoFit/>
          </a:bodyPr>
          <a:lstStyle/>
          <a:p>
            <a:r>
              <a:rPr lang="en-US" sz="1400" dirty="0" smtClean="0">
                <a:latin typeface="+mn-lt"/>
                <a:hlinkClick r:id="rId5"/>
              </a:rPr>
              <a:t>Mark Butler</a:t>
            </a:r>
            <a:r>
              <a:rPr lang="en-US" sz="1400" dirty="0" smtClean="0">
                <a:latin typeface="+mn-lt"/>
              </a:rPr>
              <a:t> (2003) </a:t>
            </a:r>
            <a:r>
              <a:rPr lang="en-US" sz="1400" dirty="0" smtClean="0">
                <a:latin typeface="+mn-lt"/>
                <a:hlinkClick r:id="rId6"/>
              </a:rPr>
              <a:t>Is the semantic web hype?</a:t>
            </a:r>
            <a:endParaRPr lang="en-US" sz="1400" dirty="0" smtClean="0">
              <a:latin typeface="+mn-lt"/>
            </a:endParaRPr>
          </a:p>
          <a:p>
            <a:r>
              <a:rPr lang="en-US" sz="1400" dirty="0" smtClean="0">
                <a:latin typeface="+mn-lt"/>
              </a:rPr>
              <a:t>http:/www.hpl.hp.com/personal/marbut/isTheSemanticWebHype.pdf</a:t>
            </a:r>
            <a:endParaRPr lang="en-US" sz="1400" dirty="0">
              <a:latin typeface="+mn-lt"/>
            </a:endParaRPr>
          </a:p>
        </p:txBody>
      </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Cloud Computing</a:t>
            </a:r>
            <a:endParaRPr lang="en-US" dirty="0"/>
          </a:p>
        </p:txBody>
      </p:sp>
      <p:sp>
        <p:nvSpPr>
          <p:cNvPr id="10" name="Subtitle 9"/>
          <p:cNvSpPr>
            <a:spLocks noGrp="1"/>
          </p:cNvSpPr>
          <p:nvPr>
            <p:ph type="subTitle" idx="1"/>
          </p:nvPr>
        </p:nvSpPr>
        <p:spPr/>
        <p:txBody>
          <a:bodyPr/>
          <a:lstStyle/>
          <a:p>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grpSp>
        <p:nvGrpSpPr>
          <p:cNvPr id="11" name="Group 10"/>
          <p:cNvGrpSpPr/>
          <p:nvPr/>
        </p:nvGrpSpPr>
        <p:grpSpPr>
          <a:xfrm>
            <a:off x="990600" y="1371600"/>
            <a:ext cx="3797933" cy="3054859"/>
            <a:chOff x="5670431" y="2826259"/>
            <a:chExt cx="3505200" cy="2819400"/>
          </a:xfrm>
        </p:grpSpPr>
        <p:pic>
          <p:nvPicPr>
            <p:cNvPr id="12"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6356231" y="2826259"/>
              <a:ext cx="2057400" cy="2057400"/>
            </a:xfrm>
            <a:prstGeom prst="rect">
              <a:avLst/>
            </a:prstGeom>
            <a:noFill/>
          </p:spPr>
        </p:pic>
        <p:pic>
          <p:nvPicPr>
            <p:cNvPr id="13"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7118231" y="3207259"/>
              <a:ext cx="2057400" cy="2057400"/>
            </a:xfrm>
            <a:prstGeom prst="rect">
              <a:avLst/>
            </a:prstGeom>
            <a:noFill/>
          </p:spPr>
        </p:pic>
        <p:grpSp>
          <p:nvGrpSpPr>
            <p:cNvPr id="14" name="Group 8"/>
            <p:cNvGrpSpPr/>
            <p:nvPr/>
          </p:nvGrpSpPr>
          <p:grpSpPr>
            <a:xfrm>
              <a:off x="6661038" y="3664459"/>
              <a:ext cx="1593484" cy="1399045"/>
              <a:chOff x="7086600" y="1600200"/>
              <a:chExt cx="2430147" cy="2133600"/>
            </a:xfrm>
          </p:grpSpPr>
          <p:pic>
            <p:nvPicPr>
              <p:cNvPr id="16"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001000" y="1600200"/>
                <a:ext cx="770253" cy="1524000"/>
              </a:xfrm>
              <a:prstGeom prst="rect">
                <a:avLst/>
              </a:prstGeom>
              <a:noFill/>
            </p:spPr>
          </p:pic>
          <p:pic>
            <p:nvPicPr>
              <p:cNvPr id="17"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543800" y="1676400"/>
                <a:ext cx="770253" cy="1524000"/>
              </a:xfrm>
              <a:prstGeom prst="rect">
                <a:avLst/>
              </a:prstGeom>
              <a:noFill/>
            </p:spPr>
          </p:pic>
          <p:pic>
            <p:nvPicPr>
              <p:cNvPr id="18" name="Picture 17"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086600" y="1752600"/>
                <a:ext cx="770253" cy="1524000"/>
              </a:xfrm>
              <a:prstGeom prst="rect">
                <a:avLst/>
              </a:prstGeom>
              <a:noFill/>
            </p:spPr>
          </p:pic>
          <p:pic>
            <p:nvPicPr>
              <p:cNvPr id="19"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373747" y="1828800"/>
                <a:ext cx="770253" cy="1524000"/>
              </a:xfrm>
              <a:prstGeom prst="rect">
                <a:avLst/>
              </a:prstGeom>
              <a:noFill/>
            </p:spPr>
          </p:pic>
          <p:pic>
            <p:nvPicPr>
              <p:cNvPr id="20" name="Picture 19"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916547" y="1905000"/>
                <a:ext cx="770253" cy="1524000"/>
              </a:xfrm>
              <a:prstGeom prst="rect">
                <a:avLst/>
              </a:prstGeom>
              <a:noFill/>
            </p:spPr>
          </p:pic>
          <p:pic>
            <p:nvPicPr>
              <p:cNvPr id="21"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459347" y="1981200"/>
                <a:ext cx="770253" cy="1524000"/>
              </a:xfrm>
              <a:prstGeom prst="rect">
                <a:avLst/>
              </a:prstGeom>
              <a:noFill/>
            </p:spPr>
          </p:pic>
          <p:pic>
            <p:nvPicPr>
              <p:cNvPr id="22" name="Picture 2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746494" y="2057400"/>
                <a:ext cx="770253" cy="1524000"/>
              </a:xfrm>
              <a:prstGeom prst="rect">
                <a:avLst/>
              </a:prstGeom>
              <a:noFill/>
            </p:spPr>
          </p:pic>
          <p:pic>
            <p:nvPicPr>
              <p:cNvPr id="23"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289294" y="2133600"/>
                <a:ext cx="770253" cy="1524000"/>
              </a:xfrm>
              <a:prstGeom prst="rect">
                <a:avLst/>
              </a:prstGeom>
              <a:noFill/>
            </p:spPr>
          </p:pic>
          <p:pic>
            <p:nvPicPr>
              <p:cNvPr id="24"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832094" y="2209800"/>
                <a:ext cx="770253" cy="1524000"/>
              </a:xfrm>
              <a:prstGeom prst="rect">
                <a:avLst/>
              </a:prstGeom>
              <a:noFill/>
            </p:spPr>
          </p:pic>
        </p:grpSp>
        <p:pic>
          <p:nvPicPr>
            <p:cNvPr id="15"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5670431" y="3588259"/>
              <a:ext cx="2057400" cy="2057400"/>
            </a:xfrm>
            <a:prstGeom prst="rect">
              <a:avLst/>
            </a:prstGeom>
            <a:noFill/>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p:txBody>
          <a:bodyPr>
            <a:normAutofit/>
          </a:bodyPr>
          <a:lstStyle/>
          <a:p>
            <a:r>
              <a:rPr lang="en-US" dirty="0" smtClean="0"/>
              <a:t>Outsourcing of IT infrastructure</a:t>
            </a:r>
          </a:p>
          <a:p>
            <a:r>
              <a:rPr lang="en-US" dirty="0" smtClean="0"/>
              <a:t>Minimize costs</a:t>
            </a:r>
          </a:p>
          <a:p>
            <a:pPr lvl="1"/>
            <a:r>
              <a:rPr lang="en-US" dirty="0" smtClean="0"/>
              <a:t>Large cloud/utility computing provides can have relatively very small ownership and operational costs due to the huge scale of deployment and automation</a:t>
            </a:r>
          </a:p>
          <a:p>
            <a:r>
              <a:rPr lang="en-US" dirty="0" smtClean="0"/>
              <a:t>Small businesses have access to large scale resources</a:t>
            </a:r>
          </a:p>
          <a:p>
            <a:pPr lvl="1"/>
            <a:r>
              <a:rPr lang="en-US" dirty="0" smtClean="0"/>
              <a:t>The acquisition, operation, and maintenance costs would have been prohibiting</a:t>
            </a:r>
          </a:p>
          <a:p>
            <a:pPr lvl="1"/>
            <a:endParaRPr lang="en-US" dirty="0" smtClean="0"/>
          </a:p>
        </p:txBody>
      </p:sp>
      <p:sp>
        <p:nvSpPr>
          <p:cNvPr id="2" name="Title 1"/>
          <p:cNvSpPr>
            <a:spLocks noGrp="1"/>
          </p:cNvSpPr>
          <p:nvPr>
            <p:ph type="title"/>
          </p:nvPr>
        </p:nvSpPr>
        <p:spPr/>
        <p:txBody>
          <a:bodyPr/>
          <a:lstStyle/>
          <a:p>
            <a:r>
              <a:rPr lang="en-US" dirty="0" smtClean="0"/>
              <a:t>Rationale for Cloud computing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a:buFont typeface="Arial" charset="0"/>
              <a:buNone/>
              <a:defRPr/>
            </a:pPr>
            <a:r>
              <a:rPr lang="en-US" sz="2400" b="1" dirty="0" smtClean="0">
                <a:solidFill>
                  <a:schemeClr val="accent6">
                    <a:lumMod val="50000"/>
                  </a:schemeClr>
                </a:solidFill>
              </a:rPr>
              <a:t>Simple Storage Service (S3)</a:t>
            </a:r>
          </a:p>
          <a:p>
            <a:pPr>
              <a:defRPr/>
            </a:pPr>
            <a:r>
              <a:rPr lang="en-US" sz="2000" dirty="0" smtClean="0"/>
              <a:t>storage for the Internet</a:t>
            </a:r>
          </a:p>
          <a:p>
            <a:pPr>
              <a:defRPr/>
            </a:pPr>
            <a:r>
              <a:rPr lang="en-US" sz="2000" dirty="0" smtClean="0"/>
              <a:t>Simple Web Services interface to store and retrieve any amount of data from anywhere on the Web</a:t>
            </a:r>
          </a:p>
          <a:p>
            <a:pPr>
              <a:defRPr/>
            </a:pPr>
            <a:endParaRPr lang="en-US" sz="2000" dirty="0" smtClean="0"/>
          </a:p>
          <a:p>
            <a:pPr>
              <a:buNone/>
              <a:defRPr/>
            </a:pPr>
            <a:r>
              <a:rPr lang="en-US" sz="2400" b="1" dirty="0" err="1" smtClean="0">
                <a:solidFill>
                  <a:schemeClr val="accent6">
                    <a:lumMod val="50000"/>
                  </a:schemeClr>
                </a:solidFill>
              </a:rPr>
              <a:t>SimpleDB</a:t>
            </a:r>
            <a:endParaRPr lang="en-US" sz="2400" b="1" dirty="0" smtClean="0">
              <a:solidFill>
                <a:schemeClr val="accent6">
                  <a:lumMod val="50000"/>
                </a:schemeClr>
              </a:solidFill>
            </a:endParaRPr>
          </a:p>
          <a:p>
            <a:pPr>
              <a:defRPr/>
            </a:pPr>
            <a:r>
              <a:rPr lang="en-US" sz="2000" dirty="0" smtClean="0"/>
              <a:t>Structured data</a:t>
            </a:r>
          </a:p>
          <a:p>
            <a:pPr>
              <a:defRPr/>
            </a:pPr>
            <a:endParaRPr lang="en-US" sz="2000" dirty="0" smtClean="0"/>
          </a:p>
          <a:p>
            <a:pPr>
              <a:buNone/>
              <a:defRPr/>
            </a:pPr>
            <a:r>
              <a:rPr lang="en-US" sz="2400" b="1" dirty="0" smtClean="0">
                <a:solidFill>
                  <a:schemeClr val="accent6">
                    <a:lumMod val="50000"/>
                  </a:schemeClr>
                </a:solidFill>
              </a:rPr>
              <a:t>Simple Queue Service</a:t>
            </a:r>
          </a:p>
          <a:p>
            <a:pPr>
              <a:defRPr/>
            </a:pPr>
            <a:r>
              <a:rPr lang="en-US" sz="2000" dirty="0" smtClean="0"/>
              <a:t>Scalable message queuing</a:t>
            </a:r>
          </a:p>
        </p:txBody>
      </p:sp>
      <p:sp>
        <p:nvSpPr>
          <p:cNvPr id="6" name="Content Placeholder 5"/>
          <p:cNvSpPr>
            <a:spLocks noGrp="1"/>
          </p:cNvSpPr>
          <p:nvPr>
            <p:ph sz="half" idx="2"/>
          </p:nvPr>
        </p:nvSpPr>
        <p:spPr/>
        <p:txBody>
          <a:bodyPr/>
          <a:lstStyle/>
          <a:p>
            <a:pPr>
              <a:buFont typeface="Arial" charset="0"/>
              <a:buNone/>
              <a:defRPr/>
            </a:pPr>
            <a:r>
              <a:rPr lang="en-US" sz="2400" b="1" dirty="0" smtClean="0">
                <a:solidFill>
                  <a:schemeClr val="accent6">
                    <a:lumMod val="50000"/>
                  </a:schemeClr>
                </a:solidFill>
              </a:rPr>
              <a:t>Elastic Compute Cloud (EC2)</a:t>
            </a:r>
          </a:p>
          <a:p>
            <a:pPr>
              <a:defRPr/>
            </a:pPr>
            <a:r>
              <a:rPr lang="en-US" sz="2000" dirty="0" smtClean="0"/>
              <a:t>Compute on demand</a:t>
            </a:r>
          </a:p>
          <a:p>
            <a:pPr>
              <a:defRPr/>
            </a:pPr>
            <a:r>
              <a:rPr lang="en-US" sz="2000" dirty="0" smtClean="0"/>
              <a:t>Virtualization</a:t>
            </a:r>
          </a:p>
          <a:p>
            <a:pPr>
              <a:defRPr/>
            </a:pPr>
            <a:r>
              <a:rPr lang="en-US" sz="2000" dirty="0" smtClean="0"/>
              <a:t>Integration with S3</a:t>
            </a:r>
          </a:p>
          <a:p>
            <a:pPr>
              <a:defRPr/>
            </a:pPr>
            <a:endParaRPr lang="en-US" sz="2000" dirty="0" smtClean="0"/>
          </a:p>
          <a:p>
            <a:pPr>
              <a:defRPr/>
            </a:pPr>
            <a:endParaRPr lang="en-US" sz="2000" dirty="0"/>
          </a:p>
        </p:txBody>
      </p:sp>
      <p:sp>
        <p:nvSpPr>
          <p:cNvPr id="4" name="Title 3"/>
          <p:cNvSpPr>
            <a:spLocks noGrp="1"/>
          </p:cNvSpPr>
          <p:nvPr>
            <p:ph type="title"/>
          </p:nvPr>
        </p:nvSpPr>
        <p:spPr/>
        <p:txBody>
          <a:bodyPr/>
          <a:lstStyle/>
          <a:p>
            <a:pPr>
              <a:defRPr/>
            </a:pPr>
            <a:r>
              <a:rPr lang="en-US" dirty="0" smtClean="0"/>
              <a:t>Example: Amazon Web Services</a:t>
            </a:r>
            <a:endParaRPr lang="en-US" dirty="0"/>
          </a:p>
        </p:txBody>
      </p:sp>
      <p:pic>
        <p:nvPicPr>
          <p:cNvPr id="7" name="Content Placeholder 3" descr="choi-vlab"/>
          <p:cNvPicPr>
            <a:picLocks/>
          </p:cNvPicPr>
          <p:nvPr/>
        </p:nvPicPr>
        <p:blipFill>
          <a:blip r:embed="rId2"/>
          <a:srcRect/>
          <a:stretch>
            <a:fillRect/>
          </a:stretch>
        </p:blipFill>
        <p:spPr bwMode="auto">
          <a:xfrm>
            <a:off x="3962400" y="2895600"/>
            <a:ext cx="3121709" cy="2057400"/>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jong-choi7"/>
          <p:cNvPicPr/>
          <p:nvPr/>
        </p:nvPicPr>
        <p:blipFill>
          <a:blip r:embed="rId3"/>
          <a:srcRect b="27380"/>
          <a:stretch>
            <a:fillRect/>
          </a:stretch>
        </p:blipFill>
        <p:spPr bwMode="auto">
          <a:xfrm>
            <a:off x="4724400" y="4343400"/>
            <a:ext cx="4002071" cy="17655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Rectangle 8"/>
          <p:cNvSpPr/>
          <p:nvPr/>
        </p:nvSpPr>
        <p:spPr>
          <a:xfrm>
            <a:off x="6934200" y="3733800"/>
            <a:ext cx="2209800" cy="738664"/>
          </a:xfrm>
          <a:prstGeom prst="rect">
            <a:avLst/>
          </a:prstGeom>
        </p:spPr>
        <p:txBody>
          <a:bodyPr wrap="square">
            <a:spAutoFit/>
          </a:bodyPr>
          <a:lstStyle/>
          <a:p>
            <a:pPr algn="ctr">
              <a:defRPr/>
            </a:pPr>
            <a:r>
              <a:rPr lang="en-US" sz="1050" dirty="0">
                <a:solidFill>
                  <a:schemeClr val="accent1"/>
                </a:solidFill>
                <a:cs typeface="+mn-cs"/>
              </a:rPr>
              <a:t>Gene Analysis Virtual</a:t>
            </a:r>
            <a:br>
              <a:rPr lang="en-US" sz="1050" dirty="0">
                <a:solidFill>
                  <a:schemeClr val="accent1"/>
                </a:solidFill>
                <a:cs typeface="+mn-cs"/>
              </a:rPr>
            </a:br>
            <a:r>
              <a:rPr lang="en-US" sz="1050" dirty="0">
                <a:solidFill>
                  <a:schemeClr val="accent1"/>
                </a:solidFill>
                <a:cs typeface="+mn-cs"/>
              </a:rPr>
              <a:t>Lab Experiment</a:t>
            </a:r>
            <a:br>
              <a:rPr lang="en-US" sz="1050" dirty="0">
                <a:solidFill>
                  <a:schemeClr val="accent1"/>
                </a:solidFill>
                <a:cs typeface="+mn-cs"/>
              </a:rPr>
            </a:br>
            <a:r>
              <a:rPr lang="en-US" sz="1050" dirty="0">
                <a:cs typeface="+mn-cs"/>
              </a:rPr>
              <a:t>by </a:t>
            </a:r>
            <a:r>
              <a:rPr lang="en-US" sz="1050" dirty="0" err="1">
                <a:cs typeface="+mn-cs"/>
              </a:rPr>
              <a:t>Jong</a:t>
            </a:r>
            <a:r>
              <a:rPr lang="en-US" sz="1050" dirty="0">
                <a:cs typeface="+mn-cs"/>
              </a:rPr>
              <a:t> </a:t>
            </a:r>
            <a:r>
              <a:rPr lang="en-US" sz="1050" dirty="0" err="1">
                <a:cs typeface="+mn-cs"/>
              </a:rPr>
              <a:t>Youl</a:t>
            </a:r>
            <a:r>
              <a:rPr lang="en-US" sz="1050" dirty="0">
                <a:cs typeface="+mn-cs"/>
              </a:rPr>
              <a:t> </a:t>
            </a:r>
            <a:r>
              <a:rPr lang="en-US" sz="1050" dirty="0" err="1" smtClean="0">
                <a:cs typeface="+mn-cs"/>
              </a:rPr>
              <a:t>Choi</a:t>
            </a:r>
            <a:r>
              <a:rPr lang="en-US" sz="1050" dirty="0" smtClean="0">
                <a:cs typeface="+mn-cs"/>
              </a:rPr>
              <a:t> at </a:t>
            </a:r>
            <a:r>
              <a:rPr lang="en-US" sz="1050" dirty="0">
                <a:cs typeface="+mn-cs"/>
              </a:rPr>
              <a:t>Indiana</a:t>
            </a:r>
          </a:p>
          <a:p>
            <a:pPr algn="ctr">
              <a:defRPr/>
            </a:pPr>
            <a:r>
              <a:rPr lang="en-US" sz="1050" dirty="0" smtClean="0">
                <a:cs typeface="+mn-cs"/>
              </a:rPr>
              <a:t>(Beth </a:t>
            </a:r>
            <a:r>
              <a:rPr lang="en-US" sz="1050" dirty="0" err="1">
                <a:cs typeface="+mn-cs"/>
              </a:rPr>
              <a:t>Plale</a:t>
            </a:r>
            <a:r>
              <a:rPr lang="en-US" sz="1050" dirty="0">
                <a:cs typeface="+mn-cs"/>
              </a:rPr>
              <a:t> and Sun Kim)</a:t>
            </a:r>
          </a:p>
        </p:txBody>
      </p:sp>
      <p:sp>
        <p:nvSpPr>
          <p:cNvPr id="10" name="Rounded Rectangle 9"/>
          <p:cNvSpPr/>
          <p:nvPr/>
        </p:nvSpPr>
        <p:spPr>
          <a:xfrm>
            <a:off x="381000" y="5486400"/>
            <a:ext cx="373380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dirty="0" smtClean="0">
                <a:solidFill>
                  <a:schemeClr val="tx1"/>
                </a:solidFill>
              </a:rPr>
              <a:t>Standards-based REST and SOAP Web Service interfaces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l="18286" t="16858" r="20000" b="14571"/>
          <a:stretch>
            <a:fillRect/>
          </a:stretch>
        </p:blipFill>
        <p:spPr bwMode="auto">
          <a:xfrm>
            <a:off x="1752600" y="914400"/>
            <a:ext cx="5486400" cy="5334000"/>
          </a:xfrm>
          <a:prstGeom prst="rect">
            <a:avLst/>
          </a:prstGeom>
          <a:noFill/>
          <a:ln w="9525">
            <a:noFill/>
            <a:miter lim="800000"/>
            <a:headEnd/>
            <a:tailEnd/>
          </a:ln>
          <a:effectLst/>
        </p:spPr>
      </p:pic>
      <p:sp>
        <p:nvSpPr>
          <p:cNvPr id="6" name="TextBox 5"/>
          <p:cNvSpPr txBox="1"/>
          <p:nvPr/>
        </p:nvSpPr>
        <p:spPr>
          <a:xfrm>
            <a:off x="2743200" y="152400"/>
            <a:ext cx="3683894" cy="584775"/>
          </a:xfrm>
          <a:prstGeom prst="rect">
            <a:avLst/>
          </a:prstGeom>
          <a:noFill/>
        </p:spPr>
        <p:txBody>
          <a:bodyPr wrap="none" rtlCol="0">
            <a:spAutoFit/>
          </a:bodyPr>
          <a:lstStyle/>
          <a:p>
            <a:r>
              <a:rPr lang="en-US" sz="3200" b="1" dirty="0" smtClean="0">
                <a:solidFill>
                  <a:srgbClr val="002060"/>
                </a:solidFill>
                <a:latin typeface="+mn-lt"/>
              </a:rPr>
              <a:t>www.smugmug.com</a:t>
            </a:r>
            <a:endParaRPr lang="en-US" sz="3200" b="1" dirty="0">
              <a:solidFill>
                <a:srgbClr val="002060"/>
              </a:solidFill>
              <a:latin typeface="+mn-l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486400"/>
          </a:xfrm>
        </p:spPr>
        <p:txBody>
          <a:bodyPr>
            <a:normAutofit lnSpcReduction="10000"/>
          </a:bodyPr>
          <a:lstStyle/>
          <a:p>
            <a:r>
              <a:rPr lang="en-US" dirty="0" smtClean="0"/>
              <a:t>Exchange </a:t>
            </a:r>
          </a:p>
          <a:p>
            <a:r>
              <a:rPr lang="en-US" dirty="0" smtClean="0"/>
              <a:t>Live ID</a:t>
            </a:r>
          </a:p>
          <a:p>
            <a:r>
              <a:rPr lang="en-US" dirty="0" smtClean="0"/>
              <a:t>Xbox Live</a:t>
            </a:r>
          </a:p>
          <a:p>
            <a:r>
              <a:rPr lang="en-US" dirty="0" smtClean="0"/>
              <a:t>SQL Server Data Services</a:t>
            </a:r>
          </a:p>
          <a:p>
            <a:r>
              <a:rPr lang="en-US" dirty="0" smtClean="0"/>
              <a:t>Office Live Workspaces</a:t>
            </a:r>
          </a:p>
          <a:p>
            <a:r>
              <a:rPr lang="en-US" dirty="0" smtClean="0"/>
              <a:t>Windows Live</a:t>
            </a:r>
          </a:p>
          <a:p>
            <a:r>
              <a:rPr lang="en-US" dirty="0" smtClean="0"/>
              <a:t>Live Mesh</a:t>
            </a:r>
          </a:p>
          <a:p>
            <a:r>
              <a:rPr lang="en-US" dirty="0" smtClean="0"/>
              <a:t>.NET Online</a:t>
            </a:r>
          </a:p>
          <a:p>
            <a:pPr>
              <a:buNone/>
            </a:pPr>
            <a:endParaRPr lang="en-US" dirty="0" smtClean="0"/>
          </a:p>
          <a:p>
            <a:pPr>
              <a:buFont typeface="Wingdings" pitchFamily="2" charset="2"/>
              <a:buChar char="Ø"/>
            </a:pPr>
            <a:r>
              <a:rPr lang="en-US" dirty="0" smtClean="0"/>
              <a:t>Many more coming</a:t>
            </a:r>
            <a:endParaRPr lang="en-US" dirty="0"/>
          </a:p>
        </p:txBody>
      </p:sp>
      <p:sp>
        <p:nvSpPr>
          <p:cNvPr id="2" name="Title 1"/>
          <p:cNvSpPr>
            <a:spLocks noGrp="1"/>
          </p:cNvSpPr>
          <p:nvPr>
            <p:ph type="title"/>
          </p:nvPr>
        </p:nvSpPr>
        <p:spPr/>
        <p:txBody>
          <a:bodyPr/>
          <a:lstStyle/>
          <a:p>
            <a:r>
              <a:rPr lang="en-US" dirty="0" smtClean="0"/>
              <a:t>Microsoft Cloud Services</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err="1" smtClean="0"/>
              <a:t>eScience</a:t>
            </a:r>
            <a:r>
              <a:rPr lang="en-US" dirty="0" smtClean="0"/>
              <a:t> and</a:t>
            </a:r>
            <a:br>
              <a:rPr lang="en-US" dirty="0" smtClean="0"/>
            </a:br>
            <a:r>
              <a:rPr lang="en-US" dirty="0" smtClean="0"/>
              <a:t>Cloud Computing</a:t>
            </a:r>
            <a:endParaRPr lang="en-US" dirty="0"/>
          </a:p>
        </p:txBody>
      </p:sp>
      <p:sp>
        <p:nvSpPr>
          <p:cNvPr id="10" name="Subtitle 9"/>
          <p:cNvSpPr>
            <a:spLocks noGrp="1"/>
          </p:cNvSpPr>
          <p:nvPr>
            <p:ph type="subTitle" idx="1"/>
          </p:nvPr>
        </p:nvSpPr>
        <p:spPr/>
        <p:txBody>
          <a:bodyPr/>
          <a:lstStyle/>
          <a:p>
            <a:r>
              <a:rPr lang="en-US" dirty="0" smtClean="0"/>
              <a:t>in action</a:t>
            </a: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grpSp>
        <p:nvGrpSpPr>
          <p:cNvPr id="25" name="Group 24"/>
          <p:cNvGrpSpPr/>
          <p:nvPr/>
        </p:nvGrpSpPr>
        <p:grpSpPr>
          <a:xfrm>
            <a:off x="990600" y="1371600"/>
            <a:ext cx="3797933" cy="3054859"/>
            <a:chOff x="5670431" y="2826259"/>
            <a:chExt cx="3505200" cy="2819400"/>
          </a:xfrm>
        </p:grpSpPr>
        <p:pic>
          <p:nvPicPr>
            <p:cNvPr id="26"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6356231" y="2826259"/>
              <a:ext cx="2057400" cy="2057400"/>
            </a:xfrm>
            <a:prstGeom prst="rect">
              <a:avLst/>
            </a:prstGeom>
            <a:noFill/>
          </p:spPr>
        </p:pic>
        <p:pic>
          <p:nvPicPr>
            <p:cNvPr id="27"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7118231" y="3207259"/>
              <a:ext cx="2057400" cy="2057400"/>
            </a:xfrm>
            <a:prstGeom prst="rect">
              <a:avLst/>
            </a:prstGeom>
            <a:noFill/>
          </p:spPr>
        </p:pic>
        <p:grpSp>
          <p:nvGrpSpPr>
            <p:cNvPr id="28" name="Group 8"/>
            <p:cNvGrpSpPr/>
            <p:nvPr/>
          </p:nvGrpSpPr>
          <p:grpSpPr>
            <a:xfrm>
              <a:off x="6661040" y="3664459"/>
              <a:ext cx="1593484" cy="1399047"/>
              <a:chOff x="7086600" y="1600200"/>
              <a:chExt cx="2430147" cy="2133600"/>
            </a:xfrm>
          </p:grpSpPr>
          <p:pic>
            <p:nvPicPr>
              <p:cNvPr id="30"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001000" y="1600200"/>
                <a:ext cx="770253" cy="1524000"/>
              </a:xfrm>
              <a:prstGeom prst="rect">
                <a:avLst/>
              </a:prstGeom>
              <a:noFill/>
            </p:spPr>
          </p:pic>
          <p:pic>
            <p:nvPicPr>
              <p:cNvPr id="31"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543800" y="1676400"/>
                <a:ext cx="770253" cy="1524000"/>
              </a:xfrm>
              <a:prstGeom prst="rect">
                <a:avLst/>
              </a:prstGeom>
              <a:noFill/>
            </p:spPr>
          </p:pic>
          <p:pic>
            <p:nvPicPr>
              <p:cNvPr id="32" name="Picture 3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086600" y="1752600"/>
                <a:ext cx="770253" cy="1524000"/>
              </a:xfrm>
              <a:prstGeom prst="rect">
                <a:avLst/>
              </a:prstGeom>
              <a:noFill/>
            </p:spPr>
          </p:pic>
          <p:pic>
            <p:nvPicPr>
              <p:cNvPr id="33"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373747" y="1828800"/>
                <a:ext cx="770253" cy="1524000"/>
              </a:xfrm>
              <a:prstGeom prst="rect">
                <a:avLst/>
              </a:prstGeom>
              <a:noFill/>
            </p:spPr>
          </p:pic>
          <p:pic>
            <p:nvPicPr>
              <p:cNvPr id="34" name="Picture 33"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916547" y="1905000"/>
                <a:ext cx="770253" cy="1524000"/>
              </a:xfrm>
              <a:prstGeom prst="rect">
                <a:avLst/>
              </a:prstGeom>
              <a:noFill/>
            </p:spPr>
          </p:pic>
          <p:pic>
            <p:nvPicPr>
              <p:cNvPr id="35"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459347" y="1981200"/>
                <a:ext cx="770253" cy="1524000"/>
              </a:xfrm>
              <a:prstGeom prst="rect">
                <a:avLst/>
              </a:prstGeom>
              <a:noFill/>
            </p:spPr>
          </p:pic>
          <p:pic>
            <p:nvPicPr>
              <p:cNvPr id="36" name="Picture 35"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746494" y="2057400"/>
                <a:ext cx="770253" cy="1524000"/>
              </a:xfrm>
              <a:prstGeom prst="rect">
                <a:avLst/>
              </a:prstGeom>
              <a:noFill/>
            </p:spPr>
          </p:pic>
          <p:pic>
            <p:nvPicPr>
              <p:cNvPr id="37"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289294" y="2133600"/>
                <a:ext cx="770253" cy="1524000"/>
              </a:xfrm>
              <a:prstGeom prst="rect">
                <a:avLst/>
              </a:prstGeom>
              <a:noFill/>
            </p:spPr>
          </p:pic>
          <p:pic>
            <p:nvPicPr>
              <p:cNvPr id="38"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832094" y="2209800"/>
                <a:ext cx="770253" cy="1524000"/>
              </a:xfrm>
              <a:prstGeom prst="rect">
                <a:avLst/>
              </a:prstGeom>
              <a:noFill/>
            </p:spPr>
          </p:pic>
        </p:grpSp>
        <p:pic>
          <p:nvPicPr>
            <p:cNvPr id="29"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5670431" y="3588259"/>
              <a:ext cx="2057400" cy="2057400"/>
            </a:xfrm>
            <a:prstGeom prst="rect">
              <a:avLst/>
            </a:prstGeom>
            <a:noFill/>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spcBef>
                <a:spcPct val="0"/>
              </a:spcBef>
            </a:pPr>
            <a:r>
              <a:rPr lang="en-US" dirty="0" smtClean="0"/>
              <a:t>The Sloan Digital Sky Survey (SDSS): </a:t>
            </a:r>
            <a:br>
              <a:rPr lang="en-US" dirty="0" smtClean="0"/>
            </a:br>
            <a:r>
              <a:rPr lang="en-US" dirty="0" smtClean="0"/>
              <a:t>    The “Cosmic Genome Project”</a:t>
            </a:r>
          </a:p>
          <a:p>
            <a:pPr lvl="1">
              <a:spcBef>
                <a:spcPct val="0"/>
              </a:spcBef>
            </a:pPr>
            <a:r>
              <a:rPr lang="en-US" dirty="0" smtClean="0">
                <a:solidFill>
                  <a:srgbClr val="002060"/>
                </a:solidFill>
              </a:rPr>
              <a:t>5 color images of ¼ of the sky</a:t>
            </a:r>
          </a:p>
          <a:p>
            <a:pPr lvl="1">
              <a:spcBef>
                <a:spcPct val="0"/>
              </a:spcBef>
            </a:pPr>
            <a:r>
              <a:rPr lang="en-US" dirty="0" smtClean="0">
                <a:solidFill>
                  <a:srgbClr val="002060"/>
                </a:solidFill>
              </a:rPr>
              <a:t>Pictures of 300 million celestial objects</a:t>
            </a:r>
          </a:p>
          <a:p>
            <a:pPr lvl="1">
              <a:spcBef>
                <a:spcPct val="0"/>
              </a:spcBef>
            </a:pPr>
            <a:r>
              <a:rPr lang="en-US" dirty="0" smtClean="0">
                <a:solidFill>
                  <a:srgbClr val="002060"/>
                </a:solidFill>
              </a:rPr>
              <a:t>Distances to the closest 1 million galaxies</a:t>
            </a:r>
          </a:p>
          <a:p>
            <a:pPr>
              <a:spcBef>
                <a:spcPct val="0"/>
              </a:spcBef>
            </a:pPr>
            <a:endParaRPr lang="en-US" dirty="0" smtClean="0"/>
          </a:p>
          <a:p>
            <a:pPr>
              <a:spcBef>
                <a:spcPct val="0"/>
              </a:spcBef>
            </a:pPr>
            <a:r>
              <a:rPr lang="en-US" dirty="0" smtClean="0"/>
              <a:t>Built the public archive for the SDSS</a:t>
            </a:r>
          </a:p>
          <a:p>
            <a:pPr>
              <a:spcBef>
                <a:spcPct val="0"/>
              </a:spcBef>
            </a:pPr>
            <a:r>
              <a:rPr lang="en-US" dirty="0" smtClean="0"/>
              <a:t>Interesting challenge in digital publishing</a:t>
            </a:r>
          </a:p>
          <a:p>
            <a:pPr lvl="1">
              <a:spcBef>
                <a:spcPct val="0"/>
              </a:spcBef>
            </a:pPr>
            <a:r>
              <a:rPr lang="en-US" dirty="0" smtClean="0">
                <a:solidFill>
                  <a:srgbClr val="002060"/>
                </a:solidFill>
              </a:rPr>
              <a:t>Have to publish </a:t>
            </a:r>
            <a:r>
              <a:rPr lang="en-US" u="sng" dirty="0" smtClean="0">
                <a:solidFill>
                  <a:srgbClr val="002060"/>
                </a:solidFill>
              </a:rPr>
              <a:t>first</a:t>
            </a:r>
            <a:r>
              <a:rPr lang="en-US" dirty="0" smtClean="0">
                <a:solidFill>
                  <a:srgbClr val="002060"/>
                </a:solidFill>
              </a:rPr>
              <a:t> in order to analyze</a:t>
            </a:r>
          </a:p>
        </p:txBody>
      </p:sp>
      <p:sp>
        <p:nvSpPr>
          <p:cNvPr id="3" name="Title 2"/>
          <p:cNvSpPr>
            <a:spLocks noGrp="1"/>
          </p:cNvSpPr>
          <p:nvPr>
            <p:ph type="title"/>
          </p:nvPr>
        </p:nvSpPr>
        <p:spPr/>
        <p:txBody>
          <a:bodyPr/>
          <a:lstStyle/>
          <a:p>
            <a:r>
              <a:rPr lang="en-US" dirty="0" smtClean="0"/>
              <a:t>The </a:t>
            </a:r>
            <a:r>
              <a:rPr lang="en-US" dirty="0" err="1" smtClean="0"/>
              <a:t>SkyServer</a:t>
            </a:r>
            <a:r>
              <a:rPr lang="en-US" dirty="0" smtClean="0"/>
              <a:t> Project</a:t>
            </a:r>
            <a:br>
              <a:rPr lang="en-US" dirty="0" smtClean="0"/>
            </a:br>
            <a:r>
              <a:rPr lang="en-US" sz="2000" dirty="0" smtClean="0"/>
              <a:t>Jim Gray (MSR) and Alex </a:t>
            </a:r>
            <a:r>
              <a:rPr lang="en-US" sz="2000" dirty="0" err="1" smtClean="0"/>
              <a:t>Szalay</a:t>
            </a:r>
            <a:r>
              <a:rPr lang="en-US" sz="2000" dirty="0" smtClean="0"/>
              <a:t> (JHU)</a:t>
            </a:r>
            <a:endParaRPr lang="en-US" dirty="0"/>
          </a:p>
        </p:txBody>
      </p:sp>
      <p:pic>
        <p:nvPicPr>
          <p:cNvPr id="5" name="Picture 6" descr="sdss_logo_73">
            <a:hlinkClick r:id="rId2"/>
          </p:cNvPr>
          <p:cNvPicPr>
            <a:picLocks noChangeAspect="1" noChangeArrowheads="1"/>
          </p:cNvPicPr>
          <p:nvPr/>
        </p:nvPicPr>
        <p:blipFill>
          <a:blip r:embed="rId3"/>
          <a:stretch>
            <a:fillRect/>
          </a:stretch>
        </p:blipFill>
        <p:spPr bwMode="auto">
          <a:xfrm>
            <a:off x="7696200" y="457200"/>
            <a:ext cx="476250" cy="695325"/>
          </a:xfrm>
          <a:prstGeom prst="rect">
            <a:avLst/>
          </a:prstGeom>
          <a:noFill/>
          <a:ln w="9525">
            <a:noFill/>
            <a:miter lim="800000"/>
            <a:headEnd/>
            <a:tailEnd/>
          </a:ln>
        </p:spPr>
      </p:pic>
      <p:pic>
        <p:nvPicPr>
          <p:cNvPr id="6" name="Picture 4" descr="scope_dusk"/>
          <p:cNvPicPr>
            <a:picLocks noChangeAspect="1" noChangeArrowheads="1"/>
          </p:cNvPicPr>
          <p:nvPr/>
        </p:nvPicPr>
        <p:blipFill>
          <a:blip r:embed="rId4"/>
          <a:stretch>
            <a:fillRect/>
          </a:stretch>
        </p:blipFill>
        <p:spPr bwMode="auto">
          <a:xfrm>
            <a:off x="7391400" y="1752600"/>
            <a:ext cx="1524000" cy="132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eScience</a:t>
            </a:r>
            <a:endParaRPr lang="en-US" dirty="0"/>
          </a:p>
        </p:txBody>
      </p:sp>
      <p:sp>
        <p:nvSpPr>
          <p:cNvPr id="10" name="Subtitle 9"/>
          <p:cNvSpPr>
            <a:spLocks noGrp="1"/>
          </p:cNvSpPr>
          <p:nvPr>
            <p:ph type="subTitle" idx="1"/>
          </p:nvPr>
        </p:nvSpPr>
        <p:spPr/>
        <p:txBody>
          <a:bodyPr/>
          <a:lstStyle/>
          <a:p>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latin typeface="Calibri" pitchFamily="34" charset="0"/>
              </a:rPr>
              <a:t>Public Use of the </a:t>
            </a:r>
            <a:r>
              <a:rPr lang="en-US" dirty="0" err="1" smtClean="0">
                <a:solidFill>
                  <a:srgbClr val="002060"/>
                </a:solidFill>
                <a:effectLst/>
                <a:latin typeface="Calibri" pitchFamily="34" charset="0"/>
              </a:rPr>
              <a:t>SkyServer</a:t>
            </a:r>
            <a:endParaRPr lang="en-US" dirty="0"/>
          </a:p>
        </p:txBody>
      </p:sp>
      <p:sp>
        <p:nvSpPr>
          <p:cNvPr id="3" name="Content Placeholder 2"/>
          <p:cNvSpPr>
            <a:spLocks noGrp="1"/>
          </p:cNvSpPr>
          <p:nvPr>
            <p:ph idx="1"/>
          </p:nvPr>
        </p:nvSpPr>
        <p:spPr/>
        <p:txBody>
          <a:bodyPr/>
          <a:lstStyle/>
          <a:p>
            <a:pPr>
              <a:lnSpc>
                <a:spcPct val="90000"/>
              </a:lnSpc>
            </a:pPr>
            <a:r>
              <a:rPr lang="en-US" sz="2800" b="1" dirty="0" err="1" smtClean="0"/>
              <a:t>Posterchild</a:t>
            </a:r>
            <a:r>
              <a:rPr lang="en-US" sz="2800" b="1" dirty="0" smtClean="0"/>
              <a:t> in 21st century data publishing</a:t>
            </a:r>
          </a:p>
          <a:p>
            <a:pPr lvl="1">
              <a:lnSpc>
                <a:spcPct val="90000"/>
              </a:lnSpc>
            </a:pPr>
            <a:r>
              <a:rPr lang="en-US" sz="2400" dirty="0" smtClean="0">
                <a:solidFill>
                  <a:srgbClr val="002060"/>
                </a:solidFill>
              </a:rPr>
              <a:t>380 million web hits in 6 years</a:t>
            </a:r>
          </a:p>
          <a:p>
            <a:pPr lvl="1">
              <a:lnSpc>
                <a:spcPct val="90000"/>
              </a:lnSpc>
            </a:pPr>
            <a:r>
              <a:rPr lang="en-US" sz="2400" dirty="0" smtClean="0">
                <a:solidFill>
                  <a:srgbClr val="002060"/>
                </a:solidFill>
              </a:rPr>
              <a:t>930,000 distinct users</a:t>
            </a:r>
            <a:br>
              <a:rPr lang="en-US" sz="2400" dirty="0" smtClean="0">
                <a:solidFill>
                  <a:srgbClr val="002060"/>
                </a:solidFill>
              </a:rPr>
            </a:br>
            <a:r>
              <a:rPr lang="en-US" sz="2400" dirty="0" err="1" smtClean="0">
                <a:solidFill>
                  <a:srgbClr val="002060"/>
                </a:solidFill>
              </a:rPr>
              <a:t>vs</a:t>
            </a:r>
            <a:r>
              <a:rPr lang="en-US" sz="2400" dirty="0" smtClean="0">
                <a:solidFill>
                  <a:srgbClr val="002060"/>
                </a:solidFill>
              </a:rPr>
              <a:t> 10,000 astronomers</a:t>
            </a:r>
          </a:p>
          <a:p>
            <a:pPr lvl="1">
              <a:lnSpc>
                <a:spcPct val="90000"/>
              </a:lnSpc>
            </a:pPr>
            <a:r>
              <a:rPr lang="en-US" sz="2400" dirty="0" smtClean="0">
                <a:solidFill>
                  <a:srgbClr val="002060"/>
                </a:solidFill>
              </a:rPr>
              <a:t>1600 refereed papers!</a:t>
            </a:r>
          </a:p>
          <a:p>
            <a:pPr lvl="1">
              <a:lnSpc>
                <a:spcPct val="90000"/>
              </a:lnSpc>
            </a:pPr>
            <a:r>
              <a:rPr lang="en-US" sz="2400" dirty="0" smtClean="0">
                <a:solidFill>
                  <a:srgbClr val="002060"/>
                </a:solidFill>
              </a:rPr>
              <a:t>Delivered 50,000 hours</a:t>
            </a:r>
            <a:br>
              <a:rPr lang="en-US" sz="2400" dirty="0" smtClean="0">
                <a:solidFill>
                  <a:srgbClr val="002060"/>
                </a:solidFill>
              </a:rPr>
            </a:br>
            <a:r>
              <a:rPr lang="en-US" sz="2400" dirty="0" smtClean="0">
                <a:solidFill>
                  <a:srgbClr val="002060"/>
                </a:solidFill>
              </a:rPr>
              <a:t>of lectures to high schools</a:t>
            </a:r>
          </a:p>
          <a:p>
            <a:pPr lvl="1">
              <a:lnSpc>
                <a:spcPct val="90000"/>
              </a:lnSpc>
            </a:pPr>
            <a:r>
              <a:rPr lang="en-US" sz="2400" dirty="0" smtClean="0">
                <a:solidFill>
                  <a:srgbClr val="002060"/>
                </a:solidFill>
              </a:rPr>
              <a:t>Delivered 100B rows of data</a:t>
            </a:r>
          </a:p>
          <a:p>
            <a:pPr lvl="1">
              <a:lnSpc>
                <a:spcPct val="90000"/>
              </a:lnSpc>
            </a:pPr>
            <a:endParaRPr lang="en-US" sz="2400" dirty="0" smtClean="0">
              <a:solidFill>
                <a:srgbClr val="002060"/>
              </a:solidFill>
            </a:endParaRPr>
          </a:p>
          <a:p>
            <a:pPr>
              <a:lnSpc>
                <a:spcPct val="90000"/>
              </a:lnSpc>
              <a:buFont typeface="Wingdings" pitchFamily="2" charset="2"/>
              <a:buChar char="Ø"/>
            </a:pPr>
            <a:r>
              <a:rPr lang="en-US" sz="2800" b="1" dirty="0" smtClean="0"/>
              <a:t>World’s most used astronomy facility for last 2 years</a:t>
            </a:r>
          </a:p>
          <a:p>
            <a:endParaRPr lang="en-US" dirty="0"/>
          </a:p>
        </p:txBody>
      </p:sp>
      <p:pic>
        <p:nvPicPr>
          <p:cNvPr id="4" name="Picture 4" descr="skyserver"/>
          <p:cNvPicPr>
            <a:picLocks noChangeAspect="1" noChangeArrowheads="1"/>
          </p:cNvPicPr>
          <p:nvPr/>
        </p:nvPicPr>
        <p:blipFill>
          <a:blip r:embed="rId2"/>
          <a:stretch>
            <a:fillRect/>
          </a:stretch>
        </p:blipFill>
        <p:spPr bwMode="auto">
          <a:xfrm>
            <a:off x="5105400" y="1524000"/>
            <a:ext cx="3915833"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4495800" cy="5181600"/>
          </a:xfrm>
        </p:spPr>
        <p:txBody>
          <a:bodyPr>
            <a:noAutofit/>
          </a:bodyPr>
          <a:lstStyle/>
          <a:p>
            <a:pPr eaLnBrk="1" hangingPunct="1">
              <a:defRPr/>
            </a:pPr>
            <a:r>
              <a:rPr lang="en-US" sz="2400" dirty="0" smtClean="0"/>
              <a:t>Goal of 1 million visual galaxy classifications by the public</a:t>
            </a:r>
          </a:p>
          <a:p>
            <a:pPr eaLnBrk="1" hangingPunct="1">
              <a:defRPr/>
            </a:pPr>
            <a:r>
              <a:rPr lang="en-US" sz="2400" dirty="0" smtClean="0"/>
              <a:t>Enormous publicity (CNN, Times, Washington Post, BBC)</a:t>
            </a:r>
          </a:p>
          <a:p>
            <a:pPr eaLnBrk="1" hangingPunct="1">
              <a:defRPr/>
            </a:pPr>
            <a:r>
              <a:rPr lang="en-US" sz="2400" dirty="0" smtClean="0"/>
              <a:t>100,000 people participating, blogs, poems …</a:t>
            </a:r>
          </a:p>
          <a:p>
            <a:pPr eaLnBrk="1" hangingPunct="1">
              <a:defRPr/>
            </a:pPr>
            <a:endParaRPr lang="en-US" sz="2400" b="1" dirty="0" smtClean="0">
              <a:solidFill>
                <a:schemeClr val="accent3">
                  <a:lumMod val="50000"/>
                </a:schemeClr>
              </a:solidFill>
            </a:endParaRPr>
          </a:p>
          <a:p>
            <a:pPr eaLnBrk="1" hangingPunct="1">
              <a:buFont typeface="Arial" charset="0"/>
              <a:buNone/>
              <a:defRPr/>
            </a:pPr>
            <a:endParaRPr lang="en-US" sz="2400" b="1" dirty="0" smtClean="0">
              <a:solidFill>
                <a:schemeClr val="accent3">
                  <a:lumMod val="50000"/>
                </a:schemeClr>
              </a:solidFill>
            </a:endParaRPr>
          </a:p>
          <a:p>
            <a:pPr eaLnBrk="1" hangingPunct="1">
              <a:defRPr/>
            </a:pPr>
            <a:r>
              <a:rPr lang="en-US" sz="2400" b="1" dirty="0" smtClean="0">
                <a:solidFill>
                  <a:schemeClr val="accent3">
                    <a:lumMod val="50000"/>
                  </a:schemeClr>
                </a:solidFill>
              </a:rPr>
              <a:t>Application is like Amazon’s ‘Mechanical Turk’ Web Service that allows users to search for photographs …</a:t>
            </a:r>
          </a:p>
        </p:txBody>
      </p:sp>
      <p:sp>
        <p:nvSpPr>
          <p:cNvPr id="3" name="Title 2"/>
          <p:cNvSpPr>
            <a:spLocks noGrp="1"/>
          </p:cNvSpPr>
          <p:nvPr>
            <p:ph type="title"/>
          </p:nvPr>
        </p:nvSpPr>
        <p:spPr/>
        <p:txBody>
          <a:bodyPr/>
          <a:lstStyle/>
          <a:p>
            <a:pPr eaLnBrk="1" hangingPunct="1">
              <a:defRPr/>
            </a:pPr>
            <a:r>
              <a:rPr lang="en-US" sz="3600" dirty="0" err="1" smtClean="0">
                <a:solidFill>
                  <a:srgbClr val="002060"/>
                </a:solidFill>
              </a:rPr>
              <a:t>GalaxyZoo</a:t>
            </a:r>
            <a:endParaRPr lang="en-US" sz="3600" dirty="0"/>
          </a:p>
        </p:txBody>
      </p:sp>
      <p:pic>
        <p:nvPicPr>
          <p:cNvPr id="4" name="Picture 2"/>
          <p:cNvPicPr>
            <a:picLocks noChangeAspect="1" noChangeArrowheads="1"/>
          </p:cNvPicPr>
          <p:nvPr/>
        </p:nvPicPr>
        <p:blipFill>
          <a:blip r:embed="rId2"/>
          <a:srcRect l="16571" t="15714" r="17428" b="24857"/>
          <a:stretch>
            <a:fillRect/>
          </a:stretch>
        </p:blipFill>
        <p:spPr bwMode="auto">
          <a:xfrm>
            <a:off x="4267200" y="1371600"/>
            <a:ext cx="4674358" cy="32286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Hanny’s</a:t>
            </a:r>
            <a:r>
              <a:rPr lang="en-US" dirty="0" smtClean="0"/>
              <a:t> </a:t>
            </a:r>
            <a:r>
              <a:rPr lang="en-US" dirty="0" err="1" smtClean="0"/>
              <a:t>Voorwerp</a:t>
            </a:r>
            <a:endParaRPr lang="en-US" dirty="0"/>
          </a:p>
        </p:txBody>
      </p:sp>
      <p:pic>
        <p:nvPicPr>
          <p:cNvPr id="118786" name="Picture 2"/>
          <p:cNvPicPr>
            <a:picLocks noChangeAspect="1" noChangeArrowheads="1"/>
          </p:cNvPicPr>
          <p:nvPr/>
        </p:nvPicPr>
        <p:blipFill>
          <a:blip r:embed="rId2"/>
          <a:srcRect l="21313" t="17465" r="21433" b="21464"/>
          <a:stretch>
            <a:fillRect/>
          </a:stretch>
        </p:blipFill>
        <p:spPr bwMode="auto">
          <a:xfrm>
            <a:off x="1200150" y="609600"/>
            <a:ext cx="6191250" cy="4953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7055" y="1039813"/>
            <a:ext cx="4876800" cy="762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r>
              <a:rPr lang="en-US" sz="2000" dirty="0" smtClean="0">
                <a:solidFill>
                  <a:srgbClr val="FFFFFF"/>
                </a:solidFill>
                <a:effectLst>
                  <a:outerShdw blurRad="38100" dist="38100" dir="2700000" algn="tl">
                    <a:srgbClr val="000000">
                      <a:alpha val="43137"/>
                    </a:srgbClr>
                  </a:outerShdw>
                </a:effectLst>
              </a:rPr>
              <a:t>Seamless Rich Social Media Virtual Sky</a:t>
            </a:r>
          </a:p>
          <a:p>
            <a:pPr algn="ctr" defTabSz="914099">
              <a:defRPr/>
            </a:pPr>
            <a:r>
              <a:rPr lang="en-US" sz="2000" dirty="0" smtClean="0">
                <a:solidFill>
                  <a:srgbClr val="FFFFFF"/>
                </a:solidFill>
                <a:effectLst>
                  <a:outerShdw blurRad="38100" dist="38100" dir="2700000" algn="tl">
                    <a:srgbClr val="000000">
                      <a:alpha val="43137"/>
                    </a:srgbClr>
                  </a:outerShdw>
                </a:effectLst>
              </a:rPr>
              <a:t>Web application for science and education</a:t>
            </a:r>
          </a:p>
        </p:txBody>
      </p:sp>
      <p:sp>
        <p:nvSpPr>
          <p:cNvPr id="15" name="Title 3"/>
          <p:cNvSpPr>
            <a:spLocks noGrp="1"/>
          </p:cNvSpPr>
          <p:nvPr>
            <p:ph type="title"/>
          </p:nvPr>
        </p:nvSpPr>
        <p:spPr>
          <a:xfrm>
            <a:off x="387054" y="228600"/>
            <a:ext cx="6324600" cy="563562"/>
          </a:xfrm>
        </p:spPr>
        <p:txBody>
          <a:bodyPr>
            <a:noAutofit/>
          </a:bodyPr>
          <a:lstStyle/>
          <a:p>
            <a:r>
              <a:rPr lang="en-US" sz="4400" dirty="0" smtClean="0"/>
              <a:t>World Wide Telescope</a:t>
            </a:r>
            <a:endParaRPr lang="en-US" sz="4400" dirty="0"/>
          </a:p>
        </p:txBody>
      </p:sp>
      <p:pic>
        <p:nvPicPr>
          <p:cNvPr id="6" name="Picture 10" descr="WWT Next Media Small copy"/>
          <p:cNvPicPr>
            <a:picLocks noChangeAspect="1" noChangeArrowheads="1"/>
          </p:cNvPicPr>
          <p:nvPr/>
        </p:nvPicPr>
        <p:blipFill>
          <a:blip r:embed="rId3"/>
          <a:srcRect/>
          <a:stretch>
            <a:fillRect/>
          </a:stretch>
        </p:blipFill>
        <p:spPr bwMode="auto">
          <a:xfrm>
            <a:off x="6492576" y="539265"/>
            <a:ext cx="1543452" cy="781050"/>
          </a:xfrm>
          <a:prstGeom prst="rect">
            <a:avLst/>
          </a:prstGeom>
          <a:ln>
            <a:noFill/>
          </a:ln>
          <a:effectLst>
            <a:outerShdw blurRad="292100" dist="139700" dir="2700000" algn="tl" rotWithShape="0">
              <a:srgbClr val="333333">
                <a:alpha val="65000"/>
              </a:srgbClr>
            </a:outerShdw>
          </a:effectLst>
        </p:spPr>
      </p:pic>
      <p:pic>
        <p:nvPicPr>
          <p:cNvPr id="7" name="Picture 6" descr="M81_Labels"/>
          <p:cNvPicPr>
            <a:picLocks noChangeAspect="1" noChangeArrowheads="1"/>
          </p:cNvPicPr>
          <p:nvPr/>
        </p:nvPicPr>
        <p:blipFill>
          <a:blip r:embed="rId4"/>
          <a:srcRect/>
          <a:stretch>
            <a:fillRect/>
          </a:stretch>
        </p:blipFill>
        <p:spPr bwMode="auto">
          <a:xfrm>
            <a:off x="5486400" y="1682267"/>
            <a:ext cx="2616400" cy="22996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9" descr="Website rough 640"/>
          <p:cNvPicPr>
            <a:picLocks noChangeAspect="1" noChangeArrowheads="1"/>
          </p:cNvPicPr>
          <p:nvPr/>
        </p:nvPicPr>
        <p:blipFill>
          <a:blip r:embed="rId5"/>
          <a:srcRect/>
          <a:stretch>
            <a:fillRect/>
          </a:stretch>
        </p:blipFill>
        <p:spPr bwMode="auto">
          <a:xfrm>
            <a:off x="6096000" y="3239206"/>
            <a:ext cx="2895600" cy="27139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Rectangle 16"/>
          <p:cNvSpPr/>
          <p:nvPr/>
        </p:nvSpPr>
        <p:spPr>
          <a:xfrm>
            <a:off x="387054" y="1905000"/>
            <a:ext cx="5410200" cy="4413516"/>
          </a:xfrm>
          <a:prstGeom prst="rect">
            <a:avLst/>
          </a:prstGeom>
        </p:spPr>
        <p:txBody>
          <a:bodyPr wrap="square">
            <a:spAutoFit/>
          </a:bodyPr>
          <a:lstStyle/>
          <a:p>
            <a:pPr marL="396875" indent="-396875">
              <a:lnSpc>
                <a:spcPct val="90000"/>
              </a:lnSpc>
              <a:spcBef>
                <a:spcPct val="20000"/>
              </a:spcBef>
              <a:buSzPct val="85000"/>
            </a:pPr>
            <a:r>
              <a:rPr lang="en-US" dirty="0" smtClean="0">
                <a:latin typeface="+mn-lt"/>
              </a:rPr>
              <a:t>Participants</a:t>
            </a:r>
          </a:p>
          <a:p>
            <a:pPr marL="396875" indent="-396875">
              <a:lnSpc>
                <a:spcPct val="90000"/>
              </a:lnSpc>
              <a:spcBef>
                <a:spcPct val="20000"/>
              </a:spcBef>
              <a:buSzPct val="85000"/>
              <a:buBlip>
                <a:blip r:embed="rId6"/>
              </a:buBlip>
            </a:pPr>
            <a:r>
              <a:rPr lang="en-US" dirty="0" smtClean="0">
                <a:latin typeface="+mn-lt"/>
              </a:rPr>
              <a:t>Alyssa Goodman; Harvard University</a:t>
            </a:r>
          </a:p>
          <a:p>
            <a:pPr marL="396875" indent="-396875">
              <a:lnSpc>
                <a:spcPct val="90000"/>
              </a:lnSpc>
              <a:spcBef>
                <a:spcPct val="20000"/>
              </a:spcBef>
              <a:buSzPct val="85000"/>
              <a:buBlip>
                <a:blip r:embed="rId6"/>
              </a:buBlip>
            </a:pPr>
            <a:r>
              <a:rPr lang="en-US" dirty="0" smtClean="0">
                <a:latin typeface="+mn-lt"/>
              </a:rPr>
              <a:t>Alex Szalay; Johns Hopkins University</a:t>
            </a:r>
          </a:p>
          <a:p>
            <a:pPr marL="396875" indent="-396875">
              <a:lnSpc>
                <a:spcPct val="90000"/>
              </a:lnSpc>
              <a:spcBef>
                <a:spcPct val="20000"/>
              </a:spcBef>
              <a:buSzPct val="85000"/>
              <a:buBlip>
                <a:blip r:embed="rId6"/>
              </a:buBlip>
            </a:pPr>
            <a:r>
              <a:rPr lang="en-US" dirty="0" smtClean="0">
                <a:latin typeface="+mn-lt"/>
              </a:rPr>
              <a:t>Curtis Wong, Jonathan Fay; Microsoft Research</a:t>
            </a:r>
          </a:p>
          <a:p>
            <a:pPr marL="396875" indent="-396875">
              <a:lnSpc>
                <a:spcPct val="90000"/>
              </a:lnSpc>
              <a:spcBef>
                <a:spcPct val="20000"/>
              </a:spcBef>
              <a:buSzPct val="85000"/>
              <a:buBlip>
                <a:blip r:embed="rId6"/>
              </a:buBlip>
            </a:pPr>
            <a:endParaRPr lang="en-US" dirty="0" smtClean="0">
              <a:latin typeface="+mn-lt"/>
            </a:endParaRPr>
          </a:p>
          <a:p>
            <a:pPr marL="396875" indent="-396875">
              <a:lnSpc>
                <a:spcPct val="90000"/>
              </a:lnSpc>
              <a:spcBef>
                <a:spcPct val="20000"/>
              </a:spcBef>
              <a:buSzPct val="85000"/>
            </a:pPr>
            <a:r>
              <a:rPr lang="en-US" dirty="0" smtClean="0">
                <a:latin typeface="+mn-lt"/>
              </a:rPr>
              <a:t>Goals</a:t>
            </a:r>
          </a:p>
          <a:p>
            <a:pPr marL="396875" indent="-396875">
              <a:lnSpc>
                <a:spcPct val="90000"/>
              </a:lnSpc>
              <a:spcBef>
                <a:spcPct val="20000"/>
              </a:spcBef>
              <a:buSzPct val="85000"/>
              <a:buBlip>
                <a:blip r:embed="rId6"/>
              </a:buBlip>
            </a:pPr>
            <a:r>
              <a:rPr lang="en-US" dirty="0" smtClean="0">
                <a:latin typeface="+mn-lt"/>
              </a:rPr>
              <a:t>Integration of data sets and one-click contextual access</a:t>
            </a:r>
          </a:p>
          <a:p>
            <a:pPr marL="396875" indent="-396875">
              <a:lnSpc>
                <a:spcPct val="90000"/>
              </a:lnSpc>
              <a:spcBef>
                <a:spcPct val="20000"/>
              </a:spcBef>
              <a:buSzPct val="85000"/>
              <a:buBlip>
                <a:blip r:embed="rId6"/>
              </a:buBlip>
            </a:pPr>
            <a:r>
              <a:rPr lang="en-US" dirty="0" smtClean="0">
                <a:latin typeface="+mn-lt"/>
              </a:rPr>
              <a:t>Easy access and use</a:t>
            </a:r>
          </a:p>
          <a:p>
            <a:pPr marL="396875" indent="-396875">
              <a:lnSpc>
                <a:spcPct val="90000"/>
              </a:lnSpc>
              <a:spcBef>
                <a:spcPct val="20000"/>
              </a:spcBef>
              <a:buSzPct val="85000"/>
              <a:buBlip>
                <a:blip r:embed="rId6"/>
              </a:buBlip>
            </a:pPr>
            <a:r>
              <a:rPr lang="en-US" dirty="0" smtClean="0">
                <a:latin typeface="+mn-lt"/>
              </a:rPr>
              <a:t>In just over a little more than two months, a million users have downloaded, installed and launched the application (2,206,497 unique sessions)</a:t>
            </a:r>
          </a:p>
          <a:p>
            <a:pPr marL="396875" indent="-396875">
              <a:lnSpc>
                <a:spcPct val="90000"/>
              </a:lnSpc>
              <a:spcBef>
                <a:spcPct val="20000"/>
              </a:spcBef>
              <a:buSzPct val="85000"/>
            </a:pPr>
            <a:endParaRPr lang="en-US" dirty="0" smtClean="0">
              <a:latin typeface="+mn-lt"/>
            </a:endParaRPr>
          </a:p>
          <a:p>
            <a:pPr marL="396875" indent="-396875">
              <a:lnSpc>
                <a:spcPct val="90000"/>
              </a:lnSpc>
              <a:spcBef>
                <a:spcPct val="20000"/>
              </a:spcBef>
              <a:buSzPct val="85000"/>
            </a:pPr>
            <a:r>
              <a:rPr lang="en-US" dirty="0" smtClean="0">
                <a:latin typeface="+mn-lt"/>
              </a:rPr>
              <a:t>We invite you to experience it!  </a:t>
            </a:r>
            <a:r>
              <a:rPr lang="en-US" sz="2000" dirty="0" smtClean="0">
                <a:solidFill>
                  <a:schemeClr val="bg1"/>
                </a:solidFill>
                <a:latin typeface="+mn-lt"/>
                <a:hlinkClick r:id="rId7"/>
              </a:rPr>
              <a:t>www.worldwidetelescope.org</a:t>
            </a:r>
            <a:endParaRPr lang="en-US" sz="2000" dirty="0" smtClean="0">
              <a:solidFill>
                <a:schemeClr val="bg1"/>
              </a:solidFill>
              <a:latin typeface="+mn-l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BD126C4-F1B3-444C-8501-C349039F6968}" type="slidenum">
              <a:rPr lang="en-US" smtClean="0"/>
              <a:pPr>
                <a:defRPr/>
              </a:pPr>
              <a:t>24</a:t>
            </a:fld>
            <a:endParaRPr lang="en-US"/>
          </a:p>
        </p:txBody>
      </p:sp>
      <p:sp>
        <p:nvSpPr>
          <p:cNvPr id="10" name="Title 9"/>
          <p:cNvSpPr>
            <a:spLocks noGrp="1"/>
          </p:cNvSpPr>
          <p:nvPr>
            <p:ph type="title"/>
          </p:nvPr>
        </p:nvSpPr>
        <p:spPr/>
        <p:txBody>
          <a:bodyPr/>
          <a:lstStyle/>
          <a:p>
            <a:pPr lvl="0"/>
            <a:r>
              <a:rPr lang="en-US" dirty="0" smtClean="0"/>
              <a:t>Berkeley Water Center</a:t>
            </a:r>
            <a:endParaRPr lang="en-US" dirty="0"/>
          </a:p>
        </p:txBody>
      </p:sp>
      <p:sp>
        <p:nvSpPr>
          <p:cNvPr id="8" name="Title 3"/>
          <p:cNvSpPr txBox="1">
            <a:spLocks/>
          </p:cNvSpPr>
          <p:nvPr/>
        </p:nvSpPr>
        <p:spPr bwMode="auto">
          <a:xfrm>
            <a:off x="228600" y="152400"/>
            <a:ext cx="8686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endParaRPr kumimoji="0" lang="en-US" sz="2800" b="1" i="0" u="none" strike="noStrike" kern="1200" cap="none" spc="0" normalizeH="0" baseline="0" noProof="0" dirty="0">
              <a:ln>
                <a:noFill/>
              </a:ln>
              <a:solidFill>
                <a:schemeClr val="tx2"/>
              </a:solidFill>
              <a:effectLst>
                <a:innerShdw blurRad="114300">
                  <a:prstClr val="black"/>
                </a:innerShdw>
              </a:effectLst>
              <a:uLnTx/>
              <a:uFillTx/>
              <a:latin typeface="+mn-lt"/>
              <a:ea typeface="+mj-ea"/>
              <a:cs typeface="+mj-cs"/>
            </a:endParaRPr>
          </a:p>
        </p:txBody>
      </p:sp>
      <p:sp>
        <p:nvSpPr>
          <p:cNvPr id="11" name="Rounded Rectangle 10"/>
          <p:cNvSpPr/>
          <p:nvPr/>
        </p:nvSpPr>
        <p:spPr>
          <a:xfrm>
            <a:off x="381000" y="990600"/>
            <a:ext cx="43434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buNone/>
            </a:pPr>
            <a:r>
              <a:rPr lang="en-US" dirty="0" smtClean="0"/>
              <a:t>Understanding regional hydrology </a:t>
            </a:r>
          </a:p>
        </p:txBody>
      </p:sp>
      <p:sp>
        <p:nvSpPr>
          <p:cNvPr id="12" name="Rectangle 11"/>
          <p:cNvSpPr/>
          <p:nvPr/>
        </p:nvSpPr>
        <p:spPr>
          <a:xfrm>
            <a:off x="304800" y="2057400"/>
            <a:ext cx="5943600" cy="1477328"/>
          </a:xfrm>
          <a:prstGeom prst="rect">
            <a:avLst/>
          </a:prstGeom>
        </p:spPr>
        <p:txBody>
          <a:bodyPr wrap="square">
            <a:spAutoFit/>
          </a:bodyPr>
          <a:lstStyle/>
          <a:p>
            <a:pPr>
              <a:buNone/>
            </a:pPr>
            <a:r>
              <a:rPr lang="en-US" b="1" dirty="0" smtClean="0"/>
              <a:t>Project Organization</a:t>
            </a:r>
          </a:p>
          <a:p>
            <a:pPr marL="395288" indent="-163513">
              <a:buFont typeface="Arial" pitchFamily="34" charset="0"/>
              <a:buChar char="•"/>
            </a:pPr>
            <a:r>
              <a:rPr lang="en-US" dirty="0" smtClean="0"/>
              <a:t>Jim Hunt, Dennis </a:t>
            </a:r>
            <a:r>
              <a:rPr lang="en-US" dirty="0" err="1" smtClean="0"/>
              <a:t>Baldocchi</a:t>
            </a:r>
            <a:r>
              <a:rPr lang="en-US" dirty="0" smtClean="0"/>
              <a:t>, UC Berkeley</a:t>
            </a:r>
          </a:p>
          <a:p>
            <a:pPr marL="395288" indent="-163513">
              <a:buFont typeface="Arial" pitchFamily="34" charset="0"/>
              <a:buChar char="•"/>
            </a:pPr>
            <a:r>
              <a:rPr lang="en-US" dirty="0" smtClean="0"/>
              <a:t>Deb </a:t>
            </a:r>
            <a:r>
              <a:rPr lang="en-US" dirty="0" err="1" smtClean="0"/>
              <a:t>Agarwal</a:t>
            </a:r>
            <a:r>
              <a:rPr lang="en-US" dirty="0" smtClean="0"/>
              <a:t>, Lawrence Berkeley Laboratory</a:t>
            </a:r>
          </a:p>
          <a:p>
            <a:pPr marL="395288" indent="-163513">
              <a:buFont typeface="Arial" pitchFamily="34" charset="0"/>
              <a:buChar char="•"/>
            </a:pPr>
            <a:r>
              <a:rPr lang="en-US" dirty="0" smtClean="0"/>
              <a:t>Catharine van Ingen, MSR</a:t>
            </a:r>
          </a:p>
          <a:p>
            <a:pPr marL="395288" indent="-163513">
              <a:buFont typeface="Arial" pitchFamily="34" charset="0"/>
              <a:buChar char="•"/>
            </a:pPr>
            <a:endParaRPr lang="en-US" dirty="0" smtClean="0"/>
          </a:p>
        </p:txBody>
      </p:sp>
      <p:sp>
        <p:nvSpPr>
          <p:cNvPr id="13" name="Rectangle 12"/>
          <p:cNvSpPr/>
          <p:nvPr/>
        </p:nvSpPr>
        <p:spPr>
          <a:xfrm>
            <a:off x="304800" y="4284583"/>
            <a:ext cx="8686800" cy="1354217"/>
          </a:xfrm>
          <a:prstGeom prst="rect">
            <a:avLst/>
          </a:prstGeom>
        </p:spPr>
        <p:txBody>
          <a:bodyPr wrap="square">
            <a:spAutoFit/>
          </a:bodyPr>
          <a:lstStyle/>
          <a:p>
            <a:pPr>
              <a:buNone/>
            </a:pPr>
            <a:r>
              <a:rPr lang="en-US" b="1" dirty="0" smtClean="0"/>
              <a:t>Proof Points</a:t>
            </a:r>
          </a:p>
          <a:p>
            <a:pPr marL="395288" indent="-163513">
              <a:buFont typeface="Arial" pitchFamily="34" charset="0"/>
              <a:buChar char="•"/>
            </a:pPr>
            <a:r>
              <a:rPr lang="en-US" sz="1600" dirty="0" smtClean="0"/>
              <a:t>Environmental Data Server, www.fluxdata.org (SharePoint), serves </a:t>
            </a:r>
            <a:r>
              <a:rPr lang="en-US" sz="1600" b="1" dirty="0" smtClean="0"/>
              <a:t>921 site years </a:t>
            </a:r>
            <a:r>
              <a:rPr lang="en-US" sz="1600" dirty="0" smtClean="0"/>
              <a:t>of carbon-climate field data from 160+ field teams to 60+ paper writing teams (800M values)</a:t>
            </a:r>
          </a:p>
          <a:p>
            <a:pPr marL="395288" indent="-163513">
              <a:buFont typeface="Arial" pitchFamily="34" charset="0"/>
              <a:buChar char="•"/>
            </a:pPr>
            <a:r>
              <a:rPr lang="en-US" sz="1600" dirty="0" smtClean="0"/>
              <a:t>Multiple projects now </a:t>
            </a:r>
            <a:r>
              <a:rPr lang="en-US" sz="1600" b="1" dirty="0" smtClean="0"/>
              <a:t>leveraging</a:t>
            </a:r>
            <a:r>
              <a:rPr lang="en-US" sz="1600" dirty="0" smtClean="0"/>
              <a:t> same SQL Server database and data cube approach</a:t>
            </a:r>
          </a:p>
          <a:p>
            <a:pPr marL="395288" indent="-163513">
              <a:buFont typeface="Arial" pitchFamily="34" charset="0"/>
              <a:buChar char="•"/>
            </a:pPr>
            <a:r>
              <a:rPr lang="en-US" sz="1600" dirty="0" smtClean="0"/>
              <a:t>CUAHSI consortium: </a:t>
            </a:r>
            <a:r>
              <a:rPr lang="en-US" sz="1600" b="1" dirty="0" smtClean="0"/>
              <a:t>100 universities collaborating </a:t>
            </a:r>
            <a:r>
              <a:rPr lang="en-US" sz="1600" smtClean="0"/>
              <a:t>on hydrology</a:t>
            </a:r>
            <a:endParaRPr lang="en-US" sz="1600" dirty="0" smtClean="0"/>
          </a:p>
        </p:txBody>
      </p:sp>
      <p:sp>
        <p:nvSpPr>
          <p:cNvPr id="16" name="Rectangle 15"/>
          <p:cNvSpPr/>
          <p:nvPr/>
        </p:nvSpPr>
        <p:spPr>
          <a:xfrm>
            <a:off x="304800" y="3329226"/>
            <a:ext cx="8610600" cy="861774"/>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Enable rapid scientific data browsing for availability and applicability</a:t>
            </a:r>
          </a:p>
          <a:p>
            <a:pPr marL="395288" indent="-163513">
              <a:buFont typeface="Arial" pitchFamily="34" charset="0"/>
              <a:buChar char="•"/>
            </a:pPr>
            <a:r>
              <a:rPr lang="en-US" sz="1600" dirty="0" smtClean="0"/>
              <a:t>Enable environmental science via data synthesis from multiple sources</a:t>
            </a:r>
          </a:p>
        </p:txBody>
      </p:sp>
      <p:graphicFrame>
        <p:nvGraphicFramePr>
          <p:cNvPr id="17" name="Object 3"/>
          <p:cNvGraphicFramePr>
            <a:graphicFrameLocks noChangeAspect="1"/>
          </p:cNvGraphicFramePr>
          <p:nvPr/>
        </p:nvGraphicFramePr>
        <p:xfrm>
          <a:off x="6396248" y="1142999"/>
          <a:ext cx="2595352" cy="1600200"/>
        </p:xfrm>
        <a:graphic>
          <a:graphicData uri="http://schemas.openxmlformats.org/presentationml/2006/ole">
            <p:oleObj spid="_x0000_s51202" name="Chart" r:id="rId3" imgW="11382375" imgH="7019925" progId="Excel.Sheet.8">
              <p:embed/>
            </p:oleObj>
          </a:graphicData>
        </a:graphic>
      </p:graphicFrame>
      <p:pic>
        <p:nvPicPr>
          <p:cNvPr id="18" name="Picture 2" descr="C:\Documents and Settings\vaningen\Desktop\LaThuileStaging\LaThuile\LgFLUXNET_April2003.jpg"/>
          <p:cNvPicPr>
            <a:picLocks noChangeAspect="1" noChangeArrowheads="1"/>
          </p:cNvPicPr>
          <p:nvPr/>
        </p:nvPicPr>
        <p:blipFill>
          <a:blip r:embed="rId4" cstate="print"/>
          <a:srcRect/>
          <a:stretch>
            <a:fillRect/>
          </a:stretch>
        </p:blipFill>
        <p:spPr bwMode="auto">
          <a:xfrm>
            <a:off x="8077200" y="381000"/>
            <a:ext cx="685800" cy="689170"/>
          </a:xfrm>
          <a:prstGeom prst="rect">
            <a:avLst/>
          </a:prstGeom>
          <a:noFill/>
        </p:spPr>
      </p:pic>
      <p:grpSp>
        <p:nvGrpSpPr>
          <p:cNvPr id="3" name="Group 25"/>
          <p:cNvGrpSpPr/>
          <p:nvPr/>
        </p:nvGrpSpPr>
        <p:grpSpPr>
          <a:xfrm>
            <a:off x="7467600" y="2667000"/>
            <a:ext cx="1500341" cy="1676400"/>
            <a:chOff x="4267200" y="1524000"/>
            <a:chExt cx="4672013" cy="4343400"/>
          </a:xfrm>
          <a:solidFill>
            <a:schemeClr val="accent5">
              <a:lumMod val="20000"/>
              <a:lumOff val="80000"/>
            </a:schemeClr>
          </a:solidFill>
        </p:grpSpPr>
        <p:sp>
          <p:nvSpPr>
            <p:cNvPr id="20" name="Rectangle 19"/>
            <p:cNvSpPr/>
            <p:nvPr/>
          </p:nvSpPr>
          <p:spPr>
            <a:xfrm>
              <a:off x="4267200" y="22098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u="sng" dirty="0" smtClean="0"/>
                <a:t>bwc.berkeley.edu</a:t>
              </a:r>
            </a:p>
            <a:p>
              <a:pPr algn="ctr"/>
              <a:r>
                <a:rPr lang="en-US" sz="500" dirty="0" smtClean="0"/>
                <a:t>Web site </a:t>
              </a:r>
            </a:p>
            <a:p>
              <a:pPr algn="ctr"/>
              <a:r>
                <a:rPr lang="en-US" sz="500" dirty="0" smtClean="0"/>
                <a:t>external </a:t>
              </a:r>
              <a:r>
                <a:rPr lang="en-US" sz="500" dirty="0" err="1" smtClean="0"/>
                <a:t>datacube</a:t>
              </a:r>
              <a:r>
                <a:rPr lang="en-US" sz="500" dirty="0" smtClean="0"/>
                <a:t> access</a:t>
              </a:r>
              <a:endParaRPr lang="en-US" sz="500" dirty="0"/>
            </a:p>
          </p:txBody>
        </p:sp>
        <p:sp>
          <p:nvSpPr>
            <p:cNvPr id="21" name="Rectangle 20"/>
            <p:cNvSpPr/>
            <p:nvPr/>
          </p:nvSpPr>
          <p:spPr>
            <a:xfrm>
              <a:off x="6667500" y="16002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dirty="0" smtClean="0"/>
                <a:t>eddy.lbl.gov</a:t>
              </a:r>
            </a:p>
            <a:p>
              <a:pPr algn="ctr"/>
              <a:r>
                <a:rPr lang="en-US" sz="500" dirty="0" smtClean="0"/>
                <a:t>Database archive</a:t>
              </a:r>
            </a:p>
            <a:p>
              <a:pPr algn="ctr"/>
              <a:r>
                <a:rPr lang="en-US" sz="500" dirty="0" smtClean="0"/>
                <a:t>Data ingest and cube development</a:t>
              </a:r>
              <a:endParaRPr lang="en-US" sz="500" dirty="0"/>
            </a:p>
          </p:txBody>
        </p:sp>
        <p:sp>
          <p:nvSpPr>
            <p:cNvPr id="22" name="Rectangle 21"/>
            <p:cNvSpPr/>
            <p:nvPr/>
          </p:nvSpPr>
          <p:spPr>
            <a:xfrm>
              <a:off x="6667500" y="27432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dirty="0" smtClean="0"/>
                <a:t>Xena.lbl.gov</a:t>
              </a:r>
            </a:p>
            <a:p>
              <a:pPr algn="ctr"/>
              <a:r>
                <a:rPr lang="en-US" sz="500" dirty="0" smtClean="0"/>
                <a:t>heavy database queries and cube development</a:t>
              </a:r>
              <a:endParaRPr lang="en-US" sz="500" dirty="0"/>
            </a:p>
          </p:txBody>
        </p:sp>
        <p:sp>
          <p:nvSpPr>
            <p:cNvPr id="23" name="Rectangle 22"/>
            <p:cNvSpPr/>
            <p:nvPr/>
          </p:nvSpPr>
          <p:spPr>
            <a:xfrm>
              <a:off x="4267200" y="33528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u="sng" dirty="0" smtClean="0"/>
                <a:t>www.fluxdata.org</a:t>
              </a:r>
            </a:p>
            <a:p>
              <a:pPr algn="ctr"/>
              <a:r>
                <a:rPr lang="en-US" sz="500" dirty="0" err="1" smtClean="0"/>
                <a:t>Sharepoint</a:t>
              </a:r>
              <a:r>
                <a:rPr lang="en-US" sz="500" dirty="0" smtClean="0"/>
                <a:t> secured data file download</a:t>
              </a:r>
              <a:endParaRPr lang="en-US" sz="500" dirty="0"/>
            </a:p>
          </p:txBody>
        </p:sp>
        <p:sp>
          <p:nvSpPr>
            <p:cNvPr id="24" name="Rectangle 23"/>
            <p:cNvSpPr/>
            <p:nvPr/>
          </p:nvSpPr>
          <p:spPr>
            <a:xfrm>
              <a:off x="6667500" y="38862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dirty="0" smtClean="0"/>
                <a:t>tas.lbl.gov</a:t>
              </a:r>
            </a:p>
            <a:p>
              <a:pPr algn="ctr"/>
              <a:r>
                <a:rPr lang="en-US" sz="600" dirty="0" smtClean="0"/>
                <a:t>DC for flux domain</a:t>
              </a:r>
              <a:endParaRPr lang="en-US" sz="600" dirty="0"/>
            </a:p>
          </p:txBody>
        </p:sp>
        <p:sp>
          <p:nvSpPr>
            <p:cNvPr id="25" name="Rectangle 24"/>
            <p:cNvSpPr/>
            <p:nvPr/>
          </p:nvSpPr>
          <p:spPr>
            <a:xfrm>
              <a:off x="4267200" y="44958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dirty="0" smtClean="0"/>
                <a:t>wally.lbl.gov</a:t>
              </a:r>
            </a:p>
            <a:p>
              <a:pPr algn="ctr"/>
              <a:r>
                <a:rPr lang="en-US" sz="500" dirty="0" err="1" smtClean="0"/>
                <a:t>MatLab</a:t>
              </a:r>
              <a:r>
                <a:rPr lang="en-US" sz="500" dirty="0" smtClean="0"/>
                <a:t> and </a:t>
              </a:r>
              <a:r>
                <a:rPr lang="en-US" sz="500" dirty="0" err="1" smtClean="0"/>
                <a:t>ArcGIS</a:t>
              </a:r>
              <a:r>
                <a:rPr lang="en-US" sz="500" dirty="0" smtClean="0"/>
                <a:t> for key scientists</a:t>
              </a:r>
              <a:endParaRPr lang="en-US" sz="500" dirty="0"/>
            </a:p>
          </p:txBody>
        </p:sp>
        <p:sp>
          <p:nvSpPr>
            <p:cNvPr id="26" name="Rectangle 25"/>
            <p:cNvSpPr/>
            <p:nvPr/>
          </p:nvSpPr>
          <p:spPr>
            <a:xfrm>
              <a:off x="6667500" y="5029200"/>
              <a:ext cx="2251364" cy="838200"/>
            </a:xfrm>
            <a:prstGeom prst="rect">
              <a:avLst/>
            </a:prstGeom>
            <a:grpFill/>
            <a:ln>
              <a:solidFill>
                <a:srgbClr val="375D8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dirty="0" smtClean="0"/>
                <a:t>hagar.lbl.gov</a:t>
              </a:r>
            </a:p>
            <a:p>
              <a:pPr algn="ctr"/>
              <a:r>
                <a:rPr lang="en-US" sz="600" dirty="0" smtClean="0"/>
                <a:t>Backup gateway</a:t>
              </a:r>
              <a:endParaRPr lang="en-US" sz="600" dirty="0"/>
            </a:p>
          </p:txBody>
        </p:sp>
        <p:pic>
          <p:nvPicPr>
            <p:cNvPr id="27" name="Picture 3"/>
            <p:cNvPicPr>
              <a:picLocks noChangeAspect="1" noChangeArrowheads="1"/>
            </p:cNvPicPr>
            <p:nvPr/>
          </p:nvPicPr>
          <p:blipFill>
            <a:blip r:embed="rId5" cstate="print"/>
            <a:srcRect/>
            <a:stretch>
              <a:fillRect/>
            </a:stretch>
          </p:blipFill>
          <p:spPr bwMode="auto">
            <a:xfrm>
              <a:off x="8610600" y="3276600"/>
              <a:ext cx="328613" cy="318852"/>
            </a:xfrm>
            <a:prstGeom prst="rect">
              <a:avLst/>
            </a:prstGeom>
            <a:grpFill/>
            <a:ln w="9525">
              <a:noFill/>
              <a:miter lim="800000"/>
              <a:headEnd/>
              <a:tailEnd/>
            </a:ln>
            <a:effectLst/>
          </p:spPr>
        </p:pic>
        <p:pic>
          <p:nvPicPr>
            <p:cNvPr id="28" name="Picture 4"/>
            <p:cNvPicPr>
              <a:picLocks noChangeAspect="1" noChangeArrowheads="1"/>
            </p:cNvPicPr>
            <p:nvPr/>
          </p:nvPicPr>
          <p:blipFill>
            <a:blip r:embed="rId6" cstate="print"/>
            <a:srcRect/>
            <a:stretch>
              <a:fillRect/>
            </a:stretch>
          </p:blipFill>
          <p:spPr bwMode="auto">
            <a:xfrm>
              <a:off x="8610600" y="2133600"/>
              <a:ext cx="328613" cy="318852"/>
            </a:xfrm>
            <a:prstGeom prst="rect">
              <a:avLst/>
            </a:prstGeom>
            <a:grpFill/>
            <a:ln w="9525">
              <a:noFill/>
              <a:miter lim="800000"/>
              <a:headEnd/>
              <a:tailEnd/>
            </a:ln>
            <a:effectLst/>
          </p:spPr>
        </p:pic>
        <p:pic>
          <p:nvPicPr>
            <p:cNvPr id="29" name="Picture 6"/>
            <p:cNvPicPr>
              <a:picLocks noChangeAspect="1" noChangeArrowheads="1"/>
            </p:cNvPicPr>
            <p:nvPr/>
          </p:nvPicPr>
          <p:blipFill>
            <a:blip r:embed="rId7" cstate="print"/>
            <a:srcRect/>
            <a:stretch>
              <a:fillRect/>
            </a:stretch>
          </p:blipFill>
          <p:spPr bwMode="auto">
            <a:xfrm>
              <a:off x="6324600" y="2590800"/>
              <a:ext cx="376334" cy="365156"/>
            </a:xfrm>
            <a:prstGeom prst="rect">
              <a:avLst/>
            </a:prstGeom>
            <a:grpFill/>
            <a:ln w="9525">
              <a:noFill/>
              <a:miter lim="800000"/>
              <a:headEnd/>
              <a:tailEnd/>
            </a:ln>
            <a:effectLst/>
          </p:spPr>
        </p:pic>
        <p:pic>
          <p:nvPicPr>
            <p:cNvPr id="30" name="Picture 7"/>
            <p:cNvPicPr>
              <a:picLocks noChangeAspect="1" noChangeArrowheads="1"/>
            </p:cNvPicPr>
            <p:nvPr/>
          </p:nvPicPr>
          <p:blipFill>
            <a:blip r:embed="rId8" cstate="print"/>
            <a:srcRect/>
            <a:stretch>
              <a:fillRect/>
            </a:stretch>
          </p:blipFill>
          <p:spPr bwMode="auto">
            <a:xfrm>
              <a:off x="8534400" y="1524000"/>
              <a:ext cx="380999" cy="400638"/>
            </a:xfrm>
            <a:prstGeom prst="rect">
              <a:avLst/>
            </a:prstGeom>
            <a:grpFill/>
            <a:ln w="9525">
              <a:noFill/>
              <a:miter lim="800000"/>
              <a:headEnd/>
              <a:tailEnd/>
            </a:ln>
            <a:effectLst/>
          </p:spPr>
        </p:pic>
        <p:pic>
          <p:nvPicPr>
            <p:cNvPr id="31" name="Picture 15" descr="http://www.tmapy.cz/public/tmapy/img/assets/1102/ESRI.gif"/>
            <p:cNvPicPr>
              <a:picLocks noChangeAspect="1" noChangeArrowheads="1"/>
            </p:cNvPicPr>
            <p:nvPr/>
          </p:nvPicPr>
          <p:blipFill>
            <a:blip r:embed="rId9"/>
            <a:srcRect/>
            <a:stretch>
              <a:fillRect/>
            </a:stretch>
          </p:blipFill>
          <p:spPr bwMode="auto">
            <a:xfrm>
              <a:off x="4419600" y="5181600"/>
              <a:ext cx="533400" cy="633328"/>
            </a:xfrm>
            <a:prstGeom prst="rect">
              <a:avLst/>
            </a:prstGeom>
            <a:grpFill/>
          </p:spPr>
        </p:pic>
        <p:pic>
          <p:nvPicPr>
            <p:cNvPr id="32" name="Picture 17" descr="http://tbn0.google.com/images?q=tbn:luK1qGow7LqmwM:http://nxtasy.org/wp-content/uploads/2006/11/matlab_logo.gif">
              <a:hlinkClick r:id="rId10"/>
            </p:cNvPr>
            <p:cNvPicPr>
              <a:picLocks noChangeAspect="1" noChangeArrowheads="1"/>
            </p:cNvPicPr>
            <p:nvPr/>
          </p:nvPicPr>
          <p:blipFill>
            <a:blip r:embed="rId11" cstate="print"/>
            <a:srcRect/>
            <a:stretch>
              <a:fillRect/>
            </a:stretch>
          </p:blipFill>
          <p:spPr bwMode="auto">
            <a:xfrm>
              <a:off x="5791200" y="5257800"/>
              <a:ext cx="608076" cy="457200"/>
            </a:xfrm>
            <a:prstGeom prst="rect">
              <a:avLst/>
            </a:prstGeom>
            <a:grpFill/>
          </p:spPr>
        </p:pic>
        <p:pic>
          <p:nvPicPr>
            <p:cNvPr id="33" name="Picture 18"/>
            <p:cNvPicPr>
              <a:picLocks noChangeAspect="1" noChangeArrowheads="1"/>
            </p:cNvPicPr>
            <p:nvPr/>
          </p:nvPicPr>
          <p:blipFill>
            <a:blip r:embed="rId12" cstate="print"/>
            <a:srcRect/>
            <a:stretch>
              <a:fillRect/>
            </a:stretch>
          </p:blipFill>
          <p:spPr bwMode="auto">
            <a:xfrm>
              <a:off x="8534400" y="2667000"/>
              <a:ext cx="385761" cy="405645"/>
            </a:xfrm>
            <a:prstGeom prst="rect">
              <a:avLst/>
            </a:prstGeom>
            <a:grpFill/>
            <a:ln w="9525">
              <a:noFill/>
              <a:miter lim="800000"/>
              <a:headEnd/>
              <a:tailEnd/>
            </a:ln>
            <a:effectLst/>
          </p:spPr>
        </p:pic>
        <p:pic>
          <p:nvPicPr>
            <p:cNvPr id="34" name="Picture 19"/>
            <p:cNvPicPr>
              <a:picLocks noChangeAspect="1" noChangeArrowheads="1"/>
            </p:cNvPicPr>
            <p:nvPr/>
          </p:nvPicPr>
          <p:blipFill>
            <a:blip r:embed="rId13" cstate="print"/>
            <a:srcRect/>
            <a:stretch>
              <a:fillRect/>
            </a:stretch>
          </p:blipFill>
          <p:spPr bwMode="auto">
            <a:xfrm>
              <a:off x="6172200" y="2133600"/>
              <a:ext cx="389498" cy="409575"/>
            </a:xfrm>
            <a:prstGeom prst="rect">
              <a:avLst/>
            </a:prstGeom>
            <a:grpFill/>
            <a:ln w="9525">
              <a:noFill/>
              <a:miter lim="800000"/>
              <a:headEnd/>
              <a:tailEnd/>
            </a:ln>
            <a:effectLst/>
          </p:spPr>
        </p:pic>
        <p:pic>
          <p:nvPicPr>
            <p:cNvPr id="35" name="Picture 21" descr="http://tbn0.google.com/images?q=tbn:-9DnwYHIli8I9M:http://www.ngkhai.net/blog/wp-content/uploads/2007/03/collaboration.JPG">
              <a:hlinkClick r:id="rId14"/>
            </p:cNvPr>
            <p:cNvPicPr>
              <a:picLocks noChangeAspect="1" noChangeArrowheads="1"/>
            </p:cNvPicPr>
            <p:nvPr/>
          </p:nvPicPr>
          <p:blipFill>
            <a:blip r:embed="rId15" cstate="print"/>
            <a:srcRect/>
            <a:stretch>
              <a:fillRect/>
            </a:stretch>
          </p:blipFill>
          <p:spPr bwMode="auto">
            <a:xfrm>
              <a:off x="6172200" y="3962400"/>
              <a:ext cx="462516" cy="457200"/>
            </a:xfrm>
            <a:prstGeom prst="rect">
              <a:avLst/>
            </a:prstGeom>
            <a:grpFill/>
          </p:spPr>
        </p:pic>
      </p:grpSp>
      <p:pic>
        <p:nvPicPr>
          <p:cNvPr id="36" name="Picture 3"/>
          <p:cNvPicPr>
            <a:picLocks noChangeAspect="1" noChangeArrowheads="1"/>
          </p:cNvPicPr>
          <p:nvPr/>
        </p:nvPicPr>
        <p:blipFill>
          <a:blip r:embed="rId16" cstate="print"/>
          <a:srcRect/>
          <a:stretch>
            <a:fillRect/>
          </a:stretch>
        </p:blipFill>
        <p:spPr bwMode="auto">
          <a:xfrm>
            <a:off x="5334000" y="1066800"/>
            <a:ext cx="91440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b="1" dirty="0" err="1" smtClean="0">
                <a:effectLst/>
              </a:rPr>
              <a:t>Carbo</a:t>
            </a:r>
            <a:r>
              <a:rPr lang="en-US" b="1" dirty="0" smtClean="0">
                <a:effectLst/>
              </a:rPr>
              <a:t>-Climate Synthesis </a:t>
            </a:r>
            <a:r>
              <a:rPr lang="en-US" sz="2700" b="1" dirty="0" smtClean="0">
                <a:effectLst/>
              </a:rPr>
              <a:t>(BWC Dennis Baldocchi et al)</a:t>
            </a:r>
            <a:endParaRPr lang="en-US" b="1" dirty="0">
              <a:effectLst/>
            </a:endParaRPr>
          </a:p>
        </p:txBody>
      </p:sp>
      <p:sp>
        <p:nvSpPr>
          <p:cNvPr id="3" name="Content Placeholder 2"/>
          <p:cNvSpPr>
            <a:spLocks noGrp="1"/>
          </p:cNvSpPr>
          <p:nvPr>
            <p:ph sz="half" idx="1"/>
          </p:nvPr>
        </p:nvSpPr>
        <p:spPr>
          <a:xfrm>
            <a:off x="457200" y="1066800"/>
            <a:ext cx="4343400" cy="5059363"/>
          </a:xfrm>
        </p:spPr>
        <p:txBody>
          <a:bodyPr/>
          <a:lstStyle/>
          <a:p>
            <a:pPr marL="273050" indent="-273050">
              <a:lnSpc>
                <a:spcPct val="80000"/>
              </a:lnSpc>
            </a:pPr>
            <a:r>
              <a:rPr lang="en-US" sz="1900" dirty="0" smtClean="0"/>
              <a:t>What is the role of photosynthesis in global warming? </a:t>
            </a:r>
          </a:p>
          <a:p>
            <a:pPr marL="673100" lvl="1" indent="-273050">
              <a:lnSpc>
                <a:spcPct val="80000"/>
              </a:lnSpc>
            </a:pPr>
            <a:r>
              <a:rPr lang="en-US" sz="1700" dirty="0" smtClean="0"/>
              <a:t>Measurements of CO2 in the atmosphere show 16-20% less than emissions estimates predict</a:t>
            </a:r>
          </a:p>
          <a:p>
            <a:pPr marL="673100" lvl="1" indent="-273050">
              <a:lnSpc>
                <a:spcPct val="80000"/>
              </a:lnSpc>
            </a:pPr>
            <a:r>
              <a:rPr lang="en-US" sz="1700" dirty="0" smtClean="0"/>
              <a:t>The difference is either due to plants or ocean absorption. </a:t>
            </a:r>
          </a:p>
          <a:p>
            <a:pPr marL="273050" indent="-273050">
              <a:lnSpc>
                <a:spcPct val="80000"/>
              </a:lnSpc>
            </a:pPr>
            <a:r>
              <a:rPr lang="en-US" sz="1900" dirty="0" smtClean="0"/>
              <a:t>Communal field science – each investigator acts independently. </a:t>
            </a:r>
          </a:p>
          <a:p>
            <a:pPr marL="273050" indent="-273050">
              <a:lnSpc>
                <a:spcPct val="80000"/>
              </a:lnSpc>
            </a:pPr>
            <a:r>
              <a:rPr lang="en-US" sz="1900" dirty="0" smtClean="0"/>
              <a:t>Cross site studies and integration with modeling increasingly important</a:t>
            </a:r>
          </a:p>
          <a:p>
            <a:pPr marL="273050" indent="-273050">
              <a:lnSpc>
                <a:spcPct val="80000"/>
              </a:lnSpc>
            </a:pPr>
            <a:r>
              <a:rPr lang="en-US" sz="1900" dirty="0" err="1" smtClean="0"/>
              <a:t>Sharepoint</a:t>
            </a:r>
            <a:r>
              <a:rPr lang="en-US" sz="1900" dirty="0" smtClean="0"/>
              <a:t> site </a:t>
            </a:r>
            <a:r>
              <a:rPr lang="en-US" sz="1900" dirty="0" smtClean="0">
                <a:hlinkClick r:id="rId4"/>
              </a:rPr>
              <a:t>www.fluxnet.org</a:t>
            </a:r>
            <a:endParaRPr lang="en-US" sz="1900" dirty="0" smtClean="0"/>
          </a:p>
          <a:p>
            <a:pPr marL="673100" lvl="1" indent="-273050">
              <a:lnSpc>
                <a:spcPct val="80000"/>
              </a:lnSpc>
            </a:pPr>
            <a:r>
              <a:rPr lang="en-US" sz="1700" dirty="0" smtClean="0"/>
              <a:t>921 site-years of data from 240 sites around the world; 80+ site-years now being added</a:t>
            </a:r>
          </a:p>
          <a:p>
            <a:pPr marL="673100" lvl="1" indent="-273050">
              <a:lnSpc>
                <a:spcPct val="80000"/>
              </a:lnSpc>
            </a:pPr>
            <a:r>
              <a:rPr lang="en-US" sz="1700" dirty="0" smtClean="0"/>
              <a:t>60+ paper writing teams</a:t>
            </a:r>
            <a:r>
              <a:rPr lang="en-US" sz="1700" dirty="0"/>
              <a:t> </a:t>
            </a:r>
            <a:endParaRPr lang="en-US" sz="1700" dirty="0" smtClean="0"/>
          </a:p>
          <a:p>
            <a:pPr marL="673100" lvl="1" indent="-273050">
              <a:lnSpc>
                <a:spcPct val="80000"/>
              </a:lnSpc>
            </a:pPr>
            <a:r>
              <a:rPr lang="en-US" sz="1700" dirty="0" smtClean="0"/>
              <a:t>American data subset is public and served more widely</a:t>
            </a:r>
          </a:p>
          <a:p>
            <a:pPr marL="673100" lvl="1" indent="-273050">
              <a:lnSpc>
                <a:spcPct val="80000"/>
              </a:lnSpc>
            </a:pPr>
            <a:r>
              <a:rPr lang="en-US" sz="1700" dirty="0" smtClean="0"/>
              <a:t>Summary data products greatly simplify initial data discovery</a:t>
            </a:r>
          </a:p>
        </p:txBody>
      </p:sp>
      <p:pic>
        <p:nvPicPr>
          <p:cNvPr id="6" name="Picture 2" descr="canopy_balance"/>
          <p:cNvPicPr>
            <a:picLocks noGrp="1" noChangeAspect="1" noChangeArrowheads="1"/>
          </p:cNvPicPr>
          <p:nvPr>
            <p:ph sz="half" idx="2"/>
          </p:nvPr>
        </p:nvPicPr>
        <p:blipFill>
          <a:blip r:embed="rId5"/>
          <a:srcRect/>
          <a:stretch>
            <a:fillRect/>
          </a:stretch>
        </p:blipFill>
        <p:spPr bwMode="auto">
          <a:xfrm>
            <a:off x="5486400" y="2514600"/>
            <a:ext cx="2200963" cy="1676400"/>
          </a:xfrm>
          <a:prstGeom prst="rect">
            <a:avLst/>
          </a:prstGeom>
          <a:noFill/>
        </p:spPr>
      </p:pic>
      <p:pic>
        <p:nvPicPr>
          <p:cNvPr id="6146" name="Picture 2" descr="C:\Documents and Settings\vaningen\Desktop\FLUX\index.1.jpg"/>
          <p:cNvPicPr>
            <a:picLocks noChangeAspect="1" noChangeArrowheads="1"/>
          </p:cNvPicPr>
          <p:nvPr/>
        </p:nvPicPr>
        <p:blipFill>
          <a:blip r:embed="rId6" cstate="print"/>
          <a:srcRect/>
          <a:stretch>
            <a:fillRect/>
          </a:stretch>
        </p:blipFill>
        <p:spPr bwMode="auto">
          <a:xfrm>
            <a:off x="4800600" y="838200"/>
            <a:ext cx="731034" cy="5396709"/>
          </a:xfrm>
          <a:prstGeom prst="rect">
            <a:avLst/>
          </a:prstGeom>
          <a:noFill/>
        </p:spPr>
      </p:pic>
      <p:pic>
        <p:nvPicPr>
          <p:cNvPr id="10" name="Picture 6" descr="\\barcfs\root\vaningen\backup\oct cvitrav\Ameriflux\Tonzi_Oak_Savanna\Photos\scientist tower.JPG"/>
          <p:cNvPicPr>
            <a:picLocks noChangeAspect="1" noChangeArrowheads="1"/>
          </p:cNvPicPr>
          <p:nvPr/>
        </p:nvPicPr>
        <p:blipFill>
          <a:blip r:embed="rId7" cstate="print"/>
          <a:srcRect/>
          <a:stretch>
            <a:fillRect/>
          </a:stretch>
        </p:blipFill>
        <p:spPr bwMode="auto">
          <a:xfrm>
            <a:off x="7696200" y="3962400"/>
            <a:ext cx="1295400" cy="1028700"/>
          </a:xfrm>
          <a:prstGeom prst="rect">
            <a:avLst/>
          </a:prstGeom>
          <a:noFill/>
        </p:spPr>
      </p:pic>
      <p:pic>
        <p:nvPicPr>
          <p:cNvPr id="11" name="Picture 3" descr="The image “http://public.ornl.gov/ameriflux/img/about-new-2.jpg” cannot be displayed, because it contains errors."/>
          <p:cNvPicPr>
            <a:picLocks noChangeAspect="1" noChangeArrowheads="1"/>
          </p:cNvPicPr>
          <p:nvPr/>
        </p:nvPicPr>
        <p:blipFill>
          <a:blip r:embed="rId8"/>
          <a:srcRect/>
          <a:stretch>
            <a:fillRect/>
          </a:stretch>
        </p:blipFill>
        <p:spPr bwMode="auto">
          <a:xfrm>
            <a:off x="7696200" y="2057400"/>
            <a:ext cx="1295400" cy="2351151"/>
          </a:xfrm>
          <a:prstGeom prst="rect">
            <a:avLst/>
          </a:prstGeom>
          <a:noFill/>
        </p:spPr>
      </p:pic>
      <p:pic>
        <p:nvPicPr>
          <p:cNvPr id="6149" name="Picture 5"/>
          <p:cNvPicPr>
            <a:picLocks noChangeAspect="1" noChangeArrowheads="1"/>
          </p:cNvPicPr>
          <p:nvPr/>
        </p:nvPicPr>
        <p:blipFill>
          <a:blip r:embed="rId9" cstate="print"/>
          <a:srcRect/>
          <a:stretch>
            <a:fillRect/>
          </a:stretch>
        </p:blipFill>
        <p:spPr bwMode="auto">
          <a:xfrm>
            <a:off x="5562600" y="838200"/>
            <a:ext cx="2152650" cy="1567815"/>
          </a:xfrm>
          <a:prstGeom prst="rect">
            <a:avLst/>
          </a:prstGeom>
          <a:noFill/>
          <a:ln w="9525">
            <a:noFill/>
            <a:miter lim="800000"/>
            <a:headEnd/>
            <a:tailEnd/>
          </a:ln>
          <a:effectLst/>
        </p:spPr>
      </p:pic>
      <p:pic>
        <p:nvPicPr>
          <p:cNvPr id="5" name="Picture 2" descr="C:\Documents and Settings\vaningen\Desktop\LaThuileStaging\LaThuile\LgFLUXNET_April2003.jpg"/>
          <p:cNvPicPr>
            <a:picLocks noChangeAspect="1" noChangeArrowheads="1"/>
          </p:cNvPicPr>
          <p:nvPr/>
        </p:nvPicPr>
        <p:blipFill>
          <a:blip r:embed="rId10" cstate="print"/>
          <a:srcRect/>
          <a:stretch>
            <a:fillRect/>
          </a:stretch>
        </p:blipFill>
        <p:spPr bwMode="auto">
          <a:xfrm>
            <a:off x="7593481" y="914400"/>
            <a:ext cx="1550519" cy="1558138"/>
          </a:xfrm>
          <a:prstGeom prst="rect">
            <a:avLst/>
          </a:prstGeom>
          <a:noFill/>
        </p:spPr>
      </p:pic>
      <p:graphicFrame>
        <p:nvGraphicFramePr>
          <p:cNvPr id="6150" name="Object 2"/>
          <p:cNvGraphicFramePr>
            <a:graphicFrameLocks noChangeAspect="1"/>
          </p:cNvGraphicFramePr>
          <p:nvPr/>
        </p:nvGraphicFramePr>
        <p:xfrm>
          <a:off x="5638800" y="4267200"/>
          <a:ext cx="1828526" cy="1447800"/>
        </p:xfrm>
        <a:graphic>
          <a:graphicData uri="http://schemas.openxmlformats.org/presentationml/2006/ole">
            <p:oleObj spid="_x0000_s108546" name="SPW 8.0 Graph" r:id="rId11" imgW="4577400" imgH="3623760" progId="">
              <p:embed/>
            </p:oleObj>
          </a:graphicData>
        </a:graphic>
      </p:graphicFrame>
      <p:pic>
        <p:nvPicPr>
          <p:cNvPr id="6148" name="Picture 4"/>
          <p:cNvPicPr>
            <a:picLocks noChangeAspect="1" noChangeArrowheads="1"/>
          </p:cNvPicPr>
          <p:nvPr/>
        </p:nvPicPr>
        <p:blipFill>
          <a:blip r:embed="rId12" cstate="print"/>
          <a:srcRect/>
          <a:stretch>
            <a:fillRect/>
          </a:stretch>
        </p:blipFill>
        <p:spPr bwMode="auto">
          <a:xfrm>
            <a:off x="6934200" y="4953000"/>
            <a:ext cx="1752600" cy="13578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762000"/>
          </a:xfrm>
        </p:spPr>
        <p:txBody>
          <a:bodyPr/>
          <a:lstStyle/>
          <a:p>
            <a:r>
              <a:rPr lang="en-US" sz="3600" dirty="0" err="1" smtClean="0">
                <a:solidFill>
                  <a:srgbClr val="002060"/>
                </a:solidFill>
                <a:effectLst>
                  <a:innerShdw blurRad="114300">
                    <a:prstClr val="black"/>
                  </a:innerShdw>
                </a:effectLst>
              </a:rPr>
              <a:t>Mashup</a:t>
            </a:r>
            <a:r>
              <a:rPr lang="en-US" sz="3600" dirty="0" smtClean="0">
                <a:solidFill>
                  <a:srgbClr val="002060"/>
                </a:solidFill>
                <a:effectLst>
                  <a:innerShdw blurRad="114300">
                    <a:prstClr val="black"/>
                  </a:innerShdw>
                </a:effectLst>
              </a:rPr>
              <a:t> of </a:t>
            </a:r>
            <a:r>
              <a:rPr lang="en-US" sz="3600" dirty="0" err="1" smtClean="0">
                <a:solidFill>
                  <a:srgbClr val="002060"/>
                </a:solidFill>
                <a:effectLst>
                  <a:innerShdw blurRad="114300">
                    <a:prstClr val="black"/>
                  </a:innerShdw>
                </a:effectLst>
              </a:rPr>
              <a:t>Ameriflux</a:t>
            </a:r>
            <a:r>
              <a:rPr lang="en-US" sz="3600" dirty="0" smtClean="0">
                <a:solidFill>
                  <a:srgbClr val="002060"/>
                </a:solidFill>
                <a:effectLst>
                  <a:innerShdw blurRad="114300">
                    <a:prstClr val="black"/>
                  </a:innerShdw>
                </a:effectLst>
              </a:rPr>
              <a:t> Sites</a:t>
            </a:r>
            <a:endParaRPr lang="en-US" sz="3600" dirty="0">
              <a:solidFill>
                <a:srgbClr val="002060"/>
              </a:solidFill>
              <a:effectLst>
                <a:innerShdw blurRad="114300">
                  <a:prstClr val="black"/>
                </a:innerShdw>
              </a:effectLst>
            </a:endParaRPr>
          </a:p>
        </p:txBody>
      </p:sp>
      <p:pic>
        <p:nvPicPr>
          <p:cNvPr id="2050" name="Picture 2"/>
          <p:cNvPicPr>
            <a:picLocks noChangeAspect="1" noChangeArrowheads="1"/>
          </p:cNvPicPr>
          <p:nvPr/>
        </p:nvPicPr>
        <p:blipFill>
          <a:blip r:embed="rId2"/>
          <a:srcRect/>
          <a:stretch>
            <a:fillRect/>
          </a:stretch>
        </p:blipFill>
        <p:spPr bwMode="auto">
          <a:xfrm>
            <a:off x="685800" y="971550"/>
            <a:ext cx="7188200" cy="5391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30286" t="7713" r="29428" b="19144"/>
          <a:stretch>
            <a:fillRect/>
          </a:stretch>
        </p:blipFill>
        <p:spPr bwMode="auto">
          <a:xfrm>
            <a:off x="1981200" y="304800"/>
            <a:ext cx="54864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BD126C4-F1B3-444C-8501-C349039F6968}" type="slidenum">
              <a:rPr lang="en-US" smtClean="0"/>
              <a:pPr>
                <a:defRPr/>
              </a:pPr>
              <a:t>28</a:t>
            </a:fld>
            <a:endParaRPr lang="en-US"/>
          </a:p>
        </p:txBody>
      </p:sp>
      <p:sp>
        <p:nvSpPr>
          <p:cNvPr id="10" name="Title 9"/>
          <p:cNvSpPr>
            <a:spLocks noGrp="1"/>
          </p:cNvSpPr>
          <p:nvPr>
            <p:ph type="title"/>
          </p:nvPr>
        </p:nvSpPr>
        <p:spPr/>
        <p:txBody>
          <a:bodyPr/>
          <a:lstStyle/>
          <a:p>
            <a:pPr lvl="0"/>
            <a:r>
              <a:rPr lang="en-US" dirty="0" smtClean="0"/>
              <a:t> Computational Biology Web Tools</a:t>
            </a:r>
            <a:endParaRPr lang="en-US" dirty="0"/>
          </a:p>
        </p:txBody>
      </p:sp>
      <p:pic>
        <p:nvPicPr>
          <p:cNvPr id="4" name="Picture 2"/>
          <p:cNvPicPr>
            <a:picLocks noChangeAspect="1" noChangeArrowheads="1"/>
          </p:cNvPicPr>
          <p:nvPr/>
        </p:nvPicPr>
        <p:blipFill>
          <a:blip r:embed="rId2"/>
          <a:srcRect/>
          <a:stretch>
            <a:fillRect/>
          </a:stretch>
        </p:blipFill>
        <p:spPr bwMode="auto">
          <a:xfrm>
            <a:off x="6267765" y="838200"/>
            <a:ext cx="2876235" cy="2682875"/>
          </a:xfrm>
          <a:prstGeom prst="rect">
            <a:avLst/>
          </a:prstGeom>
          <a:ln>
            <a:noFill/>
          </a:ln>
          <a:effectLst/>
        </p:spPr>
      </p:pic>
      <p:pic>
        <p:nvPicPr>
          <p:cNvPr id="5" name="Picture 3"/>
          <p:cNvPicPr>
            <a:picLocks noChangeAspect="1" noChangeArrowheads="1"/>
          </p:cNvPicPr>
          <p:nvPr/>
        </p:nvPicPr>
        <p:blipFill>
          <a:blip r:embed="rId3" cstate="email"/>
          <a:srcRect/>
          <a:stretch>
            <a:fillRect/>
          </a:stretch>
        </p:blipFill>
        <p:spPr bwMode="auto">
          <a:xfrm>
            <a:off x="6985000" y="2971800"/>
            <a:ext cx="2159000" cy="1619250"/>
          </a:xfrm>
          <a:prstGeom prst="rect">
            <a:avLst/>
          </a:prstGeom>
          <a:ln>
            <a:noFill/>
          </a:ln>
          <a:effectLst/>
        </p:spPr>
      </p:pic>
      <p:pic>
        <p:nvPicPr>
          <p:cNvPr id="6" name="Picture 5" descr="Partners logo2.gif"/>
          <p:cNvPicPr>
            <a:picLocks noChangeAspect="1"/>
          </p:cNvPicPr>
          <p:nvPr/>
        </p:nvPicPr>
        <p:blipFill>
          <a:blip r:embed="rId4"/>
          <a:stretch>
            <a:fillRect/>
          </a:stretch>
        </p:blipFill>
        <p:spPr>
          <a:xfrm>
            <a:off x="4953000" y="990600"/>
            <a:ext cx="1278082" cy="914400"/>
          </a:xfrm>
          <a:prstGeom prst="rect">
            <a:avLst/>
          </a:prstGeom>
          <a:ln>
            <a:noFill/>
          </a:ln>
          <a:effectLst/>
        </p:spPr>
      </p:pic>
      <p:sp>
        <p:nvSpPr>
          <p:cNvPr id="8" name="Title 3"/>
          <p:cNvSpPr txBox="1">
            <a:spLocks/>
          </p:cNvSpPr>
          <p:nvPr/>
        </p:nvSpPr>
        <p:spPr bwMode="auto">
          <a:xfrm>
            <a:off x="228600" y="152400"/>
            <a:ext cx="8686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endParaRPr kumimoji="0" lang="en-US" sz="2800" b="1" i="0" u="none" strike="noStrike" kern="1200" cap="none" spc="0" normalizeH="0" baseline="0" noProof="0" dirty="0">
              <a:ln>
                <a:noFill/>
              </a:ln>
              <a:solidFill>
                <a:schemeClr val="tx2"/>
              </a:solidFill>
              <a:effectLst>
                <a:innerShdw blurRad="114300">
                  <a:prstClr val="black"/>
                </a:innerShdw>
              </a:effectLst>
              <a:uLnTx/>
              <a:uFillTx/>
              <a:latin typeface="+mn-lt"/>
              <a:ea typeface="+mj-ea"/>
              <a:cs typeface="+mj-cs"/>
            </a:endParaRPr>
          </a:p>
        </p:txBody>
      </p:sp>
      <p:sp>
        <p:nvSpPr>
          <p:cNvPr id="11" name="Rounded Rectangle 10"/>
          <p:cNvSpPr/>
          <p:nvPr/>
        </p:nvSpPr>
        <p:spPr>
          <a:xfrm>
            <a:off x="381000" y="990600"/>
            <a:ext cx="43434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buNone/>
            </a:pPr>
            <a:r>
              <a:rPr lang="en-US" dirty="0" smtClean="0"/>
              <a:t>Better vaccine design through improved understanding of HIV evolution</a:t>
            </a:r>
            <a:endParaRPr lang="en-US" dirty="0"/>
          </a:p>
        </p:txBody>
      </p:sp>
      <p:sp>
        <p:nvSpPr>
          <p:cNvPr id="12" name="Rectangle 11"/>
          <p:cNvSpPr/>
          <p:nvPr/>
        </p:nvSpPr>
        <p:spPr>
          <a:xfrm>
            <a:off x="304800" y="2057400"/>
            <a:ext cx="5943600" cy="2585323"/>
          </a:xfrm>
          <a:prstGeom prst="rect">
            <a:avLst/>
          </a:prstGeom>
        </p:spPr>
        <p:txBody>
          <a:bodyPr wrap="square">
            <a:spAutoFit/>
          </a:bodyPr>
          <a:lstStyle/>
          <a:p>
            <a:pPr>
              <a:buNone/>
            </a:pPr>
            <a:r>
              <a:rPr lang="en-US" b="1" dirty="0" smtClean="0"/>
              <a:t>Project Organization</a:t>
            </a:r>
          </a:p>
          <a:p>
            <a:pPr marL="395288" indent="-163513">
              <a:buFont typeface="Arial" pitchFamily="34" charset="0"/>
              <a:buChar char="•"/>
            </a:pPr>
            <a:r>
              <a:rPr lang="en-US" sz="1600" dirty="0" smtClean="0"/>
              <a:t>Bruce Walker &amp; </a:t>
            </a:r>
            <a:r>
              <a:rPr lang="en-US" sz="1600" dirty="0" err="1" smtClean="0"/>
              <a:t>Zabrina</a:t>
            </a:r>
            <a:r>
              <a:rPr lang="en-US" sz="1600" dirty="0" smtClean="0"/>
              <a:t> </a:t>
            </a:r>
            <a:r>
              <a:rPr lang="en-US" sz="1600" dirty="0" err="1" smtClean="0"/>
              <a:t>Brumme</a:t>
            </a:r>
            <a:r>
              <a:rPr lang="en-US" sz="1600" dirty="0" smtClean="0"/>
              <a:t>, Mass General</a:t>
            </a:r>
          </a:p>
          <a:p>
            <a:pPr marL="395288" indent="-163513">
              <a:buFont typeface="Arial" pitchFamily="34" charset="0"/>
              <a:buChar char="•"/>
            </a:pPr>
            <a:r>
              <a:rPr lang="en-US" sz="1600" dirty="0" smtClean="0"/>
              <a:t>Philip </a:t>
            </a:r>
            <a:r>
              <a:rPr lang="en-US" sz="1600" dirty="0" err="1" smtClean="0"/>
              <a:t>Goulder</a:t>
            </a:r>
            <a:r>
              <a:rPr lang="en-US" sz="1600" dirty="0" smtClean="0"/>
              <a:t>, Oxford</a:t>
            </a:r>
          </a:p>
          <a:p>
            <a:pPr marL="395288" indent="-163513">
              <a:buFont typeface="Arial" pitchFamily="34" charset="0"/>
              <a:buChar char="•"/>
            </a:pPr>
            <a:r>
              <a:rPr lang="en-US" sz="1600" dirty="0" smtClean="0"/>
              <a:t>Richard </a:t>
            </a:r>
            <a:r>
              <a:rPr lang="en-US" sz="1600" dirty="0" err="1" smtClean="0"/>
              <a:t>Harrigan</a:t>
            </a:r>
            <a:r>
              <a:rPr lang="en-US" sz="1600" dirty="0" smtClean="0"/>
              <a:t>, University of British Columbia</a:t>
            </a:r>
          </a:p>
          <a:p>
            <a:pPr marL="395288" indent="-163513">
              <a:buFont typeface="Arial" pitchFamily="34" charset="0"/>
              <a:buChar char="•"/>
            </a:pPr>
            <a:r>
              <a:rPr lang="en-US" sz="1600" dirty="0" smtClean="0"/>
              <a:t>David Heckerman, Jonathan Carlson and Carl Kadie, MSR</a:t>
            </a:r>
            <a:endParaRPr lang="en-US" dirty="0" smtClean="0"/>
          </a:p>
          <a:p>
            <a:endParaRPr lang="en-US" sz="1400" dirty="0" smtClean="0"/>
          </a:p>
          <a:p>
            <a:pPr>
              <a:buNone/>
            </a:pPr>
            <a:r>
              <a:rPr lang="en-US" b="1" dirty="0" smtClean="0"/>
              <a:t>Goals</a:t>
            </a:r>
          </a:p>
          <a:p>
            <a:pPr marL="395288" indent="-163513">
              <a:buFont typeface="Arial" pitchFamily="34" charset="0"/>
              <a:buChar char="•"/>
            </a:pPr>
            <a:r>
              <a:rPr lang="en-US" sz="1600" dirty="0" smtClean="0"/>
              <a:t>Use machine learning and visualization tools developed at Microsoft, which require HPC, to build maps of within-individual evolution of  the HIV virus</a:t>
            </a:r>
          </a:p>
        </p:txBody>
      </p:sp>
      <p:sp>
        <p:nvSpPr>
          <p:cNvPr id="13" name="Rectangle 12"/>
          <p:cNvSpPr/>
          <p:nvPr/>
        </p:nvSpPr>
        <p:spPr>
          <a:xfrm>
            <a:off x="304800" y="4724400"/>
            <a:ext cx="8686800" cy="1354217"/>
          </a:xfrm>
          <a:prstGeom prst="rect">
            <a:avLst/>
          </a:prstGeom>
        </p:spPr>
        <p:txBody>
          <a:bodyPr wrap="square">
            <a:spAutoFit/>
          </a:bodyPr>
          <a:lstStyle/>
          <a:p>
            <a:pPr>
              <a:buNone/>
            </a:pPr>
            <a:r>
              <a:rPr lang="en-US" b="1" dirty="0" smtClean="0"/>
              <a:t>Proof Points</a:t>
            </a:r>
          </a:p>
          <a:p>
            <a:pPr marL="395288" indent="-163513">
              <a:buFont typeface="Arial" pitchFamily="34" charset="0"/>
              <a:buChar char="•"/>
            </a:pPr>
            <a:r>
              <a:rPr lang="en-US" sz="1600" b="1" dirty="0" smtClean="0"/>
              <a:t>Discovered </a:t>
            </a:r>
            <a:r>
              <a:rPr lang="en-US" sz="1600" b="1" dirty="0" err="1" smtClean="0"/>
              <a:t>epitope</a:t>
            </a:r>
            <a:r>
              <a:rPr lang="en-US" sz="1600" b="1" dirty="0" smtClean="0"/>
              <a:t> decoys </a:t>
            </a:r>
            <a:r>
              <a:rPr lang="en-US" sz="1600" dirty="0" smtClean="0"/>
              <a:t>that could have predicted recent failure of Merck vaccine</a:t>
            </a:r>
          </a:p>
          <a:p>
            <a:pPr marL="395288" indent="-163513">
              <a:buFont typeface="Arial" pitchFamily="34" charset="0"/>
              <a:buChar char="•"/>
            </a:pPr>
            <a:r>
              <a:rPr lang="en-US" sz="1600" b="1" dirty="0" smtClean="0"/>
              <a:t>Patent filed </a:t>
            </a:r>
            <a:r>
              <a:rPr lang="en-US" sz="1600" dirty="0" smtClean="0"/>
              <a:t>on new method for learning graphical models from data</a:t>
            </a:r>
          </a:p>
          <a:p>
            <a:pPr marL="395288" indent="-163513">
              <a:buFont typeface="Arial" pitchFamily="34" charset="0"/>
              <a:buChar char="•"/>
            </a:pPr>
            <a:r>
              <a:rPr lang="en-US" sz="1600" dirty="0" smtClean="0"/>
              <a:t>Algorithms and medical results </a:t>
            </a:r>
            <a:r>
              <a:rPr lang="en-US" sz="1600" b="1" dirty="0" smtClean="0"/>
              <a:t>published in Science and Nature Medicine</a:t>
            </a:r>
          </a:p>
          <a:p>
            <a:pPr marL="395288" indent="-163513">
              <a:buFont typeface="Arial" pitchFamily="34" charset="0"/>
              <a:buChar char="•"/>
            </a:pPr>
            <a:r>
              <a:rPr lang="en-US" sz="1600" dirty="0" smtClean="0"/>
              <a:t>MSR Computational Biology </a:t>
            </a:r>
            <a:r>
              <a:rPr lang="en-US" sz="1600" b="1" dirty="0" smtClean="0"/>
              <a:t>Tools published </a:t>
            </a:r>
            <a:r>
              <a:rPr lang="en-US" sz="1600" dirty="0" smtClean="0"/>
              <a:t>(Source on </a:t>
            </a:r>
            <a:r>
              <a:rPr lang="en-US" sz="1600" dirty="0" err="1" smtClean="0"/>
              <a:t>CodePlex</a:t>
            </a:r>
            <a:r>
              <a:rPr lang="en-US" sz="1600" dirty="0" smtClean="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Supporting researchers worldwide</a:t>
            </a:r>
            <a:endParaRPr lang="en-US" dirty="0"/>
          </a:p>
        </p:txBody>
      </p:sp>
      <p:sp>
        <p:nvSpPr>
          <p:cNvPr id="10" name="Subtitle 9"/>
          <p:cNvSpPr>
            <a:spLocks noGrp="1"/>
          </p:cNvSpPr>
          <p:nvPr>
            <p:ph type="subTitle" idx="1"/>
          </p:nvPr>
        </p:nvSpPr>
        <p:spPr/>
        <p:txBody>
          <a:bodyPr/>
          <a:lstStyle/>
          <a:p>
            <a:r>
              <a:rPr lang="en-US" dirty="0" smtClean="0"/>
              <a:t>Adding Semantics to Software Tools</a:t>
            </a: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srcRect/>
          <a:stretch>
            <a:fillRect/>
          </a:stretch>
        </p:blipFill>
        <p:spPr bwMode="auto">
          <a:xfrm>
            <a:off x="5334000" y="3505200"/>
            <a:ext cx="2065349" cy="2667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1"/>
          </p:nvPr>
        </p:nvSpPr>
        <p:spPr/>
        <p:txBody>
          <a:bodyPr/>
          <a:lstStyle/>
          <a:p>
            <a:r>
              <a:rPr lang="en-US" sz="2400" dirty="0" smtClean="0"/>
              <a:t>Data collection</a:t>
            </a:r>
          </a:p>
          <a:p>
            <a:pPr lvl="1"/>
            <a:r>
              <a:rPr lang="en-US" sz="2000" dirty="0" smtClean="0"/>
              <a:t>Sensor networks, satellite surveys, high throughput laboratory instruments, observation devices, supercomputers, LHC …</a:t>
            </a:r>
          </a:p>
          <a:p>
            <a:r>
              <a:rPr lang="en-US" sz="2400" dirty="0" smtClean="0"/>
              <a:t>Data processing, analysis, visualization</a:t>
            </a:r>
          </a:p>
          <a:p>
            <a:pPr lvl="1"/>
            <a:r>
              <a:rPr lang="en-US" sz="2000" dirty="0" smtClean="0"/>
              <a:t>Legacy codes, workflows, data mining, indexing, searching, graphics …</a:t>
            </a:r>
          </a:p>
          <a:p>
            <a:r>
              <a:rPr lang="en-US" sz="2400" dirty="0" smtClean="0"/>
              <a:t>Archiving</a:t>
            </a:r>
          </a:p>
          <a:p>
            <a:pPr lvl="1"/>
            <a:r>
              <a:rPr lang="en-US" sz="2000" dirty="0" smtClean="0"/>
              <a:t>Digital repositories, libraries, preservation, …</a:t>
            </a:r>
          </a:p>
        </p:txBody>
      </p:sp>
      <p:sp>
        <p:nvSpPr>
          <p:cNvPr id="3" name="Title 2"/>
          <p:cNvSpPr>
            <a:spLocks noGrp="1"/>
          </p:cNvSpPr>
          <p:nvPr>
            <p:ph type="title"/>
          </p:nvPr>
        </p:nvSpPr>
        <p:spPr/>
        <p:txBody>
          <a:bodyPr/>
          <a:lstStyle/>
          <a:p>
            <a:r>
              <a:rPr lang="en-US" dirty="0" smtClean="0"/>
              <a:t>A Data Deluge in Science</a:t>
            </a:r>
            <a:endParaRPr lang="en-US" dirty="0"/>
          </a:p>
        </p:txBody>
      </p:sp>
      <p:sp>
        <p:nvSpPr>
          <p:cNvPr id="6" name="Rectangle 5"/>
          <p:cNvSpPr/>
          <p:nvPr/>
        </p:nvSpPr>
        <p:spPr>
          <a:xfrm>
            <a:off x="4953000" y="2667000"/>
            <a:ext cx="3657600" cy="830263"/>
          </a:xfrm>
          <a:prstGeom prst="rect">
            <a:avLst/>
          </a:prstGeom>
        </p:spPr>
        <p:txBody>
          <a:bodyPr>
            <a:spAutoFit/>
          </a:bodyPr>
          <a:lstStyle/>
          <a:p>
            <a:pPr>
              <a:defRPr/>
            </a:pPr>
            <a:r>
              <a:rPr lang="en-US" sz="1200" b="1" dirty="0" err="1">
                <a:latin typeface="+mj-lt"/>
                <a:cs typeface="+mn-cs"/>
              </a:rPr>
              <a:t>SensorMap</a:t>
            </a:r>
            <a:endParaRPr lang="en-US" sz="1200" b="1" dirty="0">
              <a:latin typeface="+mj-lt"/>
              <a:cs typeface="+mn-cs"/>
            </a:endParaRPr>
          </a:p>
          <a:p>
            <a:pPr lvl="1">
              <a:defRPr/>
            </a:pPr>
            <a:r>
              <a:rPr lang="en-US" sz="1200" dirty="0">
                <a:latin typeface="+mj-lt"/>
                <a:cs typeface="+mn-cs"/>
              </a:rPr>
              <a:t>Functionality: Map navigation</a:t>
            </a:r>
          </a:p>
          <a:p>
            <a:pPr lvl="1">
              <a:defRPr/>
            </a:pPr>
            <a:r>
              <a:rPr lang="en-US" sz="1200" dirty="0">
                <a:latin typeface="+mj-lt"/>
                <a:cs typeface="+mn-cs"/>
              </a:rPr>
              <a:t>Data: sensor-generated temperature, video camera feed, traffic feeds, etc.</a:t>
            </a:r>
          </a:p>
        </p:txBody>
      </p:sp>
      <p:pic>
        <p:nvPicPr>
          <p:cNvPr id="7" name="Picture 3"/>
          <p:cNvPicPr>
            <a:picLocks noChangeAspect="1" noChangeArrowheads="1"/>
          </p:cNvPicPr>
          <p:nvPr/>
        </p:nvPicPr>
        <p:blipFill>
          <a:blip r:embed="rId3" cstate="print"/>
          <a:srcRect/>
          <a:stretch>
            <a:fillRect/>
          </a:stretch>
        </p:blipFill>
        <p:spPr bwMode="auto">
          <a:xfrm>
            <a:off x="5257800" y="762000"/>
            <a:ext cx="2667000" cy="20388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411" name="Picture 3"/>
          <p:cNvPicPr>
            <a:picLocks noChangeAspect="1" noChangeArrowheads="1"/>
          </p:cNvPicPr>
          <p:nvPr/>
        </p:nvPicPr>
        <p:blipFill>
          <a:blip r:embed="rId4" cstate="print"/>
          <a:srcRect l="13513" t="19779" r="10811" b="19656"/>
          <a:stretch>
            <a:fillRect/>
          </a:stretch>
        </p:blipFill>
        <p:spPr bwMode="auto">
          <a:xfrm>
            <a:off x="4267200" y="3657600"/>
            <a:ext cx="1618593" cy="1676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413" name="Picture 5"/>
          <p:cNvPicPr>
            <a:picLocks noChangeAspect="1" noChangeArrowheads="1"/>
          </p:cNvPicPr>
          <p:nvPr/>
        </p:nvPicPr>
        <p:blipFill>
          <a:blip r:embed="rId5"/>
          <a:srcRect/>
          <a:stretch>
            <a:fillRect/>
          </a:stretch>
        </p:blipFill>
        <p:spPr bwMode="auto">
          <a:xfrm>
            <a:off x="6705600" y="4114800"/>
            <a:ext cx="2219325" cy="21158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tangle 11"/>
          <p:cNvSpPr/>
          <p:nvPr/>
        </p:nvSpPr>
        <p:spPr>
          <a:xfrm>
            <a:off x="4191000" y="6019800"/>
            <a:ext cx="3657600" cy="461963"/>
          </a:xfrm>
          <a:prstGeom prst="rect">
            <a:avLst/>
          </a:prstGeom>
        </p:spPr>
        <p:txBody>
          <a:bodyPr>
            <a:spAutoFit/>
          </a:bodyPr>
          <a:lstStyle/>
          <a:p>
            <a:pPr>
              <a:defRPr/>
            </a:pPr>
            <a:r>
              <a:rPr lang="en-US" sz="1200" b="1" dirty="0">
                <a:latin typeface="+mj-lt"/>
                <a:cs typeface="+mn-cs"/>
              </a:rPr>
              <a:t>Scientific visualizations</a:t>
            </a:r>
          </a:p>
          <a:p>
            <a:pPr lvl="1">
              <a:defRPr/>
            </a:pPr>
            <a:r>
              <a:rPr lang="en-US" sz="1200" dirty="0">
                <a:latin typeface="+mj-lt"/>
                <a:cs typeface="+mn-cs"/>
              </a:rPr>
              <a:t>NSF </a:t>
            </a:r>
            <a:r>
              <a:rPr lang="en-US" sz="1200" dirty="0" err="1">
                <a:latin typeface="+mj-lt"/>
                <a:cs typeface="+mn-cs"/>
              </a:rPr>
              <a:t>Cyberinfrastructure</a:t>
            </a:r>
            <a:r>
              <a:rPr lang="en-US" sz="1200" dirty="0">
                <a:latin typeface="+mj-lt"/>
                <a:cs typeface="+mn-cs"/>
              </a:rPr>
              <a:t> report, March 2007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8686800" cy="4495800"/>
          </a:xfrm>
        </p:spPr>
        <p:txBody>
          <a:bodyPr>
            <a:noAutofit/>
          </a:bodyPr>
          <a:lstStyle/>
          <a:p>
            <a:r>
              <a:rPr lang="en-US" sz="1600" dirty="0" smtClean="0"/>
              <a:t>Data Acquisition and Modeling</a:t>
            </a:r>
          </a:p>
          <a:p>
            <a:pPr lvl="1"/>
            <a:r>
              <a:rPr lang="en-US" sz="1400" dirty="0" smtClean="0"/>
              <a:t>Data capture from source, cleaning, storage, etc.</a:t>
            </a:r>
          </a:p>
          <a:p>
            <a:pPr lvl="1"/>
            <a:r>
              <a:rPr lang="en-US" sz="1400" dirty="0" smtClean="0"/>
              <a:t>SQL Server, SSIS, Windows WF</a:t>
            </a:r>
          </a:p>
          <a:p>
            <a:r>
              <a:rPr lang="en-US" sz="1600" dirty="0" smtClean="0"/>
              <a:t>Support Collaboration</a:t>
            </a:r>
          </a:p>
          <a:p>
            <a:pPr lvl="1"/>
            <a:r>
              <a:rPr lang="en-US" sz="1400" dirty="0" smtClean="0"/>
              <a:t>Allow researchers to work together, share context, facilitate interactions</a:t>
            </a:r>
          </a:p>
          <a:p>
            <a:pPr lvl="1"/>
            <a:r>
              <a:rPr lang="en-US" sz="1400" dirty="0" smtClean="0"/>
              <a:t>SharePoint Server, One Note 2007 (shared)</a:t>
            </a:r>
          </a:p>
          <a:p>
            <a:r>
              <a:rPr lang="en-US" sz="1600" dirty="0" smtClean="0"/>
              <a:t>Data Analysis, Modeling, and Visualization</a:t>
            </a:r>
          </a:p>
          <a:p>
            <a:pPr lvl="1"/>
            <a:r>
              <a:rPr lang="en-US" sz="1400" dirty="0" smtClean="0"/>
              <a:t>Mining techniques (OLAP, cubes) and visual analytics</a:t>
            </a:r>
          </a:p>
          <a:p>
            <a:pPr lvl="1"/>
            <a:r>
              <a:rPr lang="en-US" sz="1400" dirty="0" smtClean="0"/>
              <a:t>SQL Analysis Services, BI, Excel, Optima, SILK (MSR-A)</a:t>
            </a:r>
          </a:p>
          <a:p>
            <a:r>
              <a:rPr lang="en-US" sz="1600" dirty="0" smtClean="0"/>
              <a:t>Disseminate and Share Research Outputs</a:t>
            </a:r>
          </a:p>
          <a:p>
            <a:pPr lvl="1"/>
            <a:r>
              <a:rPr lang="en-US" sz="1400" dirty="0" smtClean="0"/>
              <a:t>Publish, Present, Blog, Review and Rate</a:t>
            </a:r>
          </a:p>
          <a:p>
            <a:pPr lvl="1"/>
            <a:r>
              <a:rPr lang="en-US" sz="1400" dirty="0" smtClean="0"/>
              <a:t>Word, PowerPoint</a:t>
            </a:r>
          </a:p>
          <a:p>
            <a:r>
              <a:rPr lang="en-US" sz="1600" dirty="0" smtClean="0"/>
              <a:t>Archiving</a:t>
            </a:r>
          </a:p>
          <a:p>
            <a:pPr lvl="1"/>
            <a:r>
              <a:rPr lang="en-US" sz="1400" dirty="0" smtClean="0"/>
              <a:t>Published literature, reference data, </a:t>
            </a:r>
            <a:r>
              <a:rPr lang="en-US" sz="1400" dirty="0" err="1" smtClean="0"/>
              <a:t>curated</a:t>
            </a:r>
            <a:r>
              <a:rPr lang="en-US" sz="1400" dirty="0" smtClean="0"/>
              <a:t> data, etc.</a:t>
            </a:r>
          </a:p>
          <a:p>
            <a:pPr lvl="1"/>
            <a:r>
              <a:rPr lang="en-US" sz="1400" dirty="0" smtClean="0"/>
              <a:t>SQL Server</a:t>
            </a:r>
          </a:p>
          <a:p>
            <a:endParaRPr lang="en-US" sz="1600" dirty="0"/>
          </a:p>
        </p:txBody>
      </p:sp>
      <p:sp>
        <p:nvSpPr>
          <p:cNvPr id="3" name="Slide Number Placeholder 2"/>
          <p:cNvSpPr>
            <a:spLocks noGrp="1"/>
          </p:cNvSpPr>
          <p:nvPr>
            <p:ph type="sldNum" sz="quarter" idx="12"/>
          </p:nvPr>
        </p:nvSpPr>
        <p:spPr/>
        <p:txBody>
          <a:bodyPr/>
          <a:lstStyle/>
          <a:p>
            <a:fld id="{630A540B-3803-460A-9E3B-C5534BD07F70}" type="slidenum">
              <a:rPr lang="en-US" smtClean="0"/>
              <a:pPr/>
              <a:t>30</a:t>
            </a:fld>
            <a:endParaRPr lang="en-US"/>
          </a:p>
        </p:txBody>
      </p:sp>
      <p:sp>
        <p:nvSpPr>
          <p:cNvPr id="4" name="Title 3"/>
          <p:cNvSpPr>
            <a:spLocks noGrp="1"/>
          </p:cNvSpPr>
          <p:nvPr>
            <p:ph type="title"/>
          </p:nvPr>
        </p:nvSpPr>
        <p:spPr/>
        <p:txBody>
          <a:bodyPr/>
          <a:lstStyle/>
          <a:p>
            <a:r>
              <a:rPr lang="en-US" dirty="0" smtClean="0"/>
              <a:t>Research Pipeline</a:t>
            </a:r>
            <a:endParaRPr lang="en-US" dirty="0"/>
          </a:p>
        </p:txBody>
      </p:sp>
      <p:sp>
        <p:nvSpPr>
          <p:cNvPr id="6" name="Rectangle 5"/>
          <p:cNvSpPr/>
          <p:nvPr/>
        </p:nvSpPr>
        <p:spPr>
          <a:xfrm>
            <a:off x="76200" y="5786735"/>
            <a:ext cx="9067800" cy="492443"/>
          </a:xfrm>
          <a:prstGeom prst="rect">
            <a:avLst/>
          </a:prstGeom>
        </p:spPr>
        <p:txBody>
          <a:bodyPr wrap="square">
            <a:spAutoFit/>
          </a:bodyPr>
          <a:lstStyle/>
          <a:p>
            <a:r>
              <a:rPr lang="en-US" sz="2600" b="1" i="1" dirty="0" smtClean="0">
                <a:solidFill>
                  <a:srgbClr val="002060"/>
                </a:solidFill>
                <a:latin typeface="+mn-lt"/>
              </a:rPr>
              <a:t> Microsoft has technologies that can offer end-to-end support</a:t>
            </a:r>
            <a:endParaRPr lang="en-US" sz="2600" b="1" i="1" dirty="0">
              <a:solidFill>
                <a:srgbClr val="002060"/>
              </a:solidFill>
              <a:latin typeface="+mn-lt"/>
            </a:endParaRPr>
          </a:p>
        </p:txBody>
      </p:sp>
      <p:pic>
        <p:nvPicPr>
          <p:cNvPr id="19" name="Picture 18" descr="r.jpg"/>
          <p:cNvPicPr>
            <a:picLocks noChangeAspect="1"/>
          </p:cNvPicPr>
          <p:nvPr/>
        </p:nvPicPr>
        <p:blipFill>
          <a:blip r:embed="rId2"/>
          <a:stretch>
            <a:fillRect/>
          </a:stretch>
        </p:blipFill>
        <p:spPr>
          <a:xfrm>
            <a:off x="5029200" y="3048000"/>
            <a:ext cx="615462" cy="609600"/>
          </a:xfrm>
          <a:prstGeom prst="rect">
            <a:avLst/>
          </a:prstGeom>
        </p:spPr>
      </p:pic>
      <p:pic>
        <p:nvPicPr>
          <p:cNvPr id="7" name="Picture 5" descr="image005"/>
          <p:cNvPicPr>
            <a:picLocks noChangeAspect="1" noChangeArrowheads="1"/>
          </p:cNvPicPr>
          <p:nvPr/>
        </p:nvPicPr>
        <p:blipFill>
          <a:blip r:embed="rId3"/>
          <a:srcRect/>
          <a:stretch>
            <a:fillRect/>
          </a:stretch>
        </p:blipFill>
        <p:spPr bwMode="auto">
          <a:xfrm>
            <a:off x="7543800" y="3810000"/>
            <a:ext cx="1533525" cy="200025"/>
          </a:xfrm>
          <a:prstGeom prst="rect">
            <a:avLst/>
          </a:prstGeom>
          <a:noFill/>
          <a:ln w="9525">
            <a:noFill/>
            <a:miter lim="800000"/>
            <a:headEnd/>
            <a:tailEnd/>
          </a:ln>
        </p:spPr>
      </p:pic>
      <p:pic>
        <p:nvPicPr>
          <p:cNvPr id="8" name="Picture 2" descr="http://services.alphaworks.ibm.com/manyeyes/images2/blog_this_caption.jpg"/>
          <p:cNvPicPr>
            <a:picLocks noChangeAspect="1" noChangeArrowheads="1"/>
          </p:cNvPicPr>
          <p:nvPr/>
        </p:nvPicPr>
        <p:blipFill>
          <a:blip r:embed="rId4"/>
          <a:srcRect/>
          <a:stretch>
            <a:fillRect/>
          </a:stretch>
        </p:blipFill>
        <p:spPr bwMode="auto">
          <a:xfrm>
            <a:off x="6400800" y="3200400"/>
            <a:ext cx="1647825" cy="416292"/>
          </a:xfrm>
          <a:prstGeom prst="rect">
            <a:avLst/>
          </a:prstGeom>
          <a:noFill/>
          <a:ln w="9525">
            <a:noFill/>
            <a:miter lim="800000"/>
            <a:headEnd/>
            <a:tailEnd/>
          </a:ln>
        </p:spPr>
      </p:pic>
      <p:pic>
        <p:nvPicPr>
          <p:cNvPr id="9" name="Picture 8" descr="images.jpg"/>
          <p:cNvPicPr>
            <a:picLocks noChangeAspect="1"/>
          </p:cNvPicPr>
          <p:nvPr/>
        </p:nvPicPr>
        <p:blipFill>
          <a:blip r:embed="rId5"/>
          <a:stretch>
            <a:fillRect/>
          </a:stretch>
        </p:blipFill>
        <p:spPr>
          <a:xfrm>
            <a:off x="4876800" y="1828800"/>
            <a:ext cx="838200" cy="762000"/>
          </a:xfrm>
          <a:prstGeom prst="rect">
            <a:avLst/>
          </a:prstGeom>
        </p:spPr>
      </p:pic>
      <p:pic>
        <p:nvPicPr>
          <p:cNvPr id="10" name="Picture 9" descr="a.jpg"/>
          <p:cNvPicPr>
            <a:picLocks noChangeAspect="1"/>
          </p:cNvPicPr>
          <p:nvPr/>
        </p:nvPicPr>
        <p:blipFill>
          <a:blip r:embed="rId6"/>
          <a:stretch>
            <a:fillRect/>
          </a:stretch>
        </p:blipFill>
        <p:spPr>
          <a:xfrm>
            <a:off x="5943600" y="1905000"/>
            <a:ext cx="1038225" cy="685800"/>
          </a:xfrm>
          <a:prstGeom prst="rect">
            <a:avLst/>
          </a:prstGeom>
        </p:spPr>
      </p:pic>
      <p:pic>
        <p:nvPicPr>
          <p:cNvPr id="11" name="Picture 10" descr="o.jpg"/>
          <p:cNvPicPr>
            <a:picLocks noChangeAspect="1"/>
          </p:cNvPicPr>
          <p:nvPr/>
        </p:nvPicPr>
        <p:blipFill>
          <a:blip r:embed="rId7"/>
          <a:stretch>
            <a:fillRect/>
          </a:stretch>
        </p:blipFill>
        <p:spPr>
          <a:xfrm>
            <a:off x="7315200" y="2667000"/>
            <a:ext cx="1143000" cy="228600"/>
          </a:xfrm>
          <a:prstGeom prst="rect">
            <a:avLst/>
          </a:prstGeom>
        </p:spPr>
      </p:pic>
      <p:pic>
        <p:nvPicPr>
          <p:cNvPr id="12" name="Picture 11" descr="s3.jpg"/>
          <p:cNvPicPr>
            <a:picLocks noChangeAspect="1"/>
          </p:cNvPicPr>
          <p:nvPr/>
        </p:nvPicPr>
        <p:blipFill>
          <a:blip r:embed="rId8"/>
          <a:stretch>
            <a:fillRect/>
          </a:stretch>
        </p:blipFill>
        <p:spPr>
          <a:xfrm>
            <a:off x="8077200" y="1905000"/>
            <a:ext cx="685801" cy="685801"/>
          </a:xfrm>
          <a:prstGeom prst="rect">
            <a:avLst/>
          </a:prstGeom>
        </p:spPr>
      </p:pic>
      <p:pic>
        <p:nvPicPr>
          <p:cNvPr id="13" name="Picture 4" descr="http://libweb.anglia.ac.uk/images/csa.jpg"/>
          <p:cNvPicPr>
            <a:picLocks noChangeAspect="1" noChangeArrowheads="1"/>
          </p:cNvPicPr>
          <p:nvPr/>
        </p:nvPicPr>
        <p:blipFill>
          <a:blip r:embed="rId9"/>
          <a:srcRect/>
          <a:stretch>
            <a:fillRect/>
          </a:stretch>
        </p:blipFill>
        <p:spPr bwMode="auto">
          <a:xfrm>
            <a:off x="5562600" y="5162550"/>
            <a:ext cx="956441" cy="554736"/>
          </a:xfrm>
          <a:prstGeom prst="rect">
            <a:avLst/>
          </a:prstGeom>
          <a:noFill/>
          <a:ln w="9525">
            <a:noFill/>
            <a:miter lim="800000"/>
            <a:headEnd/>
            <a:tailEnd/>
          </a:ln>
        </p:spPr>
      </p:pic>
      <p:pic>
        <p:nvPicPr>
          <p:cNvPr id="14" name="Picture 1" descr="Logo"/>
          <p:cNvPicPr>
            <a:picLocks noChangeAspect="1" noChangeArrowheads="1"/>
          </p:cNvPicPr>
          <p:nvPr/>
        </p:nvPicPr>
        <p:blipFill>
          <a:blip r:embed="rId10"/>
          <a:srcRect/>
          <a:stretch>
            <a:fillRect/>
          </a:stretch>
        </p:blipFill>
        <p:spPr bwMode="auto">
          <a:xfrm>
            <a:off x="5591175" y="3657600"/>
            <a:ext cx="1266825" cy="428223"/>
          </a:xfrm>
          <a:prstGeom prst="rect">
            <a:avLst/>
          </a:prstGeom>
          <a:noFill/>
          <a:ln w="9525">
            <a:noFill/>
            <a:miter lim="800000"/>
            <a:headEnd/>
            <a:tailEnd/>
          </a:ln>
        </p:spPr>
      </p:pic>
      <p:pic>
        <p:nvPicPr>
          <p:cNvPr id="15" name="Picture 14" descr="ad.jpg"/>
          <p:cNvPicPr>
            <a:picLocks noChangeAspect="1"/>
          </p:cNvPicPr>
          <p:nvPr/>
        </p:nvPicPr>
        <p:blipFill>
          <a:blip r:embed="rId11"/>
          <a:stretch>
            <a:fillRect/>
          </a:stretch>
        </p:blipFill>
        <p:spPr>
          <a:xfrm>
            <a:off x="6019800" y="4191000"/>
            <a:ext cx="628650" cy="628650"/>
          </a:xfrm>
          <a:prstGeom prst="rect">
            <a:avLst/>
          </a:prstGeom>
        </p:spPr>
      </p:pic>
      <p:pic>
        <p:nvPicPr>
          <p:cNvPr id="16" name="Picture 15" descr="ds.jpg"/>
          <p:cNvPicPr>
            <a:picLocks noChangeAspect="1"/>
          </p:cNvPicPr>
          <p:nvPr/>
        </p:nvPicPr>
        <p:blipFill>
          <a:blip r:embed="rId12"/>
          <a:stretch>
            <a:fillRect/>
          </a:stretch>
        </p:blipFill>
        <p:spPr>
          <a:xfrm>
            <a:off x="6619875" y="5314950"/>
            <a:ext cx="923925" cy="352425"/>
          </a:xfrm>
          <a:prstGeom prst="rect">
            <a:avLst/>
          </a:prstGeom>
        </p:spPr>
      </p:pic>
      <p:pic>
        <p:nvPicPr>
          <p:cNvPr id="17" name="Picture 16" descr="ep.jpg"/>
          <p:cNvPicPr>
            <a:picLocks noChangeAspect="1"/>
          </p:cNvPicPr>
          <p:nvPr/>
        </p:nvPicPr>
        <p:blipFill>
          <a:blip r:embed="rId13"/>
          <a:stretch>
            <a:fillRect/>
          </a:stretch>
        </p:blipFill>
        <p:spPr>
          <a:xfrm>
            <a:off x="7543800" y="5010150"/>
            <a:ext cx="781050" cy="781050"/>
          </a:xfrm>
          <a:prstGeom prst="rect">
            <a:avLst/>
          </a:prstGeom>
        </p:spPr>
      </p:pic>
      <p:pic>
        <p:nvPicPr>
          <p:cNvPr id="18" name="Picture 17" descr="gd.jpg"/>
          <p:cNvPicPr>
            <a:picLocks noChangeAspect="1"/>
          </p:cNvPicPr>
          <p:nvPr/>
        </p:nvPicPr>
        <p:blipFill>
          <a:blip r:embed="rId14"/>
          <a:stretch>
            <a:fillRect/>
          </a:stretch>
        </p:blipFill>
        <p:spPr>
          <a:xfrm>
            <a:off x="6858000" y="4146062"/>
            <a:ext cx="1343025" cy="711688"/>
          </a:xfrm>
          <a:prstGeom prst="rect">
            <a:avLst/>
          </a:prstGeom>
        </p:spPr>
      </p:pic>
      <p:graphicFrame>
        <p:nvGraphicFramePr>
          <p:cNvPr id="21" name="Diagram 20"/>
          <p:cNvGraphicFramePr/>
          <p:nvPr/>
        </p:nvGraphicFramePr>
        <p:xfrm>
          <a:off x="304800" y="762000"/>
          <a:ext cx="8610600" cy="9906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Chemistry Drawing for Office</a:t>
            </a:r>
          </a:p>
        </p:txBody>
      </p:sp>
      <p:sp>
        <p:nvSpPr>
          <p:cNvPr id="10" name="Rectangle 9"/>
          <p:cNvSpPr/>
          <p:nvPr/>
        </p:nvSpPr>
        <p:spPr>
          <a:xfrm>
            <a:off x="304800" y="1981200"/>
            <a:ext cx="4953000" cy="1077218"/>
          </a:xfrm>
          <a:prstGeom prst="rect">
            <a:avLst/>
          </a:prstGeom>
        </p:spPr>
        <p:txBody>
          <a:bodyPr wrap="square">
            <a:spAutoFit/>
          </a:bodyPr>
          <a:lstStyle/>
          <a:p>
            <a:pPr marL="395288" indent="-163513">
              <a:buFont typeface="Arial" pitchFamily="34" charset="0"/>
              <a:buChar char="•"/>
            </a:pPr>
            <a:r>
              <a:rPr lang="en-US" sz="1600" dirty="0" smtClean="0"/>
              <a:t>Peter Murray Rust, Univ. of Cambridge</a:t>
            </a:r>
          </a:p>
          <a:p>
            <a:pPr marL="395288" indent="-163513">
              <a:buFont typeface="Arial" pitchFamily="34" charset="0"/>
              <a:buChar char="•"/>
            </a:pPr>
            <a:r>
              <a:rPr lang="en-US" sz="1600" dirty="0" smtClean="0"/>
              <a:t>Murray Sargent, Office</a:t>
            </a:r>
          </a:p>
          <a:p>
            <a:pPr marL="395288" indent="-163513">
              <a:buFont typeface="Arial" pitchFamily="34" charset="0"/>
              <a:buChar char="•"/>
            </a:pPr>
            <a:r>
              <a:rPr lang="en-US" sz="1600" dirty="0" smtClean="0"/>
              <a:t>Geraldine Wade, Advanced Reading Technologies</a:t>
            </a:r>
          </a:p>
        </p:txBody>
      </p:sp>
      <p:sp>
        <p:nvSpPr>
          <p:cNvPr id="12" name="Rectangle 11"/>
          <p:cNvSpPr/>
          <p:nvPr/>
        </p:nvSpPr>
        <p:spPr>
          <a:xfrm>
            <a:off x="304800" y="3200400"/>
            <a:ext cx="8305800" cy="2862322"/>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Support students/researchers in simple chemistry structure authoring/editing</a:t>
            </a:r>
          </a:p>
          <a:p>
            <a:pPr marL="395288" indent="-163513">
              <a:buFont typeface="Arial" pitchFamily="34" charset="0"/>
              <a:buChar char="•"/>
            </a:pPr>
            <a:r>
              <a:rPr lang="en-US" sz="1600" dirty="0" smtClean="0"/>
              <a:t>Enable ecosystem of tools around lifecycle of chemistry-related scholarly works</a:t>
            </a:r>
          </a:p>
          <a:p>
            <a:pPr marL="395288" indent="-163513">
              <a:buFont typeface="Arial" pitchFamily="34" charset="0"/>
              <a:buChar char="•"/>
            </a:pPr>
            <a:r>
              <a:rPr lang="en-US" sz="1600" dirty="0" smtClean="0"/>
              <a:t>Support the Chemistry Markup Language</a:t>
            </a:r>
          </a:p>
          <a:p>
            <a:pPr marL="395288" indent="-163513">
              <a:buFont typeface="Arial" pitchFamily="34" charset="0"/>
              <a:buChar char="•"/>
            </a:pPr>
            <a:r>
              <a:rPr lang="en-US" sz="1600" dirty="0" smtClean="0"/>
              <a:t>Proof of concept plug-in</a:t>
            </a:r>
          </a:p>
          <a:p>
            <a:pPr marL="395288" indent="-163513">
              <a:buFont typeface="Arial" pitchFamily="34" charset="0"/>
              <a:buChar char="•"/>
            </a:pPr>
            <a:endParaRPr lang="en-US" sz="1600" b="1" dirty="0" smtClean="0"/>
          </a:p>
          <a:p>
            <a:pPr indent="-163513"/>
            <a:r>
              <a:rPr lang="en-US" b="1" dirty="0" smtClean="0"/>
              <a:t>Execution</a:t>
            </a:r>
            <a:endParaRPr lang="en-US" sz="1600" dirty="0" smtClean="0"/>
          </a:p>
          <a:p>
            <a:pPr marL="395288" indent="-163513">
              <a:buFont typeface="Arial" pitchFamily="34" charset="0"/>
              <a:buChar char="•"/>
            </a:pPr>
            <a:r>
              <a:rPr lang="en-US" sz="1600" dirty="0" smtClean="0"/>
              <a:t>MSR Developer to work on the proof of concept</a:t>
            </a:r>
          </a:p>
          <a:p>
            <a:pPr marL="395288" indent="-163513">
              <a:buFont typeface="Arial" pitchFamily="34" charset="0"/>
              <a:buChar char="•"/>
            </a:pPr>
            <a:r>
              <a:rPr lang="en-US" sz="1600" dirty="0" smtClean="0"/>
              <a:t>Post-doc in Cambridge to use plug-in and give feedback and move their chemistry tools to .NET and Office</a:t>
            </a:r>
          </a:p>
          <a:p>
            <a:pPr marL="395288" indent="-163513">
              <a:buFont typeface="Arial" pitchFamily="34" charset="0"/>
              <a:buChar char="•"/>
            </a:pPr>
            <a:r>
              <a:rPr lang="en-US" sz="1600" dirty="0" smtClean="0"/>
              <a:t>Advanced Reading Technologies to create necessary glyphs</a:t>
            </a:r>
          </a:p>
        </p:txBody>
      </p:sp>
      <p:pic>
        <p:nvPicPr>
          <p:cNvPr id="71" name="Picture 70" descr="cid:image002.jpg@01C80116.08603450"/>
          <p:cNvPicPr/>
          <p:nvPr/>
        </p:nvPicPr>
        <p:blipFill>
          <a:blip r:embed="rId2"/>
          <a:srcRect/>
          <a:stretch>
            <a:fillRect/>
          </a:stretch>
        </p:blipFill>
        <p:spPr bwMode="auto">
          <a:xfrm>
            <a:off x="5105400" y="990600"/>
            <a:ext cx="3920639" cy="24189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74" name="Diagram 73"/>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86800" cy="1600200"/>
          </a:xfrm>
        </p:spPr>
        <p:txBody>
          <a:bodyPr/>
          <a:lstStyle/>
          <a:p>
            <a:r>
              <a:rPr lang="en-US" dirty="0" smtClean="0"/>
              <a:t>A “Chemistry Zone” in a Word document and the CML representation (in pseudo-XML) stored inside the OOXML document</a:t>
            </a:r>
            <a:endParaRPr lang="en-US" dirty="0"/>
          </a:p>
        </p:txBody>
      </p:sp>
      <p:pic>
        <p:nvPicPr>
          <p:cNvPr id="110594" name="Picture 2"/>
          <p:cNvPicPr>
            <a:picLocks noGrp="1" noChangeAspect="1" noChangeArrowheads="1"/>
          </p:cNvPicPr>
          <p:nvPr>
            <p:ph idx="1"/>
          </p:nvPr>
        </p:nvPicPr>
        <p:blipFill>
          <a:blip r:embed="rId2"/>
          <a:srcRect l="368" t="32353" r="14706" b="23529"/>
          <a:stretch>
            <a:fillRect/>
          </a:stretch>
        </p:blipFill>
        <p:spPr bwMode="auto">
          <a:xfrm>
            <a:off x="381000" y="1752600"/>
            <a:ext cx="8409940" cy="4114800"/>
          </a:xfrm>
          <a:prstGeom prst="rect">
            <a:avLst/>
          </a:prstGeom>
          <a:noFill/>
          <a:ln w="9525">
            <a:noFill/>
            <a:miter lim="800000"/>
            <a:headEnd/>
            <a:tailEnd/>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Semantic Annotations in Word</a:t>
            </a:r>
          </a:p>
        </p:txBody>
      </p:sp>
      <p:sp>
        <p:nvSpPr>
          <p:cNvPr id="10" name="Rectangle 9"/>
          <p:cNvSpPr/>
          <p:nvPr/>
        </p:nvSpPr>
        <p:spPr>
          <a:xfrm>
            <a:off x="304800" y="1981200"/>
            <a:ext cx="4953000" cy="338554"/>
          </a:xfrm>
          <a:prstGeom prst="rect">
            <a:avLst/>
          </a:prstGeom>
        </p:spPr>
        <p:txBody>
          <a:bodyPr wrap="square">
            <a:spAutoFit/>
          </a:bodyPr>
          <a:lstStyle/>
          <a:p>
            <a:pPr marL="395288" indent="-163513">
              <a:buFont typeface="Arial" pitchFamily="34" charset="0"/>
              <a:buChar char="•"/>
            </a:pPr>
            <a:r>
              <a:rPr lang="en-US" sz="1600" dirty="0" smtClean="0"/>
              <a:t>Phil Bourne and Lynn Fink, UCSD</a:t>
            </a:r>
          </a:p>
        </p:txBody>
      </p:sp>
      <p:sp>
        <p:nvSpPr>
          <p:cNvPr id="12" name="Rectangle 11"/>
          <p:cNvSpPr/>
          <p:nvPr/>
        </p:nvSpPr>
        <p:spPr>
          <a:xfrm>
            <a:off x="304800" y="3124200"/>
            <a:ext cx="8305800" cy="3262432"/>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Semantic mark-up using </a:t>
            </a:r>
            <a:r>
              <a:rPr lang="en-US" sz="1600" dirty="0" err="1" smtClean="0"/>
              <a:t>ontologies</a:t>
            </a:r>
            <a:r>
              <a:rPr lang="en-US" sz="1600" dirty="0" smtClean="0"/>
              <a:t> and controlled vocabularies</a:t>
            </a:r>
          </a:p>
          <a:p>
            <a:pPr marL="395288" indent="-163513">
              <a:buFont typeface="Arial" pitchFamily="34" charset="0"/>
              <a:buChar char="•"/>
            </a:pPr>
            <a:r>
              <a:rPr lang="en-US" sz="1600" dirty="0" smtClean="0"/>
              <a:t>Facilitate/automate referencing to PDB (and other resources) from manuscript</a:t>
            </a:r>
          </a:p>
          <a:p>
            <a:pPr marL="395288" indent="-163513">
              <a:buFont typeface="Arial" pitchFamily="34" charset="0"/>
              <a:buChar char="•"/>
            </a:pPr>
            <a:r>
              <a:rPr lang="en-US" sz="1600" dirty="0" smtClean="0"/>
              <a:t>Conversion of manuscript to NLM DTD for direct submission to publisher</a:t>
            </a:r>
          </a:p>
          <a:p>
            <a:pPr marL="395288" indent="-163513">
              <a:buFont typeface="Arial" pitchFamily="34" charset="0"/>
              <a:buChar char="•"/>
            </a:pPr>
            <a:endParaRPr lang="en-US" sz="1600" b="1" dirty="0" smtClean="0"/>
          </a:p>
          <a:p>
            <a:r>
              <a:rPr lang="en-US" b="1" dirty="0" smtClean="0"/>
              <a:t>Scenario</a:t>
            </a:r>
          </a:p>
          <a:p>
            <a:pPr>
              <a:buFont typeface="Arial" pitchFamily="34" charset="0"/>
              <a:buChar char="•"/>
            </a:pPr>
            <a:r>
              <a:rPr lang="en-US" dirty="0" smtClean="0"/>
              <a:t> Authors do not need to be aware of the use of semantic technologies</a:t>
            </a:r>
          </a:p>
          <a:p>
            <a:pPr>
              <a:buFont typeface="Arial" pitchFamily="34" charset="0"/>
              <a:buChar char="•"/>
            </a:pPr>
            <a:r>
              <a:rPr lang="en-US" dirty="0" smtClean="0"/>
              <a:t> A domain-specific ontology is downloaded and made available from within Microsoft Word 2007</a:t>
            </a:r>
          </a:p>
          <a:p>
            <a:pPr>
              <a:buFont typeface="Arial" pitchFamily="34" charset="0"/>
              <a:buChar char="•"/>
            </a:pPr>
            <a:r>
              <a:rPr lang="en-US" dirty="0" smtClean="0"/>
              <a:t> Authors can record their intention, the meaning of the terms they use based on their community’s agreed vocabulary</a:t>
            </a:r>
          </a:p>
          <a:p>
            <a:pPr marL="395288" indent="-163513"/>
            <a:endParaRPr lang="en-US" sz="1600" b="1" dirty="0" smtClean="0"/>
          </a:p>
        </p:txBody>
      </p:sp>
      <p:graphicFrame>
        <p:nvGraphicFramePr>
          <p:cNvPr id="74" name="Diagram 73"/>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ttp://upload.wikimedia.org/wikipedia/commons/8/89/Linking-Open-Data-diagram_2007-09.png"/>
          <p:cNvPicPr>
            <a:picLocks noChangeAspect="1" noChangeArrowheads="1"/>
          </p:cNvPicPr>
          <p:nvPr/>
        </p:nvPicPr>
        <p:blipFill>
          <a:blip r:embed="rId6"/>
          <a:srcRect/>
          <a:stretch>
            <a:fillRect/>
          </a:stretch>
        </p:blipFill>
        <p:spPr>
          <a:xfrm>
            <a:off x="5791200" y="1295400"/>
            <a:ext cx="2819400" cy="2229293"/>
          </a:xfrm>
          <a:prstGeom prst="roundRect">
            <a:avLst>
              <a:gd name="adj" fmla="val 16667"/>
            </a:avLst>
          </a:prstGeom>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4"/>
          <p:cNvSpPr txBox="1">
            <a:spLocks noChangeArrowheads="1"/>
          </p:cNvSpPr>
          <p:nvPr/>
        </p:nvSpPr>
        <p:spPr bwMode="auto">
          <a:xfrm>
            <a:off x="7131911" y="3429000"/>
            <a:ext cx="2012089" cy="261610"/>
          </a:xfrm>
          <a:prstGeom prst="rect">
            <a:avLst/>
          </a:prstGeom>
          <a:noFill/>
          <a:ln w="9525">
            <a:noFill/>
            <a:miter lim="800000"/>
            <a:headEnd/>
            <a:tailEnd/>
          </a:ln>
        </p:spPr>
        <p:txBody>
          <a:bodyPr wrap="none">
            <a:spAutoFit/>
          </a:bodyPr>
          <a:lstStyle/>
          <a:p>
            <a:r>
              <a:rPr lang="en-US" sz="1100" dirty="0"/>
              <a:t>Attribution: </a:t>
            </a:r>
            <a:r>
              <a:rPr lang="en-US" sz="1100" dirty="0">
                <a:hlinkClick r:id="rId7"/>
              </a:rPr>
              <a:t>Richard </a:t>
            </a:r>
            <a:r>
              <a:rPr lang="en-US" sz="1100" dirty="0" err="1">
                <a:hlinkClick r:id="rId7"/>
              </a:rPr>
              <a:t>Cyganiak</a:t>
            </a:r>
            <a:endParaRPr lang="en-US"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l="8857" t="31715" r="33714" b="27143"/>
          <a:stretch>
            <a:fillRect/>
          </a:stretch>
        </p:blipFill>
        <p:spPr bwMode="auto">
          <a:xfrm>
            <a:off x="609600" y="152400"/>
            <a:ext cx="8083550" cy="6019800"/>
          </a:xfrm>
          <a:prstGeom prst="rect">
            <a:avLst/>
          </a:prstGeom>
          <a:noFill/>
          <a:ln w="9525">
            <a:noFill/>
            <a:miter lim="800000"/>
            <a:headEnd/>
            <a:tailEnd/>
          </a:ln>
          <a:effectLst/>
        </p:spPr>
      </p:pic>
      <p:sp>
        <p:nvSpPr>
          <p:cNvPr id="3" name="TextBox 2"/>
          <p:cNvSpPr txBox="1"/>
          <p:nvPr/>
        </p:nvSpPr>
        <p:spPr>
          <a:xfrm>
            <a:off x="1902859" y="609600"/>
            <a:ext cx="5336141" cy="584775"/>
          </a:xfrm>
          <a:prstGeom prst="rect">
            <a:avLst/>
          </a:prstGeom>
          <a:noFill/>
        </p:spPr>
        <p:txBody>
          <a:bodyPr wrap="none" rtlCol="0">
            <a:spAutoFit/>
          </a:bodyPr>
          <a:lstStyle/>
          <a:p>
            <a:r>
              <a:rPr lang="en-US" sz="3200" b="1" dirty="0" smtClean="0">
                <a:solidFill>
                  <a:srgbClr val="002060"/>
                </a:solidFill>
                <a:latin typeface="+mn-lt"/>
              </a:rPr>
              <a:t>Semantic annotations in </a:t>
            </a:r>
            <a:r>
              <a:rPr lang="en-US" sz="3200" b="1" dirty="0" smtClean="0">
                <a:solidFill>
                  <a:srgbClr val="002060"/>
                </a:solidFill>
                <a:latin typeface="+mn-lt"/>
              </a:rPr>
              <a:t>Word</a:t>
            </a:r>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Research Output Repository</a:t>
            </a:r>
          </a:p>
          <a:p>
            <a:pPr algn="ctr"/>
            <a:endParaRPr lang="en-US" sz="2000" dirty="0" smtClean="0"/>
          </a:p>
        </p:txBody>
      </p:sp>
      <p:sp>
        <p:nvSpPr>
          <p:cNvPr id="12" name="Rectangle 11"/>
          <p:cNvSpPr/>
          <p:nvPr/>
        </p:nvSpPr>
        <p:spPr>
          <a:xfrm>
            <a:off x="304800" y="3386078"/>
            <a:ext cx="6172200" cy="2785378"/>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Support the MSR publishing and dissemination platform for all researcher outputs</a:t>
            </a:r>
          </a:p>
          <a:p>
            <a:pPr marL="395288" indent="-163513">
              <a:buFont typeface="Arial" pitchFamily="34" charset="0"/>
              <a:buChar char="•"/>
            </a:pPr>
            <a:r>
              <a:rPr lang="en-US" sz="1600" dirty="0" smtClean="0"/>
              <a:t>Enable a tools and services ecosystem for “research output” repositories on MS technologies</a:t>
            </a:r>
          </a:p>
          <a:p>
            <a:pPr>
              <a:buNone/>
            </a:pPr>
            <a:endParaRPr lang="en-US" sz="1100" b="1" dirty="0" smtClean="0"/>
          </a:p>
          <a:p>
            <a:pPr>
              <a:buNone/>
            </a:pPr>
            <a:r>
              <a:rPr lang="en-US" b="1" dirty="0" smtClean="0"/>
              <a:t>Execution</a:t>
            </a:r>
            <a:endParaRPr lang="en-US" sz="1600" b="1" dirty="0" smtClean="0"/>
          </a:p>
          <a:p>
            <a:pPr marL="395288" indent="-163513">
              <a:buFont typeface="Arial" pitchFamily="34" charset="0"/>
              <a:buChar char="•"/>
            </a:pPr>
            <a:r>
              <a:rPr lang="en-US" sz="1600" dirty="0" smtClean="0"/>
              <a:t>Support </a:t>
            </a:r>
            <a:r>
              <a:rPr lang="en-US" sz="1600" dirty="0" err="1" smtClean="0"/>
              <a:t>Eprints</a:t>
            </a:r>
            <a:r>
              <a:rPr lang="en-US" sz="1600" dirty="0" smtClean="0"/>
              <a:t> and </a:t>
            </a:r>
            <a:r>
              <a:rPr lang="en-US" sz="1600" dirty="0" err="1" smtClean="0"/>
              <a:t>Dspace</a:t>
            </a:r>
            <a:r>
              <a:rPr lang="en-US" sz="1600" dirty="0" smtClean="0"/>
              <a:t> front ends</a:t>
            </a:r>
          </a:p>
          <a:p>
            <a:pPr marL="395288" indent="-163513">
              <a:buFont typeface="Arial" pitchFamily="34" charset="0"/>
              <a:buChar char="•"/>
            </a:pPr>
            <a:r>
              <a:rPr lang="en-US" sz="1600" dirty="0" smtClean="0"/>
              <a:t>Deployment within MSR early Q2</a:t>
            </a:r>
          </a:p>
          <a:p>
            <a:pPr marL="395288" indent="-163513">
              <a:buFont typeface="Arial" pitchFamily="34" charset="0"/>
              <a:buChar char="•"/>
            </a:pPr>
            <a:r>
              <a:rPr lang="en-US" sz="1600" dirty="0" smtClean="0"/>
              <a:t>Release to the community late Q2</a:t>
            </a:r>
          </a:p>
          <a:p>
            <a:pPr marL="395288" indent="-163513">
              <a:buFont typeface="Arial" pitchFamily="34" charset="0"/>
              <a:buChar char="•"/>
            </a:pPr>
            <a:r>
              <a:rPr lang="en-US" sz="1600" dirty="0" smtClean="0"/>
              <a:t>Built on SQL Server 2008 + Entity Framework</a:t>
            </a:r>
          </a:p>
        </p:txBody>
      </p:sp>
      <p:graphicFrame>
        <p:nvGraphicFramePr>
          <p:cNvPr id="7" name="Content Placeholder 3"/>
          <p:cNvGraphicFramePr>
            <a:graphicFrameLocks/>
          </p:cNvGraphicFramePr>
          <p:nvPr/>
        </p:nvGraphicFramePr>
        <p:xfrm>
          <a:off x="5562600" y="1295400"/>
          <a:ext cx="3382804" cy="2416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a:blip r:embed="rId6" cstate="print"/>
          <a:srcRect/>
          <a:stretch>
            <a:fillRect/>
          </a:stretch>
        </p:blipFill>
        <p:spPr bwMode="auto">
          <a:xfrm>
            <a:off x="5715000" y="4191000"/>
            <a:ext cx="2667000" cy="2000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Rectangle 10"/>
          <p:cNvSpPr/>
          <p:nvPr/>
        </p:nvSpPr>
        <p:spPr>
          <a:xfrm>
            <a:off x="304800" y="1981200"/>
            <a:ext cx="5334000" cy="1323439"/>
          </a:xfrm>
          <a:prstGeom prst="rect">
            <a:avLst/>
          </a:prstGeom>
        </p:spPr>
        <p:txBody>
          <a:bodyPr wrap="square">
            <a:spAutoFit/>
          </a:bodyPr>
          <a:lstStyle/>
          <a:p>
            <a:pPr>
              <a:buNone/>
            </a:pPr>
            <a:r>
              <a:rPr lang="en-US" sz="1600" dirty="0" smtClean="0"/>
              <a:t>A platform for building services and tools for research output repositories</a:t>
            </a:r>
          </a:p>
          <a:p>
            <a:pPr marL="395288" indent="-163513">
              <a:buFont typeface="Arial" pitchFamily="34" charset="0"/>
              <a:buChar char="•"/>
            </a:pPr>
            <a:r>
              <a:rPr lang="en-US" sz="1600" dirty="0" smtClean="0"/>
              <a:t>Papers, Videos, Presentations, Lectures, References, Data, Code, etc.</a:t>
            </a:r>
          </a:p>
          <a:p>
            <a:pPr marL="395288" indent="-163513">
              <a:buFont typeface="Arial" pitchFamily="34" charset="0"/>
              <a:buChar char="•"/>
            </a:pPr>
            <a:r>
              <a:rPr lang="en-US" sz="1600" dirty="0" smtClean="0"/>
              <a:t>Relationships between stored entities</a:t>
            </a:r>
          </a:p>
        </p:txBody>
      </p:sp>
      <p:graphicFrame>
        <p:nvGraphicFramePr>
          <p:cNvPr id="13" name="Diagram 12"/>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2400" dirty="0" smtClean="0"/>
              <a:t>A Semantic Computing platform</a:t>
            </a:r>
          </a:p>
          <a:p>
            <a:r>
              <a:rPr lang="en-US" sz="2400" dirty="0" smtClean="0"/>
              <a:t>A hybrid between a relational database and a triple store</a:t>
            </a:r>
          </a:p>
          <a:p>
            <a:endParaRPr lang="en-US" sz="2400" dirty="0"/>
          </a:p>
        </p:txBody>
      </p:sp>
      <p:sp>
        <p:nvSpPr>
          <p:cNvPr id="2" name="Title 1"/>
          <p:cNvSpPr>
            <a:spLocks noGrp="1"/>
          </p:cNvSpPr>
          <p:nvPr>
            <p:ph type="title"/>
          </p:nvPr>
        </p:nvSpPr>
        <p:spPr/>
        <p:txBody>
          <a:bodyPr/>
          <a:lstStyle/>
          <a:p>
            <a:r>
              <a:rPr lang="en-US" dirty="0" smtClean="0"/>
              <a:t>Research Output Repository Platform</a:t>
            </a:r>
            <a:endParaRPr lang="en-US" sz="1800" dirty="0"/>
          </a:p>
        </p:txBody>
      </p:sp>
      <p:sp>
        <p:nvSpPr>
          <p:cNvPr id="7" name="Rounded Rectangle 6"/>
          <p:cNvSpPr/>
          <p:nvPr/>
        </p:nvSpPr>
        <p:spPr>
          <a:xfrm>
            <a:off x="308646" y="4114800"/>
            <a:ext cx="8610600" cy="457200"/>
          </a:xfrm>
          <a:prstGeom prst="roundRect">
            <a:avLst/>
          </a:prstGeom>
          <a:gradFill>
            <a:gsLst>
              <a:gs pos="0">
                <a:srgbClr val="FFC000"/>
              </a:gs>
              <a:gs pos="50000">
                <a:schemeClr val="accent6">
                  <a:lumMod val="75000"/>
                </a:schemeClr>
              </a:gs>
              <a:gs pos="100000">
                <a:schemeClr val="accent2">
                  <a:lumMod val="50000"/>
                </a:schemeClr>
              </a:gs>
            </a:gsLst>
            <a:lin ang="0" scaled="0"/>
          </a:gradFill>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Down Arrow 7"/>
          <p:cNvSpPr/>
          <p:nvPr/>
        </p:nvSpPr>
        <p:spPr>
          <a:xfrm>
            <a:off x="537246" y="3581400"/>
            <a:ext cx="533400" cy="68580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Up Arrow 10"/>
          <p:cNvSpPr/>
          <p:nvPr/>
        </p:nvSpPr>
        <p:spPr>
          <a:xfrm>
            <a:off x="4271046" y="4343400"/>
            <a:ext cx="533400" cy="6858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Down Arrow 11"/>
          <p:cNvSpPr/>
          <p:nvPr/>
        </p:nvSpPr>
        <p:spPr>
          <a:xfrm>
            <a:off x="8157246" y="3581400"/>
            <a:ext cx="533400" cy="68580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TextBox 12"/>
          <p:cNvSpPr txBox="1"/>
          <p:nvPr/>
        </p:nvSpPr>
        <p:spPr>
          <a:xfrm>
            <a:off x="308646" y="2362200"/>
            <a:ext cx="3678571" cy="1169551"/>
          </a:xfrm>
          <a:prstGeom prst="rect">
            <a:avLst/>
          </a:prstGeom>
          <a:noFill/>
        </p:spPr>
        <p:txBody>
          <a:bodyPr wrap="none" rtlCol="0">
            <a:spAutoFit/>
          </a:bodyPr>
          <a:lstStyle/>
          <a:p>
            <a:r>
              <a:rPr lang="en-US" sz="1400" b="1" dirty="0" smtClean="0">
                <a:latin typeface="+mj-lt"/>
              </a:rPr>
              <a:t>Triple stores</a:t>
            </a:r>
          </a:p>
          <a:p>
            <a:pPr>
              <a:buFontTx/>
              <a:buChar char="-"/>
            </a:pPr>
            <a:r>
              <a:rPr lang="en-US" sz="1400" dirty="0" smtClean="0">
                <a:latin typeface="+mj-lt"/>
              </a:rPr>
              <a:t>Evolution friendly</a:t>
            </a:r>
          </a:p>
          <a:p>
            <a:pPr>
              <a:buFontTx/>
              <a:buChar char="-"/>
            </a:pPr>
            <a:r>
              <a:rPr lang="en-US" sz="1400" dirty="0" smtClean="0">
                <a:latin typeface="+mj-lt"/>
              </a:rPr>
              <a:t>Poor performance</a:t>
            </a:r>
          </a:p>
          <a:p>
            <a:pPr>
              <a:buFontTx/>
              <a:buChar char="-"/>
            </a:pPr>
            <a:r>
              <a:rPr lang="en-US" sz="1400" dirty="0" smtClean="0">
                <a:latin typeface="+mj-lt"/>
              </a:rPr>
              <a:t>No need to model everything in advance</a:t>
            </a:r>
          </a:p>
          <a:p>
            <a:pPr>
              <a:buFontTx/>
              <a:buChar char="-"/>
            </a:pPr>
            <a:r>
              <a:rPr lang="en-US" sz="1400" dirty="0" smtClean="0">
                <a:latin typeface="+mj-lt"/>
              </a:rPr>
              <a:t>Semantic interpretation at the application level</a:t>
            </a:r>
            <a:endParaRPr lang="en-US" sz="1400" dirty="0">
              <a:latin typeface="+mj-lt"/>
            </a:endParaRPr>
          </a:p>
        </p:txBody>
      </p:sp>
      <p:sp>
        <p:nvSpPr>
          <p:cNvPr id="14" name="TextBox 13"/>
          <p:cNvSpPr txBox="1"/>
          <p:nvPr/>
        </p:nvSpPr>
        <p:spPr>
          <a:xfrm>
            <a:off x="6252246" y="2514600"/>
            <a:ext cx="2891754" cy="954107"/>
          </a:xfrm>
          <a:prstGeom prst="rect">
            <a:avLst/>
          </a:prstGeom>
          <a:noFill/>
        </p:spPr>
        <p:txBody>
          <a:bodyPr wrap="none" rtlCol="0">
            <a:spAutoFit/>
          </a:bodyPr>
          <a:lstStyle/>
          <a:p>
            <a:r>
              <a:rPr lang="en-US" sz="1400" b="1" dirty="0" smtClean="0">
                <a:latin typeface="+mj-lt"/>
              </a:rPr>
              <a:t>Relational schema</a:t>
            </a:r>
          </a:p>
          <a:p>
            <a:pPr>
              <a:buFontTx/>
              <a:buChar char="-"/>
            </a:pPr>
            <a:r>
              <a:rPr lang="en-US" sz="1400" dirty="0" smtClean="0">
                <a:latin typeface="+mj-lt"/>
              </a:rPr>
              <a:t>Evolution not so easy</a:t>
            </a:r>
          </a:p>
          <a:p>
            <a:pPr>
              <a:buFontTx/>
              <a:buChar char="-"/>
            </a:pPr>
            <a:r>
              <a:rPr lang="en-US" sz="1400" dirty="0" smtClean="0">
                <a:latin typeface="+mj-lt"/>
              </a:rPr>
              <a:t>Great opportunities for optimization</a:t>
            </a:r>
          </a:p>
          <a:p>
            <a:pPr>
              <a:buFontTx/>
              <a:buChar char="-"/>
            </a:pPr>
            <a:r>
              <a:rPr lang="en-US" sz="1400" dirty="0" smtClean="0">
                <a:latin typeface="+mj-lt"/>
              </a:rPr>
              <a:t>Model everything in advance</a:t>
            </a:r>
            <a:endParaRPr lang="en-US" sz="1400" dirty="0">
              <a:latin typeface="+mj-lt"/>
            </a:endParaRPr>
          </a:p>
        </p:txBody>
      </p:sp>
      <p:sp>
        <p:nvSpPr>
          <p:cNvPr id="15" name="TextBox 14"/>
          <p:cNvSpPr txBox="1"/>
          <p:nvPr/>
        </p:nvSpPr>
        <p:spPr>
          <a:xfrm>
            <a:off x="2747046" y="5105400"/>
            <a:ext cx="4600875" cy="1169551"/>
          </a:xfrm>
          <a:prstGeom prst="rect">
            <a:avLst/>
          </a:prstGeom>
          <a:noFill/>
        </p:spPr>
        <p:txBody>
          <a:bodyPr wrap="none" rtlCol="0">
            <a:spAutoFit/>
          </a:bodyPr>
          <a:lstStyle/>
          <a:p>
            <a:r>
              <a:rPr lang="en-US" sz="1400" b="1" dirty="0" smtClean="0"/>
              <a:t>Research Output Repository Platform</a:t>
            </a:r>
            <a:endParaRPr lang="en-US" sz="1400" b="1" dirty="0" smtClean="0">
              <a:latin typeface="+mj-lt"/>
            </a:endParaRPr>
          </a:p>
          <a:p>
            <a:pPr>
              <a:buFontTx/>
              <a:buChar char="-"/>
            </a:pPr>
            <a:r>
              <a:rPr lang="en-US" sz="1400" dirty="0" smtClean="0">
                <a:latin typeface="+mj-lt"/>
              </a:rPr>
              <a:t>Maintain a balance</a:t>
            </a:r>
          </a:p>
          <a:p>
            <a:pPr>
              <a:buFontTx/>
              <a:buChar char="-"/>
            </a:pPr>
            <a:r>
              <a:rPr lang="en-US" sz="1400" dirty="0" smtClean="0">
                <a:latin typeface="+mj-lt"/>
              </a:rPr>
              <a:t>Try to model the frequently used entities in our app domain</a:t>
            </a:r>
          </a:p>
          <a:p>
            <a:pPr>
              <a:buFontTx/>
              <a:buChar char="-"/>
            </a:pPr>
            <a:r>
              <a:rPr lang="en-US" sz="1400" dirty="0" smtClean="0">
                <a:latin typeface="+mj-lt"/>
              </a:rPr>
              <a:t>Try to capture the frequently used relationships</a:t>
            </a:r>
          </a:p>
          <a:p>
            <a:pPr>
              <a:buFontTx/>
              <a:buChar char="-"/>
            </a:pPr>
            <a:r>
              <a:rPr lang="en-US" sz="1400" dirty="0" smtClean="0">
                <a:latin typeface="+mj-lt"/>
              </a:rPr>
              <a:t>Allow for extensibility (Relationships, Properties)</a:t>
            </a:r>
            <a:endParaRPr lang="en-US" sz="1400" dirty="0">
              <a:latin typeface="+mj-l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Output Repository Platform</a:t>
            </a:r>
            <a:endParaRPr lang="en-US" sz="1800" dirty="0"/>
          </a:p>
        </p:txBody>
      </p:sp>
      <p:sp>
        <p:nvSpPr>
          <p:cNvPr id="9" name="Rounded Rectangle 8"/>
          <p:cNvSpPr/>
          <p:nvPr/>
        </p:nvSpPr>
        <p:spPr>
          <a:xfrm>
            <a:off x="1524000" y="2438400"/>
            <a:ext cx="1447800"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PowerPoint presentation</a:t>
            </a:r>
            <a:endParaRPr lang="en-US" sz="1400" dirty="0"/>
          </a:p>
        </p:txBody>
      </p:sp>
      <p:sp>
        <p:nvSpPr>
          <p:cNvPr id="10" name="Rounded Rectangle 9"/>
          <p:cNvSpPr/>
          <p:nvPr/>
        </p:nvSpPr>
        <p:spPr>
          <a:xfrm>
            <a:off x="5257800" y="1752600"/>
            <a:ext cx="1117600" cy="6096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Lecture on 2/19/2008</a:t>
            </a:r>
            <a:endParaRPr lang="en-US" sz="1400" dirty="0"/>
          </a:p>
        </p:txBody>
      </p:sp>
      <p:cxnSp>
        <p:nvCxnSpPr>
          <p:cNvPr id="13" name="Curved Connector 12"/>
          <p:cNvCxnSpPr>
            <a:stCxn id="9" idx="2"/>
            <a:endCxn id="11" idx="0"/>
          </p:cNvCxnSpPr>
          <p:nvPr/>
        </p:nvCxnSpPr>
        <p:spPr>
          <a:xfrm rot="16200000" flipH="1">
            <a:off x="2171700" y="3200400"/>
            <a:ext cx="1066800" cy="914400"/>
          </a:xfrm>
          <a:prstGeom prst="curved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1752600" y="3657600"/>
            <a:ext cx="1200457" cy="338554"/>
          </a:xfrm>
          <a:prstGeom prst="rect">
            <a:avLst/>
          </a:prstGeom>
          <a:noFill/>
        </p:spPr>
        <p:txBody>
          <a:bodyPr wrap="none" rtlCol="0">
            <a:spAutoFit/>
          </a:bodyPr>
          <a:lstStyle/>
          <a:p>
            <a:r>
              <a:rPr lang="en-US" sz="1600" dirty="0" smtClean="0">
                <a:solidFill>
                  <a:schemeClr val="accent2">
                    <a:lumMod val="75000"/>
                  </a:schemeClr>
                </a:solidFill>
                <a:latin typeface="+mj-lt"/>
              </a:rPr>
              <a:t>authored by</a:t>
            </a:r>
            <a:endParaRPr lang="en-US" sz="1600" dirty="0">
              <a:solidFill>
                <a:schemeClr val="accent2">
                  <a:lumMod val="75000"/>
                </a:schemeClr>
              </a:solidFill>
              <a:latin typeface="+mj-lt"/>
            </a:endParaRPr>
          </a:p>
        </p:txBody>
      </p:sp>
      <p:grpSp>
        <p:nvGrpSpPr>
          <p:cNvPr id="3" name="Group 35"/>
          <p:cNvGrpSpPr/>
          <p:nvPr/>
        </p:nvGrpSpPr>
        <p:grpSpPr>
          <a:xfrm>
            <a:off x="2819400" y="4191000"/>
            <a:ext cx="709604" cy="948154"/>
            <a:chOff x="914400" y="3657600"/>
            <a:chExt cx="709604" cy="948154"/>
          </a:xfrm>
        </p:grpSpPr>
        <p:pic>
          <p:nvPicPr>
            <p:cNvPr id="11" name="Picture 13" descr="C:\Users\savasp\AppData\Local\Microsoft\Windows\Temporary Internet Files\Low\Content.IE5\37XVNZRC\j0432657[1].png"/>
            <p:cNvPicPr>
              <a:picLocks noChangeAspect="1" noChangeArrowheads="1"/>
            </p:cNvPicPr>
            <p:nvPr/>
          </p:nvPicPr>
          <p:blipFill>
            <a:blip r:embed="rId2"/>
            <a:srcRect/>
            <a:stretch>
              <a:fillRect/>
            </a:stretch>
          </p:blipFill>
          <p:spPr bwMode="auto">
            <a:xfrm>
              <a:off x="914400" y="3657600"/>
              <a:ext cx="685800" cy="712841"/>
            </a:xfrm>
            <a:prstGeom prst="rect">
              <a:avLst/>
            </a:prstGeom>
            <a:noFill/>
            <a:ln w="9525">
              <a:noFill/>
              <a:miter lim="800000"/>
              <a:headEnd/>
              <a:tailEnd/>
            </a:ln>
          </p:spPr>
        </p:pic>
        <p:sp>
          <p:nvSpPr>
            <p:cNvPr id="16" name="TextBox 15"/>
            <p:cNvSpPr txBox="1"/>
            <p:nvPr/>
          </p:nvSpPr>
          <p:spPr>
            <a:xfrm>
              <a:off x="1066800" y="4267200"/>
              <a:ext cx="557204" cy="338554"/>
            </a:xfrm>
            <a:prstGeom prst="rect">
              <a:avLst/>
            </a:prstGeom>
            <a:noFill/>
          </p:spPr>
          <p:txBody>
            <a:bodyPr wrap="none" rtlCol="0">
              <a:spAutoFit/>
            </a:bodyPr>
            <a:lstStyle/>
            <a:p>
              <a:r>
                <a:rPr lang="en-US" sz="1600" dirty="0" smtClean="0">
                  <a:latin typeface="+mj-lt"/>
                </a:rPr>
                <a:t>tony</a:t>
              </a:r>
              <a:endParaRPr lang="en-US" sz="1600" dirty="0">
                <a:latin typeface="+mj-lt"/>
              </a:endParaRPr>
            </a:p>
          </p:txBody>
        </p:sp>
      </p:grpSp>
      <p:cxnSp>
        <p:nvCxnSpPr>
          <p:cNvPr id="17" name="Curved Connector 16"/>
          <p:cNvCxnSpPr>
            <a:stCxn id="10" idx="2"/>
            <a:endCxn id="11" idx="3"/>
          </p:cNvCxnSpPr>
          <p:nvPr/>
        </p:nvCxnSpPr>
        <p:spPr>
          <a:xfrm rot="5400000">
            <a:off x="3568290" y="2299110"/>
            <a:ext cx="2185221" cy="2311400"/>
          </a:xfrm>
          <a:prstGeom prst="curvedConnector2">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4191000" y="4343400"/>
            <a:ext cx="1274901" cy="338554"/>
          </a:xfrm>
          <a:prstGeom prst="rect">
            <a:avLst/>
          </a:prstGeom>
          <a:noFill/>
        </p:spPr>
        <p:txBody>
          <a:bodyPr wrap="none" rtlCol="0">
            <a:spAutoFit/>
          </a:bodyPr>
          <a:lstStyle/>
          <a:p>
            <a:r>
              <a:rPr lang="en-US" sz="1600" dirty="0" smtClean="0">
                <a:latin typeface="+mj-lt"/>
              </a:rPr>
              <a:t>presented by</a:t>
            </a:r>
            <a:endParaRPr lang="en-US" sz="1600" dirty="0">
              <a:latin typeface="+mj-lt"/>
            </a:endParaRPr>
          </a:p>
        </p:txBody>
      </p:sp>
      <p:pic>
        <p:nvPicPr>
          <p:cNvPr id="21" name="Picture 13" descr="C:\Users\savasp\AppData\Local\Microsoft\Windows\Temporary Internet Files\Low\Content.IE5\37XVNZRC\j0432657[1].png"/>
          <p:cNvPicPr>
            <a:picLocks noChangeAspect="1" noChangeArrowheads="1"/>
          </p:cNvPicPr>
          <p:nvPr/>
        </p:nvPicPr>
        <p:blipFill>
          <a:blip r:embed="rId2"/>
          <a:srcRect/>
          <a:stretch>
            <a:fillRect/>
          </a:stretch>
        </p:blipFill>
        <p:spPr bwMode="auto">
          <a:xfrm>
            <a:off x="6934200" y="4953000"/>
            <a:ext cx="685800" cy="712841"/>
          </a:xfrm>
          <a:prstGeom prst="rect">
            <a:avLst/>
          </a:prstGeom>
          <a:noFill/>
          <a:ln w="9525">
            <a:noFill/>
            <a:miter lim="800000"/>
            <a:headEnd/>
            <a:tailEnd/>
          </a:ln>
        </p:spPr>
      </p:pic>
      <p:cxnSp>
        <p:nvCxnSpPr>
          <p:cNvPr id="22" name="Curved Connector 16"/>
          <p:cNvCxnSpPr>
            <a:stCxn id="10" idx="2"/>
            <a:endCxn id="21" idx="0"/>
          </p:cNvCxnSpPr>
          <p:nvPr/>
        </p:nvCxnSpPr>
        <p:spPr>
          <a:xfrm rot="16200000" flipH="1">
            <a:off x="5251450" y="2927350"/>
            <a:ext cx="2590800" cy="1460500"/>
          </a:xfrm>
          <a:prstGeom prst="curved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5" name="TextBox 24"/>
          <p:cNvSpPr txBox="1"/>
          <p:nvPr/>
        </p:nvSpPr>
        <p:spPr>
          <a:xfrm>
            <a:off x="5867400" y="3962400"/>
            <a:ext cx="1240019" cy="338554"/>
          </a:xfrm>
          <a:prstGeom prst="rect">
            <a:avLst/>
          </a:prstGeom>
          <a:noFill/>
        </p:spPr>
        <p:txBody>
          <a:bodyPr wrap="none" rtlCol="0">
            <a:spAutoFit/>
          </a:bodyPr>
          <a:lstStyle/>
          <a:p>
            <a:r>
              <a:rPr lang="en-US" sz="1600" dirty="0" smtClean="0">
                <a:solidFill>
                  <a:schemeClr val="accent6">
                    <a:lumMod val="75000"/>
                  </a:schemeClr>
                </a:solidFill>
                <a:latin typeface="+mj-lt"/>
              </a:rPr>
              <a:t>organized by</a:t>
            </a:r>
            <a:endParaRPr lang="en-US" sz="1600" dirty="0">
              <a:solidFill>
                <a:schemeClr val="accent6">
                  <a:lumMod val="75000"/>
                </a:schemeClr>
              </a:solidFill>
              <a:latin typeface="+mj-lt"/>
            </a:endParaRPr>
          </a:p>
        </p:txBody>
      </p:sp>
      <p:sp>
        <p:nvSpPr>
          <p:cNvPr id="26" name="TextBox 25"/>
          <p:cNvSpPr txBox="1"/>
          <p:nvPr/>
        </p:nvSpPr>
        <p:spPr>
          <a:xfrm>
            <a:off x="6858000" y="5562600"/>
            <a:ext cx="2296141" cy="830997"/>
          </a:xfrm>
          <a:prstGeom prst="rect">
            <a:avLst/>
          </a:prstGeom>
          <a:noFill/>
        </p:spPr>
        <p:txBody>
          <a:bodyPr wrap="none" rtlCol="0">
            <a:spAutoFit/>
          </a:bodyPr>
          <a:lstStyle/>
          <a:p>
            <a:r>
              <a:rPr lang="en-US" sz="1600" dirty="0" smtClean="0">
                <a:latin typeface="+mj-lt"/>
              </a:rPr>
              <a:t>Elizabeth, </a:t>
            </a:r>
            <a:r>
              <a:rPr lang="en-US" sz="1600" dirty="0" err="1" smtClean="0">
                <a:latin typeface="+mj-lt"/>
              </a:rPr>
              <a:t>Sebastien</a:t>
            </a:r>
            <a:r>
              <a:rPr lang="en-US" sz="1600" dirty="0" smtClean="0">
                <a:latin typeface="+mj-lt"/>
              </a:rPr>
              <a:t>,</a:t>
            </a:r>
          </a:p>
          <a:p>
            <a:r>
              <a:rPr lang="en-US" sz="1600" dirty="0" smtClean="0">
                <a:latin typeface="+mj-lt"/>
              </a:rPr>
              <a:t>Matthew, Norman,</a:t>
            </a:r>
          </a:p>
          <a:p>
            <a:r>
              <a:rPr lang="en-US" sz="1600" dirty="0" smtClean="0">
                <a:latin typeface="+mj-lt"/>
              </a:rPr>
              <a:t>Brian, Sarah, George, Roy</a:t>
            </a:r>
          </a:p>
        </p:txBody>
      </p:sp>
      <p:pic>
        <p:nvPicPr>
          <p:cNvPr id="30" name="Picture 13" descr="C:\Users\savasp\AppData\Local\Microsoft\Windows\Temporary Internet Files\Low\Content.IE5\37XVNZRC\j0432657[1].png"/>
          <p:cNvPicPr>
            <a:picLocks noChangeAspect="1" noChangeArrowheads="1"/>
          </p:cNvPicPr>
          <p:nvPr/>
        </p:nvPicPr>
        <p:blipFill>
          <a:blip r:embed="rId2"/>
          <a:srcRect/>
          <a:stretch>
            <a:fillRect/>
          </a:stretch>
        </p:blipFill>
        <p:spPr bwMode="auto">
          <a:xfrm>
            <a:off x="7162800" y="4876800"/>
            <a:ext cx="685800" cy="712841"/>
          </a:xfrm>
          <a:prstGeom prst="rect">
            <a:avLst/>
          </a:prstGeom>
          <a:noFill/>
          <a:ln w="9525">
            <a:noFill/>
            <a:miter lim="800000"/>
            <a:headEnd/>
            <a:tailEnd/>
          </a:ln>
        </p:spPr>
      </p:pic>
      <p:pic>
        <p:nvPicPr>
          <p:cNvPr id="31" name="Picture 13" descr="C:\Users\savasp\AppData\Local\Microsoft\Windows\Temporary Internet Files\Low\Content.IE5\37XVNZRC\j0432657[1].png"/>
          <p:cNvPicPr>
            <a:picLocks noChangeAspect="1" noChangeArrowheads="1"/>
          </p:cNvPicPr>
          <p:nvPr/>
        </p:nvPicPr>
        <p:blipFill>
          <a:blip r:embed="rId2"/>
          <a:srcRect/>
          <a:stretch>
            <a:fillRect/>
          </a:stretch>
        </p:blipFill>
        <p:spPr bwMode="auto">
          <a:xfrm>
            <a:off x="7391400" y="4800600"/>
            <a:ext cx="685800" cy="712841"/>
          </a:xfrm>
          <a:prstGeom prst="rect">
            <a:avLst/>
          </a:prstGeom>
          <a:noFill/>
          <a:ln w="9525">
            <a:noFill/>
            <a:miter lim="800000"/>
            <a:headEnd/>
            <a:tailEnd/>
          </a:ln>
        </p:spPr>
      </p:pic>
      <p:pic>
        <p:nvPicPr>
          <p:cNvPr id="32" name="Picture 13" descr="C:\Users\savasp\AppData\Local\Microsoft\Windows\Temporary Internet Files\Low\Content.IE5\37XVNZRC\j0432657[1].png"/>
          <p:cNvPicPr>
            <a:picLocks noChangeAspect="1" noChangeArrowheads="1"/>
          </p:cNvPicPr>
          <p:nvPr/>
        </p:nvPicPr>
        <p:blipFill>
          <a:blip r:embed="rId2"/>
          <a:srcRect/>
          <a:stretch>
            <a:fillRect/>
          </a:stretch>
        </p:blipFill>
        <p:spPr bwMode="auto">
          <a:xfrm>
            <a:off x="7620000" y="4724400"/>
            <a:ext cx="685800" cy="712841"/>
          </a:xfrm>
          <a:prstGeom prst="rect">
            <a:avLst/>
          </a:prstGeom>
          <a:noFill/>
          <a:ln w="9525">
            <a:noFill/>
            <a:miter lim="800000"/>
            <a:headEnd/>
            <a:tailEnd/>
          </a:ln>
        </p:spPr>
      </p:pic>
      <p:sp>
        <p:nvSpPr>
          <p:cNvPr id="33" name="Rounded Rectangle 32"/>
          <p:cNvSpPr/>
          <p:nvPr/>
        </p:nvSpPr>
        <p:spPr>
          <a:xfrm>
            <a:off x="1066800" y="1143000"/>
            <a:ext cx="1447800"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PDF file</a:t>
            </a:r>
            <a:endParaRPr lang="en-US" sz="1400" dirty="0"/>
          </a:p>
        </p:txBody>
      </p:sp>
      <p:cxnSp>
        <p:nvCxnSpPr>
          <p:cNvPr id="38" name="Curved Connector 37"/>
          <p:cNvCxnSpPr>
            <a:stCxn id="33" idx="2"/>
            <a:endCxn id="9" idx="0"/>
          </p:cNvCxnSpPr>
          <p:nvPr/>
        </p:nvCxnSpPr>
        <p:spPr>
          <a:xfrm rot="16200000" flipH="1">
            <a:off x="1714500" y="1905000"/>
            <a:ext cx="609600" cy="4572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28600" y="1981200"/>
            <a:ext cx="1809598" cy="338554"/>
          </a:xfrm>
          <a:prstGeom prst="rect">
            <a:avLst/>
          </a:prstGeom>
          <a:noFill/>
        </p:spPr>
        <p:txBody>
          <a:bodyPr wrap="none" rtlCol="0">
            <a:spAutoFit/>
          </a:bodyPr>
          <a:lstStyle/>
          <a:p>
            <a:r>
              <a:rPr lang="en-US" sz="1600" dirty="0" smtClean="0">
                <a:solidFill>
                  <a:schemeClr val="accent1">
                    <a:lumMod val="75000"/>
                  </a:schemeClr>
                </a:solidFill>
                <a:latin typeface="+mj-lt"/>
              </a:rPr>
              <a:t>is representation of</a:t>
            </a:r>
            <a:endParaRPr lang="en-US" sz="1600" dirty="0">
              <a:solidFill>
                <a:schemeClr val="accent1">
                  <a:lumMod val="75000"/>
                </a:schemeClr>
              </a:solidFill>
              <a:latin typeface="+mj-lt"/>
            </a:endParaRPr>
          </a:p>
        </p:txBody>
      </p:sp>
      <p:cxnSp>
        <p:nvCxnSpPr>
          <p:cNvPr id="46" name="Curved Connector 45"/>
          <p:cNvCxnSpPr>
            <a:stCxn id="10" idx="1"/>
            <a:endCxn id="9" idx="3"/>
          </p:cNvCxnSpPr>
          <p:nvPr/>
        </p:nvCxnSpPr>
        <p:spPr>
          <a:xfrm rot="10800000" flipV="1">
            <a:off x="2971800" y="2057400"/>
            <a:ext cx="2286000" cy="723900"/>
          </a:xfrm>
          <a:prstGeom prst="curved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49" name="TextBox 48"/>
          <p:cNvSpPr txBox="1"/>
          <p:nvPr/>
        </p:nvSpPr>
        <p:spPr>
          <a:xfrm>
            <a:off x="3733800" y="1905000"/>
            <a:ext cx="882229" cy="338554"/>
          </a:xfrm>
          <a:prstGeom prst="rect">
            <a:avLst/>
          </a:prstGeom>
          <a:noFill/>
        </p:spPr>
        <p:txBody>
          <a:bodyPr wrap="none" rtlCol="0">
            <a:spAutoFit/>
          </a:bodyPr>
          <a:lstStyle/>
          <a:p>
            <a:r>
              <a:rPr lang="en-US" sz="1600" dirty="0" smtClean="0">
                <a:solidFill>
                  <a:schemeClr val="accent3">
                    <a:lumMod val="50000"/>
                  </a:schemeClr>
                </a:solidFill>
                <a:latin typeface="+mj-lt"/>
              </a:rPr>
              <a:t>contains</a:t>
            </a:r>
            <a:endParaRPr lang="en-US" sz="1600" dirty="0">
              <a:solidFill>
                <a:schemeClr val="accent3">
                  <a:lumMod val="50000"/>
                </a:schemeClr>
              </a:solidFill>
              <a:latin typeface="+mj-l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57200" y="76200"/>
          <a:ext cx="8382000"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.NET Map</a:t>
            </a:r>
            <a:r>
              <a:rPr lang="en-US" sz="3200" b="1" dirty="0" smtClean="0"/>
              <a:t/>
            </a:r>
            <a:br>
              <a:rPr lang="en-US" sz="3200" b="1" dirty="0" smtClean="0"/>
            </a:br>
            <a:r>
              <a:rPr lang="en-US" sz="2000" dirty="0" smtClean="0"/>
              <a:t>Network Analysis Visualization</a:t>
            </a:r>
          </a:p>
        </p:txBody>
      </p:sp>
      <p:pic>
        <p:nvPicPr>
          <p:cNvPr id="11" name="Picture 4" descr="cid:image008.jpg@01C8BD7C.DC5DFA80"/>
          <p:cNvPicPr>
            <a:picLocks noChangeAspect="1" noChangeArrowheads="1"/>
          </p:cNvPicPr>
          <p:nvPr/>
        </p:nvPicPr>
        <p:blipFill>
          <a:blip r:embed="rId7"/>
          <a:srcRect/>
          <a:stretch>
            <a:fillRect/>
          </a:stretch>
        </p:blipFill>
        <p:spPr bwMode="auto">
          <a:xfrm>
            <a:off x="5715000" y="963726"/>
            <a:ext cx="3429000" cy="2236674"/>
          </a:xfrm>
          <a:prstGeom prst="rect">
            <a:avLst/>
          </a:prstGeom>
          <a:noFill/>
          <a:ln w="9525">
            <a:noFill/>
            <a:miter lim="800000"/>
            <a:headEnd/>
            <a:tailEnd/>
          </a:ln>
        </p:spPr>
      </p:pic>
      <p:pic>
        <p:nvPicPr>
          <p:cNvPr id="13" name="Picture 2" descr="image00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876801" y="3188678"/>
            <a:ext cx="4267200" cy="3364522"/>
          </a:xfrm>
          <a:prstGeom prst="rect">
            <a:avLst/>
          </a:prstGeom>
          <a:noFill/>
          <a:ln w="9525">
            <a:noFill/>
            <a:miter lim="800000"/>
            <a:headEnd/>
            <a:tailEnd/>
          </a:ln>
        </p:spPr>
      </p:pic>
      <p:sp>
        <p:nvSpPr>
          <p:cNvPr id="9" name="Rectangle 8"/>
          <p:cNvSpPr/>
          <p:nvPr/>
        </p:nvSpPr>
        <p:spPr>
          <a:xfrm>
            <a:off x="228600" y="2096631"/>
            <a:ext cx="5943600" cy="2246769"/>
          </a:xfrm>
          <a:prstGeom prst="rect">
            <a:avLst/>
          </a:prstGeom>
        </p:spPr>
        <p:txBody>
          <a:bodyPr wrap="square">
            <a:spAutoFit/>
          </a:bodyPr>
          <a:lstStyle/>
          <a:p>
            <a:pPr>
              <a:buNone/>
            </a:pPr>
            <a:r>
              <a:rPr lang="en-US" sz="2000" b="1" dirty="0" smtClean="0"/>
              <a:t>Project Organization</a:t>
            </a:r>
          </a:p>
          <a:p>
            <a:pPr marL="395288" indent="-163513">
              <a:buFont typeface="Arial" pitchFamily="34" charset="0"/>
              <a:buChar char="•"/>
            </a:pPr>
            <a:r>
              <a:rPr lang="en-US" dirty="0" smtClean="0"/>
              <a:t>Marc Smith, Senior Research Sociologist (MSR)</a:t>
            </a:r>
          </a:p>
          <a:p>
            <a:endParaRPr lang="en-US" sz="2800" dirty="0" smtClean="0"/>
          </a:p>
          <a:p>
            <a:pPr>
              <a:buNone/>
            </a:pPr>
            <a:r>
              <a:rPr lang="en-US" sz="2000" b="1" dirty="0" smtClean="0"/>
              <a:t>Goals</a:t>
            </a:r>
          </a:p>
          <a:p>
            <a:pPr marL="395288" indent="-163513">
              <a:buFont typeface="Arial" pitchFamily="34" charset="0"/>
              <a:buChar char="•"/>
            </a:pPr>
            <a:r>
              <a:rPr lang="en-US" dirty="0" smtClean="0"/>
              <a:t>Research in the visualization of interaction networks</a:t>
            </a:r>
          </a:p>
          <a:p>
            <a:pPr marL="395288" indent="-163513">
              <a:buFont typeface="Arial" pitchFamily="34" charset="0"/>
              <a:buChar char="•"/>
            </a:pPr>
            <a:r>
              <a:rPr lang="en-US" dirty="0" smtClean="0"/>
              <a:t>Support for directed graphs</a:t>
            </a:r>
          </a:p>
          <a:p>
            <a:pPr marL="395288" indent="-163513">
              <a:buFont typeface="Arial" pitchFamily="34" charset="0"/>
              <a:buChar char="•"/>
            </a:pPr>
            <a:r>
              <a:rPr lang="en-US" dirty="0" smtClean="0"/>
              <a:t>Relationship analysis</a:t>
            </a:r>
          </a:p>
        </p:txBody>
      </p:sp>
      <p:sp>
        <p:nvSpPr>
          <p:cNvPr id="12" name="Rectangle 11"/>
          <p:cNvSpPr/>
          <p:nvPr/>
        </p:nvSpPr>
        <p:spPr>
          <a:xfrm>
            <a:off x="228600" y="4608493"/>
            <a:ext cx="8686800" cy="954107"/>
          </a:xfrm>
          <a:prstGeom prst="rect">
            <a:avLst/>
          </a:prstGeom>
        </p:spPr>
        <p:txBody>
          <a:bodyPr wrap="square">
            <a:spAutoFit/>
          </a:bodyPr>
          <a:lstStyle/>
          <a:p>
            <a:pPr>
              <a:buNone/>
            </a:pPr>
            <a:r>
              <a:rPr lang="en-US" sz="2000" b="1" dirty="0" smtClean="0"/>
              <a:t>Proof Points</a:t>
            </a:r>
          </a:p>
          <a:p>
            <a:pPr marL="395288" indent="-163513">
              <a:buFont typeface="Arial" pitchFamily="34" charset="0"/>
              <a:buChar char="•"/>
            </a:pPr>
            <a:r>
              <a:rPr lang="en-US" dirty="0" smtClean="0"/>
              <a:t>Standalone tools on Windows</a:t>
            </a:r>
          </a:p>
          <a:p>
            <a:pPr marL="395288" indent="-163513">
              <a:buFont typeface="Arial" pitchFamily="34" charset="0"/>
              <a:buChar char="•"/>
            </a:pPr>
            <a:r>
              <a:rPr lang="en-US" dirty="0" smtClean="0"/>
              <a:t>Available as an Excel 2007 </a:t>
            </a:r>
            <a:r>
              <a:rPr lang="en-US" dirty="0" err="1" smtClean="0"/>
              <a:t>plugin</a:t>
            </a:r>
            <a:endParaRPr lang="en-US"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990600"/>
            <a:ext cx="8305800" cy="1470025"/>
          </a:xfrm>
        </p:spPr>
        <p:txBody>
          <a:bodyPr/>
          <a:lstStyle/>
          <a:p>
            <a:r>
              <a:rPr lang="en-US" dirty="0" smtClean="0"/>
              <a:t>eScience and Semantic Computing meet the Cloud </a:t>
            </a:r>
            <a:endParaRPr lang="en-US" dirty="0"/>
          </a:p>
        </p:txBody>
      </p:sp>
      <p:sp>
        <p:nvSpPr>
          <p:cNvPr id="4" name="Subtitle 3"/>
          <p:cNvSpPr>
            <a:spLocks noGrp="1"/>
          </p:cNvSpPr>
          <p:nvPr>
            <p:ph type="subTitle" idx="1"/>
          </p:nvPr>
        </p:nvSpPr>
        <p:spPr/>
        <p:txBody>
          <a:bodyPr/>
          <a:lstStyle/>
          <a:p>
            <a:r>
              <a:rPr lang="en-US" dirty="0" smtClean="0"/>
              <a:t>The </a:t>
            </a:r>
            <a:r>
              <a:rPr lang="en-US" dirty="0" err="1" smtClean="0"/>
              <a:t>cyberinfrastructure</a:t>
            </a:r>
            <a:r>
              <a:rPr lang="en-US" dirty="0" smtClean="0"/>
              <a:t> for the next generation of researchers</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Thousand years ago – </a:t>
            </a:r>
            <a:r>
              <a:rPr lang="en-US" b="1" dirty="0" smtClean="0">
                <a:solidFill>
                  <a:schemeClr val="accent6">
                    <a:lumMod val="50000"/>
                  </a:schemeClr>
                </a:solidFill>
              </a:rPr>
              <a:t>Experimental Science</a:t>
            </a:r>
          </a:p>
          <a:p>
            <a:pPr lvl="1"/>
            <a:r>
              <a:rPr lang="en-US" dirty="0" smtClean="0"/>
              <a:t>Description of natural phenomena</a:t>
            </a:r>
          </a:p>
          <a:p>
            <a:r>
              <a:rPr lang="en-US" dirty="0" smtClean="0"/>
              <a:t>Last few hundred years – </a:t>
            </a:r>
            <a:r>
              <a:rPr lang="en-US" b="1" dirty="0" smtClean="0">
                <a:solidFill>
                  <a:schemeClr val="accent6">
                    <a:lumMod val="50000"/>
                  </a:schemeClr>
                </a:solidFill>
              </a:rPr>
              <a:t>Theoretical Science</a:t>
            </a:r>
          </a:p>
          <a:p>
            <a:pPr lvl="1"/>
            <a:r>
              <a:rPr lang="en-US" dirty="0" smtClean="0"/>
              <a:t>Newton’s Laws, Maxwell’s Equations…</a:t>
            </a:r>
          </a:p>
          <a:p>
            <a:r>
              <a:rPr lang="en-US" dirty="0" smtClean="0"/>
              <a:t>Last few decades – </a:t>
            </a:r>
            <a:r>
              <a:rPr lang="en-US" b="1" dirty="0" smtClean="0">
                <a:solidFill>
                  <a:schemeClr val="accent6">
                    <a:lumMod val="50000"/>
                  </a:schemeClr>
                </a:solidFill>
              </a:rPr>
              <a:t>Computational Science</a:t>
            </a:r>
          </a:p>
          <a:p>
            <a:pPr lvl="1"/>
            <a:r>
              <a:rPr lang="en-US" dirty="0" smtClean="0"/>
              <a:t>Simulation of complex phenomena</a:t>
            </a:r>
          </a:p>
          <a:p>
            <a:r>
              <a:rPr lang="en-US" dirty="0" smtClean="0"/>
              <a:t>Today – </a:t>
            </a:r>
            <a:r>
              <a:rPr lang="en-US" b="1" dirty="0" err="1" smtClean="0">
                <a:solidFill>
                  <a:schemeClr val="accent6">
                    <a:lumMod val="50000"/>
                  </a:schemeClr>
                </a:solidFill>
              </a:rPr>
              <a:t>eScience</a:t>
            </a:r>
            <a:r>
              <a:rPr lang="en-US" b="1" dirty="0" smtClean="0">
                <a:solidFill>
                  <a:schemeClr val="accent6">
                    <a:lumMod val="50000"/>
                  </a:schemeClr>
                </a:solidFill>
              </a:rPr>
              <a:t> or Data-centric Science</a:t>
            </a:r>
          </a:p>
          <a:p>
            <a:pPr lvl="1"/>
            <a:r>
              <a:rPr lang="en-US" dirty="0" smtClean="0"/>
              <a:t>Unify theory, experiment, and simulation </a:t>
            </a:r>
          </a:p>
          <a:p>
            <a:pPr lvl="1"/>
            <a:r>
              <a:rPr lang="en-US" dirty="0" smtClean="0"/>
              <a:t>Using data exploration and data mining</a:t>
            </a:r>
          </a:p>
          <a:p>
            <a:pPr lvl="2"/>
            <a:r>
              <a:rPr lang="en-US" dirty="0" smtClean="0">
                <a:solidFill>
                  <a:schemeClr val="tx2"/>
                </a:solidFill>
              </a:rPr>
              <a:t>Data captured by instruments</a:t>
            </a:r>
          </a:p>
          <a:p>
            <a:pPr lvl="2"/>
            <a:r>
              <a:rPr lang="en-US" dirty="0" smtClean="0">
                <a:solidFill>
                  <a:schemeClr val="tx2"/>
                </a:solidFill>
              </a:rPr>
              <a:t>Data generated by simulations</a:t>
            </a:r>
          </a:p>
          <a:p>
            <a:pPr lvl="2"/>
            <a:r>
              <a:rPr lang="en-US" dirty="0" smtClean="0">
                <a:solidFill>
                  <a:schemeClr val="tx2"/>
                </a:solidFill>
              </a:rPr>
              <a:t>Data generated by sensor networks</a:t>
            </a:r>
          </a:p>
          <a:p>
            <a:pPr lvl="1"/>
            <a:r>
              <a:rPr lang="en-US" dirty="0" smtClean="0"/>
              <a:t>Scientists overwhelmed with data</a:t>
            </a:r>
          </a:p>
          <a:p>
            <a:pPr lvl="1"/>
            <a:r>
              <a:rPr lang="en-US" dirty="0" smtClean="0"/>
              <a:t>Computer Science and IT companies</a:t>
            </a:r>
            <a:br>
              <a:rPr lang="en-US" dirty="0" smtClean="0"/>
            </a:br>
            <a:r>
              <a:rPr lang="en-US" dirty="0" smtClean="0"/>
              <a:t>have technologies that will help</a:t>
            </a:r>
          </a:p>
          <a:p>
            <a:pPr>
              <a:buNone/>
            </a:pPr>
            <a:endParaRPr lang="en-US" dirty="0" smtClean="0"/>
          </a:p>
          <a:p>
            <a:pPr>
              <a:buNone/>
            </a:pPr>
            <a:r>
              <a:rPr lang="en-US" sz="2900" dirty="0" smtClean="0"/>
              <a:t>(With thanks to Jim Gray)</a:t>
            </a:r>
            <a:endParaRPr lang="en-US" dirty="0" smtClean="0"/>
          </a:p>
        </p:txBody>
      </p:sp>
      <p:sp>
        <p:nvSpPr>
          <p:cNvPr id="3" name="Title 2"/>
          <p:cNvSpPr>
            <a:spLocks noGrp="1"/>
          </p:cNvSpPr>
          <p:nvPr>
            <p:ph type="title"/>
          </p:nvPr>
        </p:nvSpPr>
        <p:spPr/>
        <p:txBody>
          <a:bodyPr/>
          <a:lstStyle/>
          <a:p>
            <a:r>
              <a:rPr lang="en-US" smtClean="0"/>
              <a:t>Emergence of a New Research Paradigm?</a:t>
            </a:r>
            <a:endParaRPr lang="en-US" dirty="0"/>
          </a:p>
        </p:txBody>
      </p:sp>
      <p:pic>
        <p:nvPicPr>
          <p:cNvPr id="4" name="Picture 4" descr="hevelius_telescope-t">
            <a:hlinkClick r:id="rId3"/>
          </p:cNvPr>
          <p:cNvPicPr>
            <a:picLocks noChangeAspect="1" noChangeArrowheads="1"/>
          </p:cNvPicPr>
          <p:nvPr/>
        </p:nvPicPr>
        <p:blipFill>
          <a:blip r:embed="rId4"/>
          <a:srcRect/>
          <a:stretch>
            <a:fillRect/>
          </a:stretch>
        </p:blipFill>
        <p:spPr bwMode="auto">
          <a:xfrm>
            <a:off x="7543800" y="914400"/>
            <a:ext cx="1246188" cy="1447800"/>
          </a:xfrm>
          <a:prstGeom prst="rect">
            <a:avLst/>
          </a:prstGeom>
          <a:noFill/>
          <a:ln w="9525">
            <a:solidFill>
              <a:srgbClr val="333399"/>
            </a:solidFill>
            <a:miter lim="800000"/>
            <a:headEnd/>
            <a:tailEnd/>
          </a:ln>
          <a:effectLst>
            <a:outerShdw dist="35921" dir="2700000" algn="ctr" rotWithShape="0">
              <a:srgbClr val="808080"/>
            </a:outerShdw>
          </a:effectLst>
        </p:spPr>
      </p:pic>
      <p:pic>
        <p:nvPicPr>
          <p:cNvPr id="1030" name="Picture 5" descr="vortices"/>
          <p:cNvPicPr>
            <a:picLocks noChangeAspect="1" noChangeArrowheads="1"/>
          </p:cNvPicPr>
          <p:nvPr/>
        </p:nvPicPr>
        <p:blipFill>
          <a:blip r:embed="rId5"/>
          <a:srcRect/>
          <a:stretch>
            <a:fillRect/>
          </a:stretch>
        </p:blipFill>
        <p:spPr bwMode="auto">
          <a:xfrm>
            <a:off x="7010400" y="3429000"/>
            <a:ext cx="1701800" cy="1320800"/>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6553200" y="2590800"/>
          <a:ext cx="1822450" cy="771525"/>
        </p:xfrm>
        <a:graphic>
          <a:graphicData uri="http://schemas.openxmlformats.org/presentationml/2006/ole">
            <p:oleObj spid="_x0000_s46082" name="Equation" r:id="rId6" imgW="1346040" imgH="647640" progId="Equation.3">
              <p:embed/>
            </p:oleObj>
          </a:graphicData>
        </a:graphic>
      </p:graphicFrame>
      <p:pic>
        <p:nvPicPr>
          <p:cNvPr id="1031" name="Picture 4" descr="http://skyserver.sdss.org/dr2/en/sdss/telescope/images/scope_dusk.web1.jpg"/>
          <p:cNvPicPr>
            <a:picLocks noChangeAspect="1" noChangeArrowheads="1"/>
          </p:cNvPicPr>
          <p:nvPr/>
        </p:nvPicPr>
        <p:blipFill>
          <a:blip r:embed="rId7"/>
          <a:srcRect/>
          <a:stretch>
            <a:fillRect/>
          </a:stretch>
        </p:blipFill>
        <p:spPr bwMode="auto">
          <a:xfrm>
            <a:off x="6019800" y="4267200"/>
            <a:ext cx="1489075" cy="1295400"/>
          </a:xfrm>
          <a:prstGeom prst="rect">
            <a:avLst/>
          </a:prstGeom>
          <a:noFill/>
          <a:ln w="9525">
            <a:noFill/>
            <a:miter lim="800000"/>
            <a:headEnd/>
            <a:tailEnd/>
          </a:ln>
        </p:spPr>
      </p:pic>
      <p:grpSp>
        <p:nvGrpSpPr>
          <p:cNvPr id="5" name="Group 11"/>
          <p:cNvGrpSpPr>
            <a:grpSpLocks/>
          </p:cNvGrpSpPr>
          <p:nvPr/>
        </p:nvGrpSpPr>
        <p:grpSpPr bwMode="auto">
          <a:xfrm>
            <a:off x="6781800" y="5029200"/>
            <a:ext cx="1593850" cy="1398588"/>
            <a:chOff x="7086600" y="1600200"/>
            <a:chExt cx="2430147" cy="2133600"/>
          </a:xfrm>
        </p:grpSpPr>
        <p:pic>
          <p:nvPicPr>
            <p:cNvPr id="1034"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001000" y="1600200"/>
              <a:ext cx="770253" cy="1524000"/>
            </a:xfrm>
            <a:prstGeom prst="rect">
              <a:avLst/>
            </a:prstGeom>
            <a:noFill/>
            <a:ln w="9525">
              <a:noFill/>
              <a:miter lim="800000"/>
              <a:headEnd/>
              <a:tailEnd/>
            </a:ln>
          </p:spPr>
        </p:pic>
        <p:pic>
          <p:nvPicPr>
            <p:cNvPr id="1035"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543800" y="1676400"/>
              <a:ext cx="770253" cy="1524000"/>
            </a:xfrm>
            <a:prstGeom prst="rect">
              <a:avLst/>
            </a:prstGeom>
            <a:noFill/>
            <a:ln w="9525">
              <a:noFill/>
              <a:miter lim="800000"/>
              <a:headEnd/>
              <a:tailEnd/>
            </a:ln>
          </p:spPr>
        </p:pic>
        <p:pic>
          <p:nvPicPr>
            <p:cNvPr id="1036"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086600" y="1752600"/>
              <a:ext cx="770253" cy="1524000"/>
            </a:xfrm>
            <a:prstGeom prst="rect">
              <a:avLst/>
            </a:prstGeom>
            <a:noFill/>
            <a:ln w="9525">
              <a:noFill/>
              <a:miter lim="800000"/>
              <a:headEnd/>
              <a:tailEnd/>
            </a:ln>
          </p:spPr>
        </p:pic>
        <p:pic>
          <p:nvPicPr>
            <p:cNvPr id="1037"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373747" y="1828800"/>
              <a:ext cx="770253" cy="1524000"/>
            </a:xfrm>
            <a:prstGeom prst="rect">
              <a:avLst/>
            </a:prstGeom>
            <a:noFill/>
            <a:ln w="9525">
              <a:noFill/>
              <a:miter lim="800000"/>
              <a:headEnd/>
              <a:tailEnd/>
            </a:ln>
          </p:spPr>
        </p:pic>
        <p:pic>
          <p:nvPicPr>
            <p:cNvPr id="1038" name="Picture 16"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916547" y="1905000"/>
              <a:ext cx="770253" cy="1524000"/>
            </a:xfrm>
            <a:prstGeom prst="rect">
              <a:avLst/>
            </a:prstGeom>
            <a:noFill/>
            <a:ln w="9525">
              <a:noFill/>
              <a:miter lim="800000"/>
              <a:headEnd/>
              <a:tailEnd/>
            </a:ln>
          </p:spPr>
        </p:pic>
        <p:pic>
          <p:nvPicPr>
            <p:cNvPr id="1039"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459347" y="1981200"/>
              <a:ext cx="770253" cy="1524000"/>
            </a:xfrm>
            <a:prstGeom prst="rect">
              <a:avLst/>
            </a:prstGeom>
            <a:noFill/>
            <a:ln w="9525">
              <a:noFill/>
              <a:miter lim="800000"/>
              <a:headEnd/>
              <a:tailEnd/>
            </a:ln>
          </p:spPr>
        </p:pic>
        <p:pic>
          <p:nvPicPr>
            <p:cNvPr id="1040"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746494" y="2057400"/>
              <a:ext cx="770253" cy="1524000"/>
            </a:xfrm>
            <a:prstGeom prst="rect">
              <a:avLst/>
            </a:prstGeom>
            <a:noFill/>
            <a:ln w="9525">
              <a:noFill/>
              <a:miter lim="800000"/>
              <a:headEnd/>
              <a:tailEnd/>
            </a:ln>
          </p:spPr>
        </p:pic>
        <p:pic>
          <p:nvPicPr>
            <p:cNvPr id="1041"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289294" y="2133600"/>
              <a:ext cx="770253" cy="1524000"/>
            </a:xfrm>
            <a:prstGeom prst="rect">
              <a:avLst/>
            </a:prstGeom>
            <a:noFill/>
            <a:ln w="9525">
              <a:noFill/>
              <a:miter lim="800000"/>
              <a:headEnd/>
              <a:tailEnd/>
            </a:ln>
          </p:spPr>
        </p:pic>
        <p:pic>
          <p:nvPicPr>
            <p:cNvPr id="1042"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832094" y="2209800"/>
              <a:ext cx="770253" cy="15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Expect scientific research environments will follow similar trends to the commercial sector</a:t>
            </a:r>
          </a:p>
          <a:p>
            <a:pPr lvl="1"/>
            <a:r>
              <a:rPr lang="en-US" dirty="0" smtClean="0"/>
              <a:t>Leverage computing and data storage in the cloud</a:t>
            </a:r>
          </a:p>
          <a:p>
            <a:pPr lvl="1"/>
            <a:r>
              <a:rPr lang="en-US" dirty="0" smtClean="0"/>
              <a:t>Scientists already experimenting with Amazon S3 and EC2 services, with mixed </a:t>
            </a:r>
            <a:r>
              <a:rPr lang="en-US" dirty="0" smtClean="0"/>
              <a:t>results</a:t>
            </a:r>
            <a:endParaRPr lang="en-US" dirty="0" smtClean="0"/>
          </a:p>
          <a:p>
            <a:pPr lvl="0"/>
            <a:r>
              <a:rPr lang="en-US" dirty="0" smtClean="0"/>
              <a:t>For many of the same reasons</a:t>
            </a:r>
          </a:p>
          <a:p>
            <a:pPr lvl="1"/>
            <a:r>
              <a:rPr lang="en-US" dirty="0" smtClean="0"/>
              <a:t>No </a:t>
            </a:r>
            <a:r>
              <a:rPr lang="en-US" dirty="0" smtClean="0"/>
              <a:t>resource sharing </a:t>
            </a:r>
            <a:r>
              <a:rPr lang="en-US" dirty="0" smtClean="0"/>
              <a:t>across different research </a:t>
            </a:r>
            <a:r>
              <a:rPr lang="en-US" dirty="0" smtClean="0"/>
              <a:t>labs</a:t>
            </a:r>
          </a:p>
          <a:p>
            <a:pPr lvl="1"/>
            <a:r>
              <a:rPr lang="en-US" dirty="0" smtClean="0"/>
              <a:t>High storage costs</a:t>
            </a:r>
          </a:p>
          <a:p>
            <a:pPr lvl="1"/>
            <a:r>
              <a:rPr lang="en-US" dirty="0" smtClean="0"/>
              <a:t>Low resource utilization</a:t>
            </a:r>
          </a:p>
          <a:p>
            <a:pPr lvl="1"/>
            <a:r>
              <a:rPr lang="en-US" dirty="0" smtClean="0"/>
              <a:t>Excess capacity</a:t>
            </a:r>
          </a:p>
          <a:p>
            <a:pPr lvl="1"/>
            <a:r>
              <a:rPr lang="en-US" dirty="0" smtClean="0"/>
              <a:t>High costs of reliably keeping machines up-to-date</a:t>
            </a:r>
          </a:p>
          <a:p>
            <a:pPr lvl="1"/>
            <a:r>
              <a:rPr lang="en-US" dirty="0" smtClean="0"/>
              <a:t>Need less </a:t>
            </a:r>
            <a:r>
              <a:rPr lang="en-US" dirty="0" smtClean="0"/>
              <a:t>support for developers, system operators</a:t>
            </a:r>
          </a:p>
          <a:p>
            <a:pPr lvl="1"/>
            <a:endParaRPr lang="en-US" dirty="0" smtClean="0"/>
          </a:p>
        </p:txBody>
      </p:sp>
      <p:sp>
        <p:nvSpPr>
          <p:cNvPr id="3" name="Slide Number Placeholder 2"/>
          <p:cNvSpPr>
            <a:spLocks noGrp="1"/>
          </p:cNvSpPr>
          <p:nvPr>
            <p:ph type="sldNum" sz="quarter" idx="12"/>
          </p:nvPr>
        </p:nvSpPr>
        <p:spPr/>
        <p:txBody>
          <a:bodyPr/>
          <a:lstStyle/>
          <a:p>
            <a:fld id="{630A540B-3803-460A-9E3B-C5534BD07F70}" type="slidenum">
              <a:rPr lang="en-US" smtClean="0"/>
              <a:pPr/>
              <a:t>40</a:t>
            </a:fld>
            <a:endParaRPr lang="en-US"/>
          </a:p>
        </p:txBody>
      </p:sp>
      <p:sp>
        <p:nvSpPr>
          <p:cNvPr id="4" name="Title 3"/>
          <p:cNvSpPr>
            <a:spLocks noGrp="1"/>
          </p:cNvSpPr>
          <p:nvPr>
            <p:ph type="title"/>
          </p:nvPr>
        </p:nvSpPr>
        <p:spPr/>
        <p:txBody>
          <a:bodyPr/>
          <a:lstStyle/>
          <a:p>
            <a:r>
              <a:rPr lang="en-US" smtClean="0"/>
              <a:t>The Future:  Software plus Services for Science?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55" y="228600"/>
            <a:ext cx="8375846" cy="609398"/>
          </a:xfrm>
        </p:spPr>
        <p:txBody>
          <a:bodyPr/>
          <a:lstStyle/>
          <a:p>
            <a:r>
              <a:rPr lang="en-US" sz="4400" dirty="0" smtClean="0"/>
              <a:t>Trident – Scientific Workbench</a:t>
            </a:r>
            <a:endParaRPr lang="en-US" sz="4400" dirty="0"/>
          </a:p>
        </p:txBody>
      </p:sp>
      <p:sp>
        <p:nvSpPr>
          <p:cNvPr id="6" name="Rectangle 5"/>
          <p:cNvSpPr/>
          <p:nvPr/>
        </p:nvSpPr>
        <p:spPr>
          <a:xfrm>
            <a:off x="387054" y="1676396"/>
            <a:ext cx="2705428" cy="3170099"/>
          </a:xfrm>
          <a:prstGeom prst="rect">
            <a:avLst/>
          </a:prstGeom>
        </p:spPr>
        <p:txBody>
          <a:bodyPr wrap="square">
            <a:spAutoFit/>
          </a:bodyPr>
          <a:lstStyle/>
          <a:p>
            <a:pPr defTabSz="342717">
              <a:defRPr/>
            </a:pPr>
            <a:r>
              <a:rPr lang="en-US" sz="2400" i="1" kern="0" dirty="0" smtClean="0">
                <a:solidFill>
                  <a:srgbClr val="000099"/>
                </a:solidFill>
                <a:latin typeface="Cambria" pitchFamily="18" charset="0"/>
              </a:rPr>
              <a:t>Workflow for</a:t>
            </a:r>
            <a:br>
              <a:rPr lang="en-US" sz="2400" i="1" kern="0" dirty="0" smtClean="0">
                <a:solidFill>
                  <a:srgbClr val="000099"/>
                </a:solidFill>
                <a:latin typeface="Cambria" pitchFamily="18" charset="0"/>
              </a:rPr>
            </a:br>
            <a:r>
              <a:rPr lang="en-US" sz="2400" i="1" kern="0" dirty="0" smtClean="0">
                <a:solidFill>
                  <a:srgbClr val="000099"/>
                </a:solidFill>
                <a:latin typeface="Cambria" pitchFamily="18" charset="0"/>
              </a:rPr>
              <a:t>Ocean Observatories,</a:t>
            </a:r>
          </a:p>
          <a:p>
            <a:pPr defTabSz="342717">
              <a:defRPr/>
            </a:pPr>
            <a:r>
              <a:rPr lang="en-US" sz="2400" i="1" kern="0" dirty="0" smtClean="0">
                <a:solidFill>
                  <a:srgbClr val="000099"/>
                </a:solidFill>
                <a:latin typeface="Cambria" pitchFamily="18" charset="0"/>
              </a:rPr>
              <a:t> part of an </a:t>
            </a:r>
          </a:p>
          <a:p>
            <a:pPr defTabSz="342717">
              <a:defRPr/>
            </a:pPr>
            <a:r>
              <a:rPr lang="en-US" sz="2400" i="1" kern="0" dirty="0" smtClean="0">
                <a:solidFill>
                  <a:srgbClr val="000099"/>
                </a:solidFill>
                <a:latin typeface="Cambria" pitchFamily="18" charset="0"/>
              </a:rPr>
              <a:t>“oceanographer’s </a:t>
            </a:r>
          </a:p>
          <a:p>
            <a:pPr defTabSz="342717">
              <a:defRPr/>
            </a:pPr>
            <a:r>
              <a:rPr lang="en-US" sz="2400" i="1" kern="0" dirty="0" smtClean="0">
                <a:solidFill>
                  <a:srgbClr val="000099"/>
                </a:solidFill>
                <a:latin typeface="Cambria" pitchFamily="18" charset="0"/>
              </a:rPr>
              <a:t>workbench”</a:t>
            </a:r>
          </a:p>
          <a:p>
            <a:pPr defTabSz="342717">
              <a:defRPr/>
            </a:pPr>
            <a:r>
              <a:rPr lang="en-US" sz="2800" i="1" kern="0" dirty="0" smtClean="0">
                <a:solidFill>
                  <a:srgbClr val="000099"/>
                </a:solidFill>
                <a:latin typeface="Cambria" pitchFamily="18" charset="0"/>
              </a:rPr>
              <a:t> </a:t>
            </a:r>
          </a:p>
          <a:p>
            <a:pPr defTabSz="342717">
              <a:defRPr/>
            </a:pPr>
            <a:r>
              <a:rPr lang="en-US" sz="2400" i="1" kern="0" dirty="0" smtClean="0">
                <a:solidFill>
                  <a:srgbClr val="000099"/>
                </a:solidFill>
                <a:latin typeface="Cambria" pitchFamily="18" charset="0"/>
              </a:rPr>
              <a:t>Jim Gray</a:t>
            </a:r>
            <a:endParaRPr lang="en-US" sz="2400" i="1" kern="0" dirty="0">
              <a:solidFill>
                <a:srgbClr val="000099"/>
              </a:solidFill>
              <a:latin typeface="Cambria" pitchFamily="18" charset="0"/>
            </a:endParaRPr>
          </a:p>
        </p:txBody>
      </p:sp>
      <p:pic>
        <p:nvPicPr>
          <p:cNvPr id="5" name="Picture 5" descr="cid:DB50FF47-53BC-4760-9F67-D404A58CB086@dhcp4.washington.edu"/>
          <p:cNvPicPr>
            <a:picLocks noChangeAspect="1" noChangeArrowheads="1"/>
          </p:cNvPicPr>
          <p:nvPr/>
        </p:nvPicPr>
        <p:blipFill>
          <a:blip r:embed="rId3" cstate="print"/>
          <a:srcRect/>
          <a:stretch>
            <a:fillRect/>
          </a:stretch>
        </p:blipFill>
        <p:spPr bwMode="auto">
          <a:xfrm>
            <a:off x="3073712" y="1676395"/>
            <a:ext cx="5487829" cy="3901440"/>
          </a:xfrm>
          <a:prstGeom prst="rect">
            <a:avLst/>
          </a:prstGeom>
          <a:noFill/>
          <a:ln w="9525">
            <a:noFill/>
            <a:miter lim="800000"/>
            <a:headEnd/>
            <a:tailEnd/>
          </a:ln>
        </p:spPr>
      </p:pic>
      <p:sp>
        <p:nvSpPr>
          <p:cNvPr id="7" name="TextBox 6"/>
          <p:cNvSpPr txBox="1"/>
          <p:nvPr/>
        </p:nvSpPr>
        <p:spPr>
          <a:xfrm>
            <a:off x="2133600" y="5791200"/>
            <a:ext cx="6457602" cy="332399"/>
          </a:xfrm>
          <a:prstGeom prst="rect">
            <a:avLst/>
          </a:prstGeom>
        </p:spPr>
        <p:txBody>
          <a:bodyPr vert="horz" wrap="none" lIns="0" tIns="0" rIns="0" bIns="0" rtlCol="0">
            <a:spAutoFit/>
          </a:bodyPr>
          <a:lstStyle/>
          <a:p>
            <a:pPr marL="396875" indent="-396875" defTabSz="914363" fontAlgn="auto">
              <a:lnSpc>
                <a:spcPct val="90000"/>
              </a:lnSpc>
              <a:spcBef>
                <a:spcPct val="20000"/>
              </a:spcBef>
              <a:spcAft>
                <a:spcPts val="0"/>
              </a:spcAft>
              <a:buSzPct val="85000"/>
            </a:pPr>
            <a:r>
              <a:rPr lang="en-US" sz="2400" u="sng" dirty="0" smtClean="0">
                <a:latin typeface="+mj-lt"/>
                <a:hlinkClick r:id="rId4"/>
              </a:rPr>
              <a:t>http://www.microsoft.com/mscorp/tc/trident.mspx</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mars-31"/>
          <p:cNvPicPr>
            <a:picLocks noChangeAspect="1" noChangeArrowheads="1"/>
          </p:cNvPicPr>
          <p:nvPr/>
        </p:nvPicPr>
        <p:blipFill>
          <a:blip r:embed="rId2"/>
          <a:srcRect/>
          <a:stretch>
            <a:fillRect/>
          </a:stretch>
        </p:blipFill>
        <p:spPr bwMode="auto">
          <a:xfrm>
            <a:off x="5867400" y="1143000"/>
            <a:ext cx="3164671" cy="2907962"/>
          </a:xfrm>
          <a:prstGeom prst="rect">
            <a:avLst/>
          </a:prstGeom>
          <a:noFill/>
          <a:ln w="9525">
            <a:noFill/>
            <a:miter lim="800000"/>
            <a:headEnd/>
            <a:tailEnd/>
          </a:ln>
        </p:spPr>
      </p:pic>
      <p:graphicFrame>
        <p:nvGraphicFramePr>
          <p:cNvPr id="8" name="Diagram 7"/>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smtClean="0"/>
              <a:t>Trident Scientific Workflow Workbench</a:t>
            </a:r>
            <a:r>
              <a:rPr lang="en-US" sz="2400" b="1" dirty="0" smtClean="0"/>
              <a:t/>
            </a:r>
            <a:br>
              <a:rPr lang="en-US" sz="2400" b="1" dirty="0" smtClean="0"/>
            </a:br>
            <a:r>
              <a:rPr lang="en-US" sz="1200" dirty="0" smtClean="0"/>
              <a:t>Univ. of Washington and Monterey Bay Aquarium Research Institute</a:t>
            </a:r>
            <a:endParaRPr lang="en-US" sz="2400" dirty="0" smtClean="0"/>
          </a:p>
        </p:txBody>
      </p:sp>
      <p:sp>
        <p:nvSpPr>
          <p:cNvPr id="10" name="Rectangle 9"/>
          <p:cNvSpPr/>
          <p:nvPr/>
        </p:nvSpPr>
        <p:spPr>
          <a:xfrm>
            <a:off x="304800" y="1981200"/>
            <a:ext cx="5867400" cy="923330"/>
          </a:xfrm>
          <a:prstGeom prst="rect">
            <a:avLst/>
          </a:prstGeom>
        </p:spPr>
        <p:txBody>
          <a:bodyPr wrap="square">
            <a:spAutoFit/>
          </a:bodyPr>
          <a:lstStyle/>
          <a:p>
            <a:pPr>
              <a:buNone/>
            </a:pPr>
            <a:r>
              <a:rPr lang="en-US" dirty="0" smtClean="0"/>
              <a:t>Scientific workflow workbench to automate the data</a:t>
            </a:r>
          </a:p>
          <a:p>
            <a:pPr>
              <a:buNone/>
            </a:pPr>
            <a:r>
              <a:rPr lang="en-US" dirty="0" smtClean="0"/>
              <a:t>processing pipelines of the world’s first plate-scale </a:t>
            </a:r>
          </a:p>
          <a:p>
            <a:pPr>
              <a:buNone/>
            </a:pPr>
            <a:r>
              <a:rPr lang="en-US" dirty="0" smtClean="0"/>
              <a:t>undersea observatory</a:t>
            </a:r>
          </a:p>
        </p:txBody>
      </p:sp>
      <p:sp>
        <p:nvSpPr>
          <p:cNvPr id="11" name="Rectangle 10"/>
          <p:cNvSpPr/>
          <p:nvPr/>
        </p:nvSpPr>
        <p:spPr>
          <a:xfrm>
            <a:off x="304800" y="4894183"/>
            <a:ext cx="6934200" cy="1354217"/>
          </a:xfrm>
          <a:prstGeom prst="rect">
            <a:avLst/>
          </a:prstGeom>
        </p:spPr>
        <p:txBody>
          <a:bodyPr wrap="square">
            <a:spAutoFit/>
          </a:bodyPr>
          <a:lstStyle/>
          <a:p>
            <a:pPr>
              <a:buNone/>
            </a:pPr>
            <a:r>
              <a:rPr lang="en-US" b="1" dirty="0" smtClean="0"/>
              <a:t>Proof Points</a:t>
            </a:r>
          </a:p>
          <a:p>
            <a:pPr marL="395288" indent="-163513">
              <a:buFont typeface="Arial" pitchFamily="34" charset="0"/>
              <a:buChar char="•"/>
            </a:pPr>
            <a:r>
              <a:rPr lang="en-US" sz="1600" dirty="0" smtClean="0"/>
              <a:t>A </a:t>
            </a:r>
            <a:r>
              <a:rPr lang="en-US" sz="1600" b="1" dirty="0" smtClean="0"/>
              <a:t>scientific workflow workbench </a:t>
            </a:r>
            <a:r>
              <a:rPr lang="en-US" sz="1600" dirty="0" smtClean="0"/>
              <a:t>for a number of science projects, reusable workflows, automatic provenance capture.</a:t>
            </a:r>
          </a:p>
          <a:p>
            <a:pPr marL="395288" indent="-163513">
              <a:buFont typeface="Arial" pitchFamily="34" charset="0"/>
              <a:buChar char="•"/>
            </a:pPr>
            <a:r>
              <a:rPr lang="en-US" sz="1600" b="1" dirty="0" smtClean="0"/>
              <a:t>Demonstrate scientific use </a:t>
            </a:r>
            <a:r>
              <a:rPr lang="en-US" sz="1600" dirty="0" smtClean="0"/>
              <a:t>of Windows </a:t>
            </a:r>
            <a:r>
              <a:rPr lang="en-US" sz="1600" dirty="0" smtClean="0"/>
              <a:t>WF, HPCS, SQL Server and Cloud Service SSDS</a:t>
            </a:r>
            <a:endParaRPr lang="en-US" sz="1600" dirty="0" smtClean="0"/>
          </a:p>
        </p:txBody>
      </p:sp>
      <p:sp>
        <p:nvSpPr>
          <p:cNvPr id="12" name="Rectangle 11"/>
          <p:cNvSpPr/>
          <p:nvPr/>
        </p:nvSpPr>
        <p:spPr>
          <a:xfrm>
            <a:off x="152400" y="2895600"/>
            <a:ext cx="5791200" cy="1846659"/>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From raw data to useable data </a:t>
            </a:r>
            <a:r>
              <a:rPr lang="en-US" sz="1600" dirty="0" smtClean="0"/>
              <a:t>products</a:t>
            </a:r>
            <a:endParaRPr lang="en-US" sz="1600" dirty="0" smtClean="0"/>
          </a:p>
          <a:p>
            <a:pPr marL="395288" indent="-163513">
              <a:buFont typeface="Arial" pitchFamily="34" charset="0"/>
              <a:buChar char="•"/>
            </a:pPr>
            <a:r>
              <a:rPr lang="en-US" sz="1600" dirty="0" smtClean="0"/>
              <a:t>Focusing on cleaning, analysis, </a:t>
            </a:r>
            <a:r>
              <a:rPr lang="en-US" sz="1600" dirty="0" smtClean="0"/>
              <a:t>re-gridding</a:t>
            </a:r>
            <a:r>
              <a:rPr lang="en-US" sz="1600" dirty="0" smtClean="0"/>
              <a:t>, interpolation</a:t>
            </a:r>
          </a:p>
          <a:p>
            <a:pPr marL="395288" indent="-163513">
              <a:buFont typeface="Arial" pitchFamily="34" charset="0"/>
              <a:buChar char="•"/>
            </a:pPr>
            <a:r>
              <a:rPr lang="en-US" sz="1600" dirty="0" smtClean="0"/>
              <a:t>Support real time, on-demand visualizations</a:t>
            </a:r>
          </a:p>
          <a:p>
            <a:pPr marL="395288" indent="-163513">
              <a:buFont typeface="Arial" pitchFamily="34" charset="0"/>
              <a:buChar char="•"/>
            </a:pPr>
            <a:r>
              <a:rPr lang="en-US" sz="1600" dirty="0" smtClean="0"/>
              <a:t>Custom activities and workflow libraries for authoring</a:t>
            </a:r>
          </a:p>
          <a:p>
            <a:pPr marL="395288" indent="-163513">
              <a:buFont typeface="Arial" pitchFamily="34" charset="0"/>
              <a:buChar char="•"/>
            </a:pPr>
            <a:r>
              <a:rPr lang="en-US" sz="1600" dirty="0" smtClean="0"/>
              <a:t>Visual programming accessible via a </a:t>
            </a:r>
            <a:r>
              <a:rPr lang="en-US" sz="1600" dirty="0" smtClean="0"/>
              <a:t>browser</a:t>
            </a:r>
          </a:p>
          <a:p>
            <a:pPr marL="395288" indent="-163513">
              <a:buFont typeface="Arial" pitchFamily="34" charset="0"/>
              <a:buChar char="•"/>
            </a:pPr>
            <a:r>
              <a:rPr lang="en-US" sz="1600" dirty="0" smtClean="0"/>
              <a:t>Trial Cloud Services for science</a:t>
            </a:r>
            <a:endParaRPr lang="en-US" sz="1600" dirty="0" smtClean="0"/>
          </a:p>
        </p:txBody>
      </p:sp>
      <p:grpSp>
        <p:nvGrpSpPr>
          <p:cNvPr id="2" name="Group 12"/>
          <p:cNvGrpSpPr/>
          <p:nvPr/>
        </p:nvGrpSpPr>
        <p:grpSpPr>
          <a:xfrm>
            <a:off x="6477000" y="4267200"/>
            <a:ext cx="2057400" cy="533400"/>
            <a:chOff x="5410200" y="6324600"/>
            <a:chExt cx="2857500" cy="533400"/>
          </a:xfrm>
        </p:grpSpPr>
        <p:pic>
          <p:nvPicPr>
            <p:cNvPr id="14" name="Picture 13" descr="0CAO5NRUPCA4ZV80DCAW6U9BOCAM79YLACAE5JVNYCAI2C76BCA81FP1ECA7MSAZRCAP8JME6CAVXIZWCCAV963DTCALJPNZ5CAXHV30HCAZNW4W8CANVEKGXCA5ARQW3CAJ1N2W2CAVNOUW2CAQAZWQM.jpg"/>
            <p:cNvPicPr>
              <a:picLocks noChangeAspect="1"/>
            </p:cNvPicPr>
            <p:nvPr/>
          </p:nvPicPr>
          <p:blipFill>
            <a:blip r:embed="rId7"/>
            <a:stretch>
              <a:fillRect/>
            </a:stretch>
          </p:blipFill>
          <p:spPr>
            <a:xfrm>
              <a:off x="5410200" y="6324600"/>
              <a:ext cx="567159" cy="533400"/>
            </a:xfrm>
            <a:prstGeom prst="rect">
              <a:avLst/>
            </a:prstGeom>
          </p:spPr>
        </p:pic>
        <p:pic>
          <p:nvPicPr>
            <p:cNvPr id="15" name="Picture 14" descr="IRIS-logo.gif"/>
            <p:cNvPicPr>
              <a:picLocks noChangeAspect="1"/>
            </p:cNvPicPr>
            <p:nvPr/>
          </p:nvPicPr>
          <p:blipFill>
            <a:blip r:embed="rId8"/>
            <a:stretch>
              <a:fillRect/>
            </a:stretch>
          </p:blipFill>
          <p:spPr>
            <a:xfrm>
              <a:off x="6135255" y="6324600"/>
              <a:ext cx="646545" cy="533400"/>
            </a:xfrm>
            <a:prstGeom prst="rect">
              <a:avLst/>
            </a:prstGeom>
          </p:spPr>
        </p:pic>
        <p:pic>
          <p:nvPicPr>
            <p:cNvPr id="16" name="Picture 15" descr="LEAD_LOGO2_x-sm.jpg"/>
            <p:cNvPicPr>
              <a:picLocks noChangeAspect="1"/>
            </p:cNvPicPr>
            <p:nvPr/>
          </p:nvPicPr>
          <p:blipFill>
            <a:blip r:embed="rId9"/>
            <a:stretch>
              <a:fillRect/>
            </a:stretch>
          </p:blipFill>
          <p:spPr>
            <a:xfrm>
              <a:off x="6843183" y="6324600"/>
              <a:ext cx="548217" cy="533400"/>
            </a:xfrm>
            <a:prstGeom prst="rect">
              <a:avLst/>
            </a:prstGeom>
          </p:spPr>
        </p:pic>
        <p:pic>
          <p:nvPicPr>
            <p:cNvPr id="17" name="Picture 16" descr="PScolorlogo2.jpg"/>
            <p:cNvPicPr>
              <a:picLocks noChangeAspect="1"/>
            </p:cNvPicPr>
            <p:nvPr/>
          </p:nvPicPr>
          <p:blipFill>
            <a:blip r:embed="rId10"/>
            <a:stretch>
              <a:fillRect/>
            </a:stretch>
          </p:blipFill>
          <p:spPr>
            <a:xfrm>
              <a:off x="7467600" y="6324600"/>
              <a:ext cx="800100" cy="533400"/>
            </a:xfrm>
            <a:prstGeom prst="rect">
              <a:avLst/>
            </a:prstGeom>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Collective intelligence</a:t>
            </a:r>
          </a:p>
          <a:p>
            <a:pPr lvl="1"/>
            <a:r>
              <a:rPr lang="en-US" dirty="0" smtClean="0"/>
              <a:t>If </a:t>
            </a:r>
            <a:r>
              <a:rPr lang="en-US" dirty="0" smtClean="0">
                <a:solidFill>
                  <a:srgbClr val="0070C0"/>
                </a:solidFill>
              </a:rPr>
              <a:t>last.fm</a:t>
            </a:r>
            <a:r>
              <a:rPr lang="en-US" dirty="0" smtClean="0"/>
              <a:t> can recommend what song to broadcast to me based on what my friends are listening to, the </a:t>
            </a:r>
            <a:r>
              <a:rPr lang="en-US" dirty="0" err="1" smtClean="0"/>
              <a:t>cyberinfrastructure</a:t>
            </a:r>
            <a:r>
              <a:rPr lang="en-US" dirty="0" smtClean="0"/>
              <a:t> of the future should recommend articles of potential interest based on what the experts in the field that I respect are reading?</a:t>
            </a:r>
          </a:p>
          <a:p>
            <a:pPr lvl="1"/>
            <a:r>
              <a:rPr lang="en-US" dirty="0" smtClean="0"/>
              <a:t>Examples are emerging but the process is presently manual</a:t>
            </a:r>
            <a:r>
              <a:rPr lang="el-GR" dirty="0" smtClean="0"/>
              <a:t> </a:t>
            </a:r>
            <a:r>
              <a:rPr lang="en-US" dirty="0" smtClean="0"/>
              <a:t>(</a:t>
            </a:r>
            <a:r>
              <a:rPr lang="en-US" dirty="0" err="1" smtClean="0"/>
              <a:t>Connotea</a:t>
            </a:r>
            <a:r>
              <a:rPr lang="en-US" dirty="0" smtClean="0"/>
              <a:t>, </a:t>
            </a:r>
            <a:r>
              <a:rPr lang="en-US" dirty="0" err="1" smtClean="0"/>
              <a:t>BioMedCentral</a:t>
            </a:r>
            <a:r>
              <a:rPr lang="en-US" dirty="0" smtClean="0"/>
              <a:t> Faculty of 1000 ...)</a:t>
            </a:r>
          </a:p>
          <a:p>
            <a:r>
              <a:rPr lang="en-US" dirty="0" smtClean="0"/>
              <a:t>Semantic Computing</a:t>
            </a:r>
          </a:p>
          <a:p>
            <a:pPr lvl="1"/>
            <a:r>
              <a:rPr lang="en-US" dirty="0" smtClean="0"/>
              <a:t>Automatic correlation of scientific data</a:t>
            </a:r>
          </a:p>
          <a:p>
            <a:pPr lvl="1"/>
            <a:r>
              <a:rPr lang="en-US" dirty="0" smtClean="0"/>
              <a:t>Smart composition of services and functionality</a:t>
            </a:r>
          </a:p>
          <a:p>
            <a:r>
              <a:rPr lang="en-US" dirty="0" smtClean="0"/>
              <a:t>Cloud computing to aggregate, process, analyze and visualize data</a:t>
            </a:r>
          </a:p>
        </p:txBody>
      </p:sp>
      <p:sp>
        <p:nvSpPr>
          <p:cNvPr id="3" name="Title 2"/>
          <p:cNvSpPr>
            <a:spLocks noGrp="1"/>
          </p:cNvSpPr>
          <p:nvPr>
            <p:ph type="title"/>
          </p:nvPr>
        </p:nvSpPr>
        <p:spPr/>
        <p:txBody>
          <a:bodyPr/>
          <a:lstStyle/>
          <a:p>
            <a:r>
              <a:rPr lang="en-US" sz="3600" dirty="0" smtClean="0"/>
              <a:t>Towards a smart </a:t>
            </a:r>
            <a:r>
              <a:rPr lang="en-US" sz="3600" dirty="0" err="1" smtClean="0"/>
              <a:t>cyberinfrastructure</a:t>
            </a:r>
            <a:r>
              <a:rPr lang="en-US" sz="3600" dirty="0" smtClean="0"/>
              <a:t>?</a:t>
            </a:r>
            <a:endParaRPr lang="en-US" sz="3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8/89/Linking-Open-Data-diagram_2007-09.png"/>
          <p:cNvPicPr>
            <a:picLocks noChangeAspect="1" noChangeArrowheads="1"/>
          </p:cNvPicPr>
          <p:nvPr/>
        </p:nvPicPr>
        <p:blipFill>
          <a:blip r:embed="rId2"/>
          <a:srcRect/>
          <a:stretch>
            <a:fillRect/>
          </a:stretch>
        </p:blipFill>
        <p:spPr bwMode="auto">
          <a:xfrm>
            <a:off x="4876801" y="3429000"/>
            <a:ext cx="3505200" cy="2771553"/>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Content Placeholder 4"/>
          <p:cNvSpPr>
            <a:spLocks noGrp="1"/>
          </p:cNvSpPr>
          <p:nvPr>
            <p:ph sz="half" idx="1"/>
          </p:nvPr>
        </p:nvSpPr>
        <p:spPr>
          <a:xfrm>
            <a:off x="457200" y="3581400"/>
            <a:ext cx="4038600" cy="2620963"/>
          </a:xfrm>
        </p:spPr>
        <p:txBody>
          <a:bodyPr/>
          <a:lstStyle/>
          <a:p>
            <a:r>
              <a:rPr lang="en-US" sz="1800" b="1" dirty="0" smtClean="0"/>
              <a:t>Important/key considerations</a:t>
            </a:r>
          </a:p>
          <a:p>
            <a:pPr lvl="1"/>
            <a:r>
              <a:rPr lang="en-US" sz="1400" dirty="0" smtClean="0"/>
              <a:t>Formats or “well-known” representations</a:t>
            </a:r>
            <a:r>
              <a:rPr lang="el-GR" sz="1400" dirty="0" smtClean="0"/>
              <a:t> </a:t>
            </a:r>
            <a:r>
              <a:rPr lang="en-US" sz="1400" dirty="0" smtClean="0"/>
              <a:t>of data/information</a:t>
            </a:r>
          </a:p>
          <a:p>
            <a:pPr lvl="1"/>
            <a:r>
              <a:rPr lang="en-US" sz="1400" dirty="0" smtClean="0"/>
              <a:t>Pervasive access protocols are key (e.g. HTTP)</a:t>
            </a:r>
          </a:p>
          <a:p>
            <a:pPr lvl="1"/>
            <a:r>
              <a:rPr lang="en-US" sz="1400" dirty="0" smtClean="0"/>
              <a:t>Data/information is uniquely identified (e.g. URIs)</a:t>
            </a:r>
          </a:p>
          <a:p>
            <a:pPr lvl="1"/>
            <a:r>
              <a:rPr lang="en-US" sz="1400" dirty="0" smtClean="0"/>
              <a:t>Links/associations between data/information</a:t>
            </a:r>
          </a:p>
        </p:txBody>
      </p:sp>
      <p:sp>
        <p:nvSpPr>
          <p:cNvPr id="6" name="Content Placeholder 5"/>
          <p:cNvSpPr>
            <a:spLocks noGrp="1"/>
          </p:cNvSpPr>
          <p:nvPr>
            <p:ph sz="half" idx="2"/>
          </p:nvPr>
        </p:nvSpPr>
        <p:spPr>
          <a:xfrm>
            <a:off x="4648200" y="1066800"/>
            <a:ext cx="4038600" cy="2590799"/>
          </a:xfrm>
        </p:spPr>
        <p:txBody>
          <a:bodyPr/>
          <a:lstStyle/>
          <a:p>
            <a:r>
              <a:rPr lang="en-US" sz="2000" dirty="0" smtClean="0"/>
              <a:t>Data/information is inter-connected through machine-interpretable information (e.g. </a:t>
            </a:r>
            <a:r>
              <a:rPr lang="en-US" sz="2000" dirty="0" smtClean="0">
                <a:solidFill>
                  <a:schemeClr val="accent1">
                    <a:lumMod val="75000"/>
                  </a:schemeClr>
                </a:solidFill>
              </a:rPr>
              <a:t>paper X</a:t>
            </a:r>
            <a:r>
              <a:rPr lang="en-US" sz="2000" dirty="0" smtClean="0"/>
              <a:t> </a:t>
            </a:r>
            <a:r>
              <a:rPr lang="en-US" sz="2000" b="1" dirty="0" smtClean="0">
                <a:solidFill>
                  <a:schemeClr val="accent3">
                    <a:lumMod val="50000"/>
                  </a:schemeClr>
                </a:solidFill>
              </a:rPr>
              <a:t>is about </a:t>
            </a:r>
            <a:r>
              <a:rPr lang="en-US" sz="2000" dirty="0" smtClean="0">
                <a:solidFill>
                  <a:schemeClr val="accent2">
                    <a:lumMod val="75000"/>
                  </a:schemeClr>
                </a:solidFill>
              </a:rPr>
              <a:t>star Y</a:t>
            </a:r>
            <a:r>
              <a:rPr lang="en-US" sz="2000" dirty="0" smtClean="0"/>
              <a:t>)</a:t>
            </a:r>
          </a:p>
          <a:p>
            <a:r>
              <a:rPr lang="en-US" sz="2000" dirty="0" smtClean="0"/>
              <a:t>Social networks are a special case of ‘data </a:t>
            </a:r>
            <a:r>
              <a:rPr lang="en-US" sz="2000" dirty="0" smtClean="0"/>
              <a:t>meshes</a:t>
            </a:r>
            <a:r>
              <a:rPr lang="en-US" sz="2000" dirty="0" smtClean="0"/>
              <a:t>’</a:t>
            </a:r>
            <a:endParaRPr lang="en-US" sz="2000" dirty="0"/>
          </a:p>
        </p:txBody>
      </p:sp>
      <p:sp>
        <p:nvSpPr>
          <p:cNvPr id="3" name="Title 2"/>
          <p:cNvSpPr>
            <a:spLocks noGrp="1"/>
          </p:cNvSpPr>
          <p:nvPr>
            <p:ph type="title"/>
          </p:nvPr>
        </p:nvSpPr>
        <p:spPr/>
        <p:txBody>
          <a:bodyPr/>
          <a:lstStyle/>
          <a:p>
            <a:r>
              <a:rPr lang="en-US" dirty="0" smtClean="0"/>
              <a:t>A world where all data is linked…</a:t>
            </a:r>
            <a:endParaRPr lang="en-US" dirty="0"/>
          </a:p>
        </p:txBody>
      </p:sp>
      <p:pic>
        <p:nvPicPr>
          <p:cNvPr id="1026" name="Picture 2"/>
          <p:cNvPicPr>
            <a:picLocks noChangeAspect="1" noChangeArrowheads="1"/>
          </p:cNvPicPr>
          <p:nvPr/>
        </p:nvPicPr>
        <p:blipFill>
          <a:blip r:embed="rId3"/>
          <a:srcRect/>
          <a:stretch>
            <a:fillRect/>
          </a:stretch>
        </p:blipFill>
        <p:spPr bwMode="auto">
          <a:xfrm>
            <a:off x="533400" y="990600"/>
            <a:ext cx="4050684" cy="2502203"/>
          </a:xfrm>
          <a:prstGeom prst="rect">
            <a:avLst/>
          </a:prstGeom>
          <a:noFill/>
          <a:ln w="9525">
            <a:noFill/>
            <a:miter lim="800000"/>
            <a:headEnd/>
            <a:tailEnd/>
          </a:ln>
          <a:effectLst/>
        </p:spPr>
      </p:pic>
      <p:sp>
        <p:nvSpPr>
          <p:cNvPr id="8" name="TextBox 4"/>
          <p:cNvSpPr txBox="1">
            <a:spLocks noChangeArrowheads="1"/>
          </p:cNvSpPr>
          <p:nvPr/>
        </p:nvSpPr>
        <p:spPr bwMode="auto">
          <a:xfrm>
            <a:off x="6324600" y="6150936"/>
            <a:ext cx="2170787" cy="276999"/>
          </a:xfrm>
          <a:prstGeom prst="rect">
            <a:avLst/>
          </a:prstGeom>
          <a:noFill/>
          <a:ln w="9525">
            <a:noFill/>
            <a:miter lim="800000"/>
            <a:headEnd/>
            <a:tailEnd/>
          </a:ln>
        </p:spPr>
        <p:txBody>
          <a:bodyPr wrap="none">
            <a:spAutoFit/>
          </a:bodyPr>
          <a:lstStyle/>
          <a:p>
            <a:r>
              <a:rPr lang="en-US" sz="1200" dirty="0"/>
              <a:t>Attribution: </a:t>
            </a:r>
            <a:r>
              <a:rPr lang="en-US" sz="1200" dirty="0">
                <a:hlinkClick r:id="rId4"/>
              </a:rPr>
              <a:t>Richard </a:t>
            </a:r>
            <a:r>
              <a:rPr lang="en-US" sz="1200" dirty="0" err="1">
                <a:hlinkClick r:id="rId4"/>
              </a:rPr>
              <a:t>Cyganiak</a:t>
            </a:r>
            <a:endParaRPr lang="en-US" sz="12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3352800" y="1676400"/>
            <a:ext cx="3962400" cy="3144838"/>
            <a:chOff x="3352800" y="1676400"/>
            <a:chExt cx="3962400" cy="3144426"/>
          </a:xfrm>
        </p:grpSpPr>
        <p:pic>
          <p:nvPicPr>
            <p:cNvPr id="41019"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4117660" y="1676400"/>
              <a:ext cx="2294580" cy="2294581"/>
            </a:xfrm>
            <a:prstGeom prst="rect">
              <a:avLst/>
            </a:prstGeom>
            <a:noFill/>
            <a:ln w="9525">
              <a:noFill/>
              <a:miter lim="800000"/>
              <a:headEnd/>
              <a:tailEnd/>
            </a:ln>
          </p:spPr>
        </p:pic>
        <p:pic>
          <p:nvPicPr>
            <p:cNvPr id="41020"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5020620" y="2356276"/>
              <a:ext cx="2294580" cy="2294581"/>
            </a:xfrm>
            <a:prstGeom prst="rect">
              <a:avLst/>
            </a:prstGeom>
            <a:noFill/>
            <a:ln w="9525">
              <a:noFill/>
              <a:miter lim="800000"/>
              <a:headEnd/>
              <a:tailEnd/>
            </a:ln>
          </p:spPr>
        </p:pic>
        <p:pic>
          <p:nvPicPr>
            <p:cNvPr id="41021"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3352800" y="2526245"/>
              <a:ext cx="2294580" cy="2294581"/>
            </a:xfrm>
            <a:prstGeom prst="rect">
              <a:avLst/>
            </a:prstGeom>
            <a:noFill/>
            <a:ln w="9525">
              <a:noFill/>
              <a:miter lim="800000"/>
              <a:headEnd/>
              <a:tailEnd/>
            </a:ln>
          </p:spPr>
        </p:pic>
      </p:grpSp>
      <p:sp>
        <p:nvSpPr>
          <p:cNvPr id="3" name="Title 2"/>
          <p:cNvSpPr>
            <a:spLocks noGrp="1"/>
          </p:cNvSpPr>
          <p:nvPr>
            <p:ph type="title"/>
          </p:nvPr>
        </p:nvSpPr>
        <p:spPr/>
        <p:txBody>
          <a:bodyPr/>
          <a:lstStyle/>
          <a:p>
            <a:pPr>
              <a:defRPr/>
            </a:pPr>
            <a:r>
              <a:rPr lang="en-US" dirty="0" smtClean="0">
                <a:effectLst>
                  <a:innerShdw blurRad="114300">
                    <a:prstClr val="black"/>
                  </a:innerShdw>
                </a:effectLst>
              </a:rPr>
              <a:t>…and stored/processed/analyzed in the cloud</a:t>
            </a:r>
            <a:endParaRPr lang="en-US" dirty="0">
              <a:effectLst>
                <a:innerShdw blurRad="114300">
                  <a:prstClr val="black"/>
                </a:innerShdw>
              </a:effectLst>
            </a:endParaRPr>
          </a:p>
        </p:txBody>
      </p:sp>
      <p:sp>
        <p:nvSpPr>
          <p:cNvPr id="34" name="Rounded Rectangle 33"/>
          <p:cNvSpPr/>
          <p:nvPr/>
        </p:nvSpPr>
        <p:spPr>
          <a:xfrm>
            <a:off x="6516688" y="1142946"/>
            <a:ext cx="1498267" cy="62394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scholarly communications</a:t>
            </a:r>
          </a:p>
        </p:txBody>
      </p:sp>
      <p:sp>
        <p:nvSpPr>
          <p:cNvPr id="35" name="Rounded Rectangle 34"/>
          <p:cNvSpPr/>
          <p:nvPr/>
        </p:nvSpPr>
        <p:spPr>
          <a:xfrm>
            <a:off x="4708525" y="1415731"/>
            <a:ext cx="1593172" cy="66230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t>domain-specific services</a:t>
            </a:r>
          </a:p>
        </p:txBody>
      </p:sp>
      <p:grpSp>
        <p:nvGrpSpPr>
          <p:cNvPr id="4" name="Group 33"/>
          <p:cNvGrpSpPr/>
          <p:nvPr/>
        </p:nvGrpSpPr>
        <p:grpSpPr>
          <a:xfrm>
            <a:off x="1447800" y="2819400"/>
            <a:ext cx="2436404" cy="2538015"/>
            <a:chOff x="2743201" y="533400"/>
            <a:chExt cx="4953001" cy="5791202"/>
          </a:xfrm>
          <a:scene3d>
            <a:camera prst="perspectiveHeroicExtremeLeftFacing"/>
            <a:lightRig rig="threePt" dir="t"/>
          </a:scene3d>
        </p:grpSpPr>
        <p:grpSp>
          <p:nvGrpSpPr>
            <p:cNvPr id="5" name="Group 3"/>
            <p:cNvGrpSpPr/>
            <p:nvPr/>
          </p:nvGrpSpPr>
          <p:grpSpPr>
            <a:xfrm>
              <a:off x="2743201" y="533400"/>
              <a:ext cx="4953001" cy="5791202"/>
              <a:chOff x="5382490" y="-12470"/>
              <a:chExt cx="2161309" cy="2527070"/>
            </a:xfrm>
            <a:effectLst>
              <a:outerShdw blurRad="76200" dir="18900000" sy="23000" kx="-1200000" algn="bl" rotWithShape="0">
                <a:prstClr val="black">
                  <a:alpha val="20000"/>
                </a:prstClr>
              </a:outerShdw>
            </a:effectLst>
          </p:grpSpPr>
          <p:sp>
            <p:nvSpPr>
              <p:cNvPr id="58" name="Rectangle 57"/>
              <p:cNvSpPr/>
              <p:nvPr/>
            </p:nvSpPr>
            <p:spPr>
              <a:xfrm>
                <a:off x="5714999" y="220287"/>
                <a:ext cx="1828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9" name="Rectangle 58"/>
              <p:cNvSpPr/>
              <p:nvPr/>
            </p:nvSpPr>
            <p:spPr>
              <a:xfrm>
                <a:off x="5714999" y="519545"/>
                <a:ext cx="1828800" cy="1995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60" name="Picture 8" descr="http://spreadinternetexplorer.com/themes/spreadfirefox/images/IE7.png"/>
              <p:cNvPicPr>
                <a:picLocks noChangeAspect="1" noChangeArrowheads="1"/>
              </p:cNvPicPr>
              <p:nvPr/>
            </p:nvPicPr>
            <p:blipFill>
              <a:blip r:embed="rId3"/>
              <a:srcRect/>
              <a:stretch>
                <a:fillRect/>
              </a:stretch>
            </p:blipFill>
            <p:spPr bwMode="auto">
              <a:xfrm>
                <a:off x="5382490" y="-12470"/>
                <a:ext cx="567858" cy="565266"/>
              </a:xfrm>
              <a:prstGeom prst="rect">
                <a:avLst/>
              </a:prstGeom>
              <a:noFill/>
            </p:spPr>
          </p:pic>
        </p:grpSp>
        <p:pic>
          <p:nvPicPr>
            <p:cNvPr id="53" name="Picture 2"/>
            <p:cNvPicPr>
              <a:picLocks noChangeAspect="1" noChangeArrowheads="1"/>
            </p:cNvPicPr>
            <p:nvPr/>
          </p:nvPicPr>
          <p:blipFill>
            <a:blip r:embed="rId4" cstate="print"/>
            <a:srcRect/>
            <a:stretch>
              <a:fillRect/>
            </a:stretch>
          </p:blipFill>
          <p:spPr bwMode="auto">
            <a:xfrm>
              <a:off x="3657600" y="3048000"/>
              <a:ext cx="2422410" cy="914400"/>
            </a:xfrm>
            <a:prstGeom prst="rect">
              <a:avLst/>
            </a:prstGeom>
            <a:noFill/>
            <a:ln w="9525">
              <a:noFill/>
              <a:miter lim="800000"/>
              <a:headEnd/>
              <a:tailEnd/>
            </a:ln>
            <a:effectLst/>
          </p:spPr>
        </p:pic>
        <p:sp>
          <p:nvSpPr>
            <p:cNvPr id="54" name="Rectangle 53"/>
            <p:cNvSpPr/>
            <p:nvPr/>
          </p:nvSpPr>
          <p:spPr>
            <a:xfrm>
              <a:off x="4876800" y="4495800"/>
              <a:ext cx="2666999" cy="702281"/>
            </a:xfrm>
            <a:prstGeom prst="rect">
              <a:avLst/>
            </a:prstGeom>
          </p:spPr>
          <p:txBody>
            <a:bodyPr>
              <a:spAutoFit/>
            </a:bodyPr>
            <a:lstStyle/>
            <a:p>
              <a:pPr>
                <a:defRPr/>
              </a:pPr>
              <a:r>
                <a:rPr lang="en-US" sz="200" dirty="0">
                  <a:cs typeface="+mn-cs"/>
                </a:rPr>
                <a:t>The Microsoft Technical Computing mission to reduce time to scientific insights is exemplified by the June 13, 2007 release of a set of four free software tools designed to advance AIDS vaccine research. The code for the tools is available now via </a:t>
              </a:r>
              <a:r>
                <a:rPr lang="en-US" sz="200" dirty="0" err="1">
                  <a:cs typeface="+mn-cs"/>
                </a:rPr>
                <a:t>CodePlex</a:t>
              </a:r>
              <a:r>
                <a:rPr lang="en-US" sz="200" dirty="0">
                  <a:cs typeface="+mn-cs"/>
                </a:rPr>
                <a:t>, an online portal created by Microsoft in 2006 to foster collaborative software development projects and host shared source code. Microsoft researchers hope that the tools will help the worldwide scientific community take new strides toward an AIDS vaccine. See more. </a:t>
              </a:r>
            </a:p>
            <a:p>
              <a:pPr>
                <a:defRPr/>
              </a:pPr>
              <a:endParaRPr lang="en-US" sz="200" dirty="0">
                <a:cs typeface="+mn-cs"/>
              </a:endParaRPr>
            </a:p>
          </p:txBody>
        </p:sp>
        <p:pic>
          <p:nvPicPr>
            <p:cNvPr id="55" name="Picture 4"/>
            <p:cNvPicPr>
              <a:picLocks noChangeAspect="1" noChangeArrowheads="1"/>
            </p:cNvPicPr>
            <p:nvPr/>
          </p:nvPicPr>
          <p:blipFill>
            <a:blip r:embed="rId5" cstate="print"/>
            <a:srcRect/>
            <a:stretch>
              <a:fillRect/>
            </a:stretch>
          </p:blipFill>
          <p:spPr bwMode="auto">
            <a:xfrm>
              <a:off x="3810000" y="5105400"/>
              <a:ext cx="1019175" cy="1011395"/>
            </a:xfrm>
            <a:prstGeom prst="rect">
              <a:avLst/>
            </a:prstGeom>
            <a:noFill/>
            <a:ln w="9525">
              <a:noFill/>
              <a:miter lim="800000"/>
              <a:headEnd/>
              <a:tailEnd/>
            </a:ln>
            <a:effectLst/>
          </p:spPr>
        </p:pic>
        <p:pic>
          <p:nvPicPr>
            <p:cNvPr id="56" name="Picture 55" descr="http://www.microsoft.com/mscorp/tc/images/tc-at-microsoft.png"/>
            <p:cNvPicPr>
              <a:picLocks noChangeAspect="1" noChangeArrowheads="1"/>
            </p:cNvPicPr>
            <p:nvPr/>
          </p:nvPicPr>
          <p:blipFill>
            <a:blip r:embed="rId6" cstate="print"/>
            <a:srcRect/>
            <a:stretch>
              <a:fillRect/>
            </a:stretch>
          </p:blipFill>
          <p:spPr bwMode="auto">
            <a:xfrm>
              <a:off x="4495800" y="4191000"/>
              <a:ext cx="3124200" cy="371319"/>
            </a:xfrm>
            <a:prstGeom prst="rect">
              <a:avLst/>
            </a:prstGeom>
            <a:noFill/>
          </p:spPr>
        </p:pic>
        <p:pic>
          <p:nvPicPr>
            <p:cNvPr id="57" name="Picture 9" descr="http://www.microsoft.com/mscorp/tc/images/home.jpg"/>
            <p:cNvPicPr>
              <a:picLocks noChangeAspect="1" noChangeArrowheads="1"/>
            </p:cNvPicPr>
            <p:nvPr/>
          </p:nvPicPr>
          <p:blipFill>
            <a:blip r:embed="rId7" cstate="print"/>
            <a:srcRect/>
            <a:stretch>
              <a:fillRect/>
            </a:stretch>
          </p:blipFill>
          <p:spPr bwMode="auto">
            <a:xfrm>
              <a:off x="3657600" y="1828800"/>
              <a:ext cx="3886200" cy="1060243"/>
            </a:xfrm>
            <a:prstGeom prst="rect">
              <a:avLst/>
            </a:prstGeom>
            <a:noFill/>
          </p:spPr>
        </p:pic>
      </p:grpSp>
      <p:pic>
        <p:nvPicPr>
          <p:cNvPr id="40971" name="Picture 13" descr="C:\Users\savasp\AppData\Local\Microsoft\Windows\Temporary Internet Files\Low\Content.IE5\37XVNZRC\j0432657[1].png"/>
          <p:cNvPicPr>
            <a:picLocks noChangeAspect="1" noChangeArrowheads="1"/>
          </p:cNvPicPr>
          <p:nvPr/>
        </p:nvPicPr>
        <p:blipFill>
          <a:blip r:embed="rId8"/>
          <a:srcRect/>
          <a:stretch>
            <a:fillRect/>
          </a:stretch>
        </p:blipFill>
        <p:spPr bwMode="auto">
          <a:xfrm>
            <a:off x="-457200" y="4038600"/>
            <a:ext cx="2751138" cy="2451100"/>
          </a:xfrm>
          <a:prstGeom prst="rect">
            <a:avLst/>
          </a:prstGeom>
          <a:noFill/>
          <a:ln w="9525">
            <a:noFill/>
            <a:miter lim="800000"/>
            <a:headEnd/>
            <a:tailEnd/>
          </a:ln>
        </p:spPr>
      </p:pic>
      <p:pic>
        <p:nvPicPr>
          <p:cNvPr id="39" name="Picture 17" descr="http://www.underconsideration.com/brandnew/archives/silverlight_detail.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93753" y="2887362"/>
            <a:ext cx="1004275" cy="663970"/>
          </a:xfrm>
          <a:prstGeom prst="rect">
            <a:avLst/>
          </a:prstGeom>
          <a:noFill/>
          <a:scene3d>
            <a:camera prst="perspectiveHeroicExtremeLeftFacing"/>
            <a:lightRig rig="threePt" dir="t"/>
          </a:scene3d>
        </p:spPr>
      </p:pic>
      <p:sp>
        <p:nvSpPr>
          <p:cNvPr id="40" name="Rounded Rectangle 39"/>
          <p:cNvSpPr/>
          <p:nvPr/>
        </p:nvSpPr>
        <p:spPr>
          <a:xfrm>
            <a:off x="7086600" y="2590800"/>
            <a:ext cx="1108556" cy="557307"/>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instant messaging</a:t>
            </a:r>
          </a:p>
        </p:txBody>
      </p:sp>
      <p:sp>
        <p:nvSpPr>
          <p:cNvPr id="41" name="Rounded Rectangle 40"/>
          <p:cNvSpPr/>
          <p:nvPr/>
        </p:nvSpPr>
        <p:spPr>
          <a:xfrm>
            <a:off x="6359524" y="2978056"/>
            <a:ext cx="1106537" cy="55730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000" dirty="0"/>
              <a:t>identity</a:t>
            </a:r>
          </a:p>
        </p:txBody>
      </p:sp>
      <p:sp>
        <p:nvSpPr>
          <p:cNvPr id="42" name="Rounded Rectangle 41"/>
          <p:cNvSpPr/>
          <p:nvPr/>
        </p:nvSpPr>
        <p:spPr>
          <a:xfrm>
            <a:off x="7772400" y="3657600"/>
            <a:ext cx="1251922" cy="55730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000" dirty="0"/>
              <a:t>document store</a:t>
            </a:r>
          </a:p>
        </p:txBody>
      </p:sp>
      <p:sp>
        <p:nvSpPr>
          <p:cNvPr id="43" name="Rounded Rectangle 42"/>
          <p:cNvSpPr/>
          <p:nvPr/>
        </p:nvSpPr>
        <p:spPr>
          <a:xfrm>
            <a:off x="6202363" y="1787000"/>
            <a:ext cx="1199420" cy="5593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blogs &amp;</a:t>
            </a:r>
            <a:br>
              <a:rPr lang="en-US" sz="1000" dirty="0"/>
            </a:br>
            <a:r>
              <a:rPr lang="en-US" sz="1000" dirty="0"/>
              <a:t>social networking</a:t>
            </a:r>
          </a:p>
        </p:txBody>
      </p:sp>
      <p:sp>
        <p:nvSpPr>
          <p:cNvPr id="44" name="Rounded Rectangle 43"/>
          <p:cNvSpPr/>
          <p:nvPr/>
        </p:nvSpPr>
        <p:spPr>
          <a:xfrm>
            <a:off x="7616825" y="3047475"/>
            <a:ext cx="1106536" cy="5593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mail</a:t>
            </a:r>
          </a:p>
        </p:txBody>
      </p:sp>
      <p:sp>
        <p:nvSpPr>
          <p:cNvPr id="45" name="Rounded Rectangle 44"/>
          <p:cNvSpPr/>
          <p:nvPr/>
        </p:nvSpPr>
        <p:spPr>
          <a:xfrm>
            <a:off x="6908799" y="3328893"/>
            <a:ext cx="1108557" cy="55730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t>notification</a:t>
            </a:r>
          </a:p>
        </p:txBody>
      </p:sp>
      <p:sp>
        <p:nvSpPr>
          <p:cNvPr id="46" name="Rounded Rectangle 45"/>
          <p:cNvSpPr/>
          <p:nvPr/>
        </p:nvSpPr>
        <p:spPr>
          <a:xfrm>
            <a:off x="7391400" y="1600200"/>
            <a:ext cx="1251922" cy="55730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search</a:t>
            </a:r>
          </a:p>
          <a:p>
            <a:pPr algn="ctr">
              <a:defRPr/>
            </a:pPr>
            <a:r>
              <a:rPr lang="en-US" sz="1000" dirty="0"/>
              <a:t>books</a:t>
            </a:r>
          </a:p>
          <a:p>
            <a:pPr algn="ctr">
              <a:defRPr/>
            </a:pPr>
            <a:r>
              <a:rPr lang="en-US" sz="1000" dirty="0"/>
              <a:t>citations</a:t>
            </a:r>
          </a:p>
        </p:txBody>
      </p:sp>
      <p:sp>
        <p:nvSpPr>
          <p:cNvPr id="47" name="Rounded Rectangle 46"/>
          <p:cNvSpPr/>
          <p:nvPr/>
        </p:nvSpPr>
        <p:spPr>
          <a:xfrm>
            <a:off x="5180013" y="914400"/>
            <a:ext cx="1399324" cy="71278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visualization and analysis services</a:t>
            </a:r>
          </a:p>
        </p:txBody>
      </p:sp>
      <p:sp>
        <p:nvSpPr>
          <p:cNvPr id="48" name="Rounded Rectangle 47"/>
          <p:cNvSpPr/>
          <p:nvPr/>
        </p:nvSpPr>
        <p:spPr>
          <a:xfrm>
            <a:off x="6437312" y="4014734"/>
            <a:ext cx="1300383" cy="62394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storage/data services</a:t>
            </a:r>
          </a:p>
        </p:txBody>
      </p:sp>
      <p:sp>
        <p:nvSpPr>
          <p:cNvPr id="49" name="Rounded Rectangle 48"/>
          <p:cNvSpPr/>
          <p:nvPr/>
        </p:nvSpPr>
        <p:spPr>
          <a:xfrm>
            <a:off x="7010400" y="4572000"/>
            <a:ext cx="1500287" cy="623941"/>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000" dirty="0"/>
              <a:t>compute</a:t>
            </a:r>
          </a:p>
          <a:p>
            <a:pPr algn="ctr">
              <a:defRPr/>
            </a:pPr>
            <a:r>
              <a:rPr lang="en-US" sz="1000" dirty="0"/>
              <a:t>services</a:t>
            </a:r>
          </a:p>
          <a:p>
            <a:pPr algn="ctr">
              <a:defRPr/>
            </a:pPr>
            <a:r>
              <a:rPr lang="en-US" sz="1000" dirty="0"/>
              <a:t>virtualization</a:t>
            </a:r>
          </a:p>
        </p:txBody>
      </p:sp>
      <p:sp>
        <p:nvSpPr>
          <p:cNvPr id="50" name="Rounded Rectangle 49"/>
          <p:cNvSpPr/>
          <p:nvPr/>
        </p:nvSpPr>
        <p:spPr>
          <a:xfrm>
            <a:off x="685800" y="3048000"/>
            <a:ext cx="1181168" cy="60166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Project </a:t>
            </a:r>
            <a:r>
              <a:rPr lang="en-US" sz="1000" dirty="0" smtClean="0"/>
              <a:t>management</a:t>
            </a:r>
            <a:endParaRPr lang="en-US" sz="1000" dirty="0"/>
          </a:p>
        </p:txBody>
      </p:sp>
      <p:sp>
        <p:nvSpPr>
          <p:cNvPr id="51" name="Rounded Rectangle 50"/>
          <p:cNvSpPr/>
          <p:nvPr/>
        </p:nvSpPr>
        <p:spPr>
          <a:xfrm>
            <a:off x="304800" y="2514600"/>
            <a:ext cx="1181167" cy="59995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Reference management</a:t>
            </a:r>
          </a:p>
        </p:txBody>
      </p:sp>
      <p:sp>
        <p:nvSpPr>
          <p:cNvPr id="31" name="Rounded Rectangle 30"/>
          <p:cNvSpPr/>
          <p:nvPr/>
        </p:nvSpPr>
        <p:spPr>
          <a:xfrm>
            <a:off x="4953000" y="4452843"/>
            <a:ext cx="1251922" cy="55730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000" dirty="0"/>
              <a:t>knowledge management</a:t>
            </a:r>
          </a:p>
        </p:txBody>
      </p:sp>
      <p:sp>
        <p:nvSpPr>
          <p:cNvPr id="32" name="Rounded Rectangle 31"/>
          <p:cNvSpPr/>
          <p:nvPr/>
        </p:nvSpPr>
        <p:spPr>
          <a:xfrm>
            <a:off x="5486400" y="4876800"/>
            <a:ext cx="1251922" cy="55730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1000" dirty="0"/>
              <a:t>knowledge discovery</a:t>
            </a:r>
          </a:p>
        </p:txBody>
      </p:sp>
      <p:pic>
        <p:nvPicPr>
          <p:cNvPr id="71" name="Picture 18"/>
          <p:cNvPicPr>
            <a:picLocks noChangeAspect="1" noChangeArrowheads="1"/>
          </p:cNvPicPr>
          <p:nvPr/>
        </p:nvPicPr>
        <p:blipFill>
          <a:blip r:embed="rId10" cstate="print"/>
          <a:srcRect/>
          <a:stretch>
            <a:fillRect/>
          </a:stretch>
        </p:blipFill>
        <p:spPr bwMode="auto">
          <a:xfrm>
            <a:off x="2286000" y="4572000"/>
            <a:ext cx="2667000" cy="1609725"/>
          </a:xfrm>
          <a:prstGeom prst="rect">
            <a:avLst/>
          </a:prstGeom>
          <a:noFill/>
          <a:ln w="9525">
            <a:noFill/>
            <a:miter lim="800000"/>
            <a:headEnd/>
            <a:tailEnd/>
          </a:ln>
          <a:effectLst>
            <a:outerShdw blurRad="76200" dir="18900000" sy="23000" kx="-1200000" algn="bl" rotWithShape="0">
              <a:prstClr val="black">
                <a:alpha val="20000"/>
              </a:prstClr>
            </a:outerShdw>
          </a:effectLst>
          <a:scene3d>
            <a:camera prst="perspectiveHeroicExtremeLeftFacing"/>
            <a:lightRig rig="threePt" dir="t"/>
          </a:scene3d>
        </p:spPr>
      </p:pic>
      <p:sp>
        <p:nvSpPr>
          <p:cNvPr id="36" name="TextBox 35"/>
          <p:cNvSpPr txBox="1"/>
          <p:nvPr/>
        </p:nvSpPr>
        <p:spPr>
          <a:xfrm>
            <a:off x="457200" y="1143000"/>
            <a:ext cx="3040256" cy="923330"/>
          </a:xfrm>
          <a:prstGeom prst="rect">
            <a:avLst/>
          </a:prstGeom>
          <a:noFill/>
        </p:spPr>
        <p:txBody>
          <a:bodyPr wrap="none" rtlCol="0">
            <a:spAutoFit/>
          </a:bodyPr>
          <a:lstStyle/>
          <a:p>
            <a:r>
              <a:rPr lang="en-US" b="1" dirty="0" smtClean="0"/>
              <a:t>Vision of Future Research</a:t>
            </a:r>
          </a:p>
          <a:p>
            <a:r>
              <a:rPr lang="en-US" b="1" dirty="0" smtClean="0"/>
              <a:t>Environment with both</a:t>
            </a:r>
          </a:p>
          <a:p>
            <a:r>
              <a:rPr lang="en-US" b="1" dirty="0" smtClean="0"/>
              <a:t>Software + Services</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066800"/>
            <a:ext cx="8915400" cy="5181600"/>
          </a:xfrm>
        </p:spPr>
        <p:txBody>
          <a:bodyPr>
            <a:normAutofit fontScale="92500" lnSpcReduction="10000"/>
          </a:bodyPr>
          <a:lstStyle/>
          <a:p>
            <a:r>
              <a:rPr lang="en-US" dirty="0" smtClean="0"/>
              <a:t>The ideas presented here were developed with input from many colleagues in the community and at Microsoft Research:</a:t>
            </a:r>
          </a:p>
          <a:p>
            <a:pPr lvl="1"/>
            <a:r>
              <a:rPr lang="en-US" dirty="0" smtClean="0">
                <a:solidFill>
                  <a:srgbClr val="0070C0"/>
                </a:solidFill>
              </a:rPr>
              <a:t>Thanks are due to David De Roure, Jeremy Frey, Carole Goble, Peter Murray-Rust, Alan Rector, Nigel </a:t>
            </a:r>
            <a:r>
              <a:rPr lang="en-US" dirty="0" err="1" smtClean="0">
                <a:solidFill>
                  <a:srgbClr val="0070C0"/>
                </a:solidFill>
              </a:rPr>
              <a:t>Shadbolt</a:t>
            </a:r>
            <a:r>
              <a:rPr lang="en-US" dirty="0" smtClean="0">
                <a:solidFill>
                  <a:srgbClr val="0070C0"/>
                </a:solidFill>
              </a:rPr>
              <a:t> and Alex Szalay</a:t>
            </a:r>
          </a:p>
          <a:p>
            <a:pPr lvl="1"/>
            <a:r>
              <a:rPr lang="en-US" dirty="0" smtClean="0">
                <a:solidFill>
                  <a:srgbClr val="0070C0"/>
                </a:solidFill>
              </a:rPr>
              <a:t>And special thanks to Roger Barga, Savas Parastatidis and Evelyne Viegas at Microsoft Research who have tried to educate me …</a:t>
            </a:r>
          </a:p>
          <a:p>
            <a:r>
              <a:rPr lang="en-US" dirty="0" smtClean="0"/>
              <a:t>See </a:t>
            </a:r>
            <a:r>
              <a:rPr lang="en-US" dirty="0" smtClean="0">
                <a:hlinkClick r:id="rId2"/>
              </a:rPr>
              <a:t>www.microsoft.com/science</a:t>
            </a:r>
            <a:r>
              <a:rPr lang="en-US" dirty="0" smtClean="0"/>
              <a:t> for some more details of Microsoft’s activities in Scientific and Technical Computing</a:t>
            </a:r>
          </a:p>
        </p:txBody>
      </p:sp>
      <p:sp>
        <p:nvSpPr>
          <p:cNvPr id="3" name="Title 2"/>
          <p:cNvSpPr>
            <a:spLocks noGrp="1"/>
          </p:cNvSpPr>
          <p:nvPr>
            <p:ph type="title"/>
          </p:nvPr>
        </p:nvSpPr>
        <p:spPr/>
        <p:txBody>
          <a:bodyPr/>
          <a:lstStyle/>
          <a:p>
            <a:r>
              <a:rPr lang="en-US" dirty="0" smtClean="0">
                <a:effectLst>
                  <a:innerShdw blurRad="114300">
                    <a:prstClr val="black"/>
                  </a:innerShdw>
                </a:effectLst>
              </a:rPr>
              <a:t>Acknowledgements</a:t>
            </a:r>
            <a:endParaRPr lang="en-US" dirty="0">
              <a:effectLst>
                <a:innerShdw blurRad="114300">
                  <a:prstClr val="black"/>
                </a:inn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 logo and tagline"/>
          <p:cNvPicPr>
            <a:picLocks noChangeAspect="1" noChangeArrowheads="1"/>
          </p:cNvPicPr>
          <p:nvPr/>
        </p:nvPicPr>
        <p:blipFill>
          <a:blip r:embed="rId2">
            <a:duotone>
              <a:prstClr val="black"/>
              <a:srgbClr val="003366">
                <a:tint val="45000"/>
                <a:satMod val="400000"/>
              </a:srgbClr>
            </a:duotone>
            <a:lum bright="-100000"/>
          </a:blip>
          <a:srcRect/>
          <a:stretch>
            <a:fillRect/>
          </a:stretch>
        </p:blipFill>
        <p:spPr bwMode="black">
          <a:xfrm>
            <a:off x="1598613" y="2516188"/>
            <a:ext cx="5913437" cy="127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buNone/>
            </a:pPr>
            <a:r>
              <a:rPr lang="en-US" sz="2400" b="1" dirty="0" smtClean="0">
                <a:solidFill>
                  <a:schemeClr val="accent6">
                    <a:lumMod val="50000"/>
                  </a:schemeClr>
                </a:solidFill>
              </a:rPr>
              <a:t>Web users...</a:t>
            </a:r>
            <a:endParaRPr lang="el-GR" sz="2400" b="1" dirty="0" smtClean="0">
              <a:solidFill>
                <a:schemeClr val="accent6">
                  <a:lumMod val="50000"/>
                </a:schemeClr>
              </a:solidFill>
            </a:endParaRPr>
          </a:p>
          <a:p>
            <a:r>
              <a:rPr lang="en-US" sz="2000" dirty="0" smtClean="0"/>
              <a:t>Generate content on the Web</a:t>
            </a:r>
          </a:p>
          <a:p>
            <a:pPr lvl="1"/>
            <a:r>
              <a:rPr lang="en-US" sz="1600" dirty="0" smtClean="0"/>
              <a:t>Blogs, wikis, podcasts, </a:t>
            </a:r>
            <a:r>
              <a:rPr lang="en-US" sz="1600" dirty="0" err="1" smtClean="0"/>
              <a:t>videocasts</a:t>
            </a:r>
            <a:r>
              <a:rPr lang="en-US" sz="1600" dirty="0" smtClean="0"/>
              <a:t>, etc.</a:t>
            </a:r>
          </a:p>
          <a:p>
            <a:r>
              <a:rPr lang="en-US" sz="2000" dirty="0" smtClean="0"/>
              <a:t>Form communities</a:t>
            </a:r>
            <a:endParaRPr lang="el-GR" sz="2000" dirty="0" smtClean="0"/>
          </a:p>
          <a:p>
            <a:pPr lvl="1"/>
            <a:r>
              <a:rPr lang="en-US" sz="1600" dirty="0" smtClean="0"/>
              <a:t>Social networks, virtual worlds</a:t>
            </a:r>
            <a:br>
              <a:rPr lang="en-US" sz="1600" dirty="0" smtClean="0"/>
            </a:br>
            <a:endParaRPr lang="en-US" sz="1600" dirty="0" smtClean="0"/>
          </a:p>
          <a:p>
            <a:r>
              <a:rPr lang="en-US" sz="2000" dirty="0" smtClean="0"/>
              <a:t>Interact, collaborate, share</a:t>
            </a:r>
            <a:endParaRPr lang="el-GR" sz="2000" dirty="0" smtClean="0"/>
          </a:p>
          <a:p>
            <a:pPr lvl="1"/>
            <a:r>
              <a:rPr lang="en-US" sz="1600" dirty="0" smtClean="0"/>
              <a:t>Instant messaging, web forums, content sites</a:t>
            </a:r>
          </a:p>
          <a:p>
            <a:pPr lvl="1">
              <a:buNone/>
            </a:pPr>
            <a:endParaRPr lang="en-US" sz="1600" dirty="0" smtClean="0"/>
          </a:p>
          <a:p>
            <a:r>
              <a:rPr lang="en-US" sz="2000" dirty="0" smtClean="0"/>
              <a:t>Consume information and services</a:t>
            </a:r>
            <a:endParaRPr lang="el-GR" sz="2000" dirty="0" smtClean="0"/>
          </a:p>
          <a:p>
            <a:pPr lvl="1"/>
            <a:r>
              <a:rPr lang="en-US" sz="1600" dirty="0" smtClean="0"/>
              <a:t>Search, annotate, syndicate</a:t>
            </a:r>
          </a:p>
        </p:txBody>
      </p:sp>
      <p:sp>
        <p:nvSpPr>
          <p:cNvPr id="4" name="Content Placeholder 3"/>
          <p:cNvSpPr>
            <a:spLocks noGrp="1"/>
          </p:cNvSpPr>
          <p:nvPr>
            <p:ph sz="half" idx="2"/>
          </p:nvPr>
        </p:nvSpPr>
        <p:spPr/>
        <p:txBody>
          <a:bodyPr/>
          <a:lstStyle/>
          <a:p>
            <a:pPr>
              <a:buNone/>
            </a:pPr>
            <a:r>
              <a:rPr lang="en-US" sz="2400" b="1" dirty="0" smtClean="0">
                <a:solidFill>
                  <a:schemeClr val="accent6">
                    <a:lumMod val="50000"/>
                  </a:schemeClr>
                </a:solidFill>
              </a:rPr>
              <a:t>Scientists...</a:t>
            </a:r>
          </a:p>
          <a:p>
            <a:r>
              <a:rPr lang="en-US" sz="2000" dirty="0" smtClean="0"/>
              <a:t>Annotate, share, discover data</a:t>
            </a:r>
          </a:p>
          <a:p>
            <a:pPr lvl="1"/>
            <a:r>
              <a:rPr lang="en-US" sz="1600" dirty="0" smtClean="0"/>
              <a:t>Custom, standalone tools</a:t>
            </a:r>
            <a:br>
              <a:rPr lang="en-US" sz="1600" dirty="0" smtClean="0"/>
            </a:br>
            <a:endParaRPr lang="en-US" sz="1600" dirty="0" smtClean="0"/>
          </a:p>
          <a:p>
            <a:r>
              <a:rPr lang="en-US" sz="2000" dirty="0" smtClean="0"/>
              <a:t>Conferences, Journals</a:t>
            </a:r>
          </a:p>
          <a:p>
            <a:pPr lvl="1"/>
            <a:r>
              <a:rPr lang="en-US" sz="1600" dirty="0" smtClean="0"/>
              <a:t>Publication process is long, subscriptions, discoverability issues</a:t>
            </a:r>
          </a:p>
          <a:p>
            <a:r>
              <a:rPr lang="en-US" sz="2000" dirty="0" smtClean="0"/>
              <a:t>Collaborate on projects, exchange ideas</a:t>
            </a:r>
            <a:endParaRPr lang="el-GR" sz="2000" dirty="0" smtClean="0"/>
          </a:p>
          <a:p>
            <a:pPr lvl="1"/>
            <a:r>
              <a:rPr lang="en-US" sz="1600" dirty="0" smtClean="0"/>
              <a:t>Email, F2F meetings, video-conferences</a:t>
            </a:r>
            <a:endParaRPr lang="el-GR" sz="1600" dirty="0" smtClean="0"/>
          </a:p>
          <a:p>
            <a:r>
              <a:rPr lang="en-US" sz="2000" dirty="0" smtClean="0"/>
              <a:t>Use workflow tools to compose services</a:t>
            </a:r>
          </a:p>
          <a:p>
            <a:pPr lvl="1"/>
            <a:r>
              <a:rPr lang="en-US" sz="1600" dirty="0" smtClean="0"/>
              <a:t>Domain-specific services/tools</a:t>
            </a:r>
          </a:p>
          <a:p>
            <a:pPr lvl="1"/>
            <a:endParaRPr lang="en-US" sz="2000" dirty="0" smtClean="0"/>
          </a:p>
          <a:p>
            <a:endParaRPr lang="en-US" sz="2400" dirty="0"/>
          </a:p>
        </p:txBody>
      </p:sp>
      <p:sp>
        <p:nvSpPr>
          <p:cNvPr id="3" name="Title 2"/>
          <p:cNvSpPr>
            <a:spLocks noGrp="1"/>
          </p:cNvSpPr>
          <p:nvPr>
            <p:ph type="title"/>
          </p:nvPr>
        </p:nvSpPr>
        <p:spPr/>
        <p:txBody>
          <a:bodyPr/>
          <a:lstStyle/>
          <a:p>
            <a:r>
              <a:rPr lang="en-US" dirty="0" smtClean="0"/>
              <a:t>Today</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86750" y="1143000"/>
            <a:ext cx="5673615" cy="3015812"/>
          </a:xfrm>
          <a:prstGeom prst="roundRect">
            <a:avLst>
              <a:gd name="adj" fmla="val 817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7054" y="228600"/>
            <a:ext cx="8375946" cy="609398"/>
          </a:xfrm>
        </p:spPr>
        <p:txBody>
          <a:bodyPr/>
          <a:lstStyle/>
          <a:p>
            <a:pPr defTabSz="1095376">
              <a:defRPr/>
            </a:pPr>
            <a:r>
              <a:rPr sz="3200" smtClean="0"/>
              <a:t>Open Collaboration</a:t>
            </a:r>
            <a:endParaRPr sz="3200"/>
          </a:p>
        </p:txBody>
      </p:sp>
      <p:sp>
        <p:nvSpPr>
          <p:cNvPr id="11267" name="Text Placeholder 2"/>
          <p:cNvSpPr>
            <a:spLocks noGrp="1"/>
          </p:cNvSpPr>
          <p:nvPr>
            <p:ph type="body" sz="quarter" idx="10"/>
          </p:nvPr>
        </p:nvSpPr>
        <p:spPr>
          <a:xfrm>
            <a:off x="387055" y="1420814"/>
            <a:ext cx="2348523" cy="2769989"/>
          </a:xfrm>
        </p:spPr>
        <p:txBody>
          <a:bodyPr/>
          <a:lstStyle/>
          <a:p>
            <a:pPr marL="352425" indent="-352425">
              <a:defRPr/>
            </a:pPr>
            <a:r>
              <a:rPr lang="en-US" sz="2400" b="1" dirty="0" smtClean="0">
                <a:solidFill>
                  <a:schemeClr val="tx1"/>
                </a:solidFill>
              </a:rPr>
              <a:t>Open access</a:t>
            </a:r>
          </a:p>
          <a:p>
            <a:pPr marL="352425" lvl="1" indent="-352425">
              <a:buNone/>
              <a:defRPr/>
            </a:pPr>
            <a:r>
              <a:rPr lang="en-US" sz="2400" b="1" dirty="0" smtClean="0"/>
              <a:t> </a:t>
            </a:r>
          </a:p>
          <a:p>
            <a:pPr marL="352425" lvl="0" indent="-352425">
              <a:defRPr/>
            </a:pPr>
            <a:r>
              <a:rPr lang="en-US" sz="2400" b="1" dirty="0" smtClean="0">
                <a:solidFill>
                  <a:schemeClr val="tx1"/>
                </a:solidFill>
              </a:rPr>
              <a:t>Open source</a:t>
            </a:r>
          </a:p>
          <a:p>
            <a:pPr marL="352425" lvl="1" indent="-352425">
              <a:buNone/>
              <a:defRPr/>
            </a:pPr>
            <a:r>
              <a:rPr lang="en-US" sz="2400" b="1" dirty="0" smtClean="0"/>
              <a:t> </a:t>
            </a:r>
          </a:p>
          <a:p>
            <a:pPr marL="352425" lvl="0" indent="-352425">
              <a:defRPr/>
            </a:pPr>
            <a:r>
              <a:rPr lang="en-US" sz="2400" b="1" dirty="0" smtClean="0">
                <a:solidFill>
                  <a:schemeClr val="tx1"/>
                </a:solidFill>
              </a:rPr>
              <a:t>Open data</a:t>
            </a:r>
          </a:p>
          <a:p>
            <a:pPr lvl="1">
              <a:buNone/>
              <a:defRPr/>
            </a:pPr>
            <a:r>
              <a:rPr lang="en-US" sz="2400" dirty="0" smtClean="0"/>
              <a:t> </a:t>
            </a:r>
          </a:p>
          <a:p>
            <a:pPr lvl="1">
              <a:defRPr/>
            </a:pPr>
            <a:endParaRPr lang="en-US" sz="2400" dirty="0" smtClean="0"/>
          </a:p>
        </p:txBody>
      </p:sp>
      <p:pic>
        <p:nvPicPr>
          <p:cNvPr id="1026" name="Picture 2"/>
          <p:cNvPicPr>
            <a:picLocks noChangeAspect="1" noChangeArrowheads="1"/>
          </p:cNvPicPr>
          <p:nvPr/>
        </p:nvPicPr>
        <p:blipFill>
          <a:blip r:embed="rId3"/>
          <a:srcRect/>
          <a:stretch>
            <a:fillRect/>
          </a:stretch>
        </p:blipFill>
        <p:spPr bwMode="auto">
          <a:xfrm>
            <a:off x="228600" y="4038600"/>
            <a:ext cx="2157974" cy="8096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ctangle 4"/>
          <p:cNvSpPr/>
          <p:nvPr/>
        </p:nvSpPr>
        <p:spPr>
          <a:xfrm>
            <a:off x="228600" y="5029200"/>
            <a:ext cx="3920689" cy="369332"/>
          </a:xfrm>
          <a:prstGeom prst="rect">
            <a:avLst/>
          </a:prstGeom>
        </p:spPr>
        <p:txBody>
          <a:bodyPr wrap="none">
            <a:spAutoFit/>
          </a:bodyPr>
          <a:lstStyle/>
          <a:p>
            <a:r>
              <a:rPr lang="en-US" b="1" dirty="0" smtClean="0"/>
              <a:t>http://www.microsoft.com/interop/</a:t>
            </a:r>
            <a:endParaRPr lang="en-US" b="1" dirty="0"/>
          </a:p>
        </p:txBody>
      </p:sp>
      <p:sp>
        <p:nvSpPr>
          <p:cNvPr id="8" name="TextBox 7"/>
          <p:cNvSpPr txBox="1"/>
          <p:nvPr/>
        </p:nvSpPr>
        <p:spPr>
          <a:xfrm>
            <a:off x="2913432" y="1357805"/>
            <a:ext cx="5148183" cy="2192908"/>
          </a:xfrm>
          <a:prstGeom prst="rect">
            <a:avLst/>
          </a:prstGeom>
        </p:spPr>
        <p:txBody>
          <a:bodyPr vert="horz" wrap="square" lIns="0" tIns="0" rIns="0" bIns="0" rtlCol="0">
            <a:spAutoFit/>
          </a:bodyPr>
          <a:lstStyle/>
          <a:p>
            <a:r>
              <a:rPr lang="en-US" sz="2000" dirty="0" smtClean="0">
                <a:solidFill>
                  <a:schemeClr val="bg1"/>
                </a:solidFill>
                <a:latin typeface="+mj-lt"/>
              </a:rPr>
              <a:t>“</a:t>
            </a:r>
            <a:r>
              <a:rPr lang="en-US" sz="2000" b="1" dirty="0" smtClean="0">
                <a:solidFill>
                  <a:schemeClr val="bg1"/>
                </a:solidFill>
                <a:latin typeface="+mj-lt"/>
              </a:rPr>
              <a:t>In order to help catalyze and facilitate </a:t>
            </a:r>
          </a:p>
          <a:p>
            <a:r>
              <a:rPr lang="en-US" sz="2000" b="1" dirty="0" smtClean="0">
                <a:solidFill>
                  <a:schemeClr val="bg1"/>
                </a:solidFill>
                <a:latin typeface="+mj-lt"/>
              </a:rPr>
              <a:t>the growth of advanced CI, a critical </a:t>
            </a:r>
          </a:p>
          <a:p>
            <a:r>
              <a:rPr lang="en-US" sz="2000" b="1" dirty="0" smtClean="0">
                <a:solidFill>
                  <a:schemeClr val="bg1"/>
                </a:solidFill>
                <a:latin typeface="+mj-lt"/>
              </a:rPr>
              <a:t>component is the adoption of open access </a:t>
            </a:r>
          </a:p>
          <a:p>
            <a:r>
              <a:rPr lang="en-US" sz="2000" b="1" dirty="0" smtClean="0">
                <a:solidFill>
                  <a:schemeClr val="bg1"/>
                </a:solidFill>
                <a:latin typeface="+mj-lt"/>
              </a:rPr>
              <a:t>policy for data, publications and software.”</a:t>
            </a:r>
          </a:p>
          <a:p>
            <a:endParaRPr lang="en-US" sz="1050" dirty="0" smtClean="0">
              <a:solidFill>
                <a:schemeClr val="bg1"/>
              </a:solidFill>
              <a:latin typeface="+mj-lt"/>
            </a:endParaRPr>
          </a:p>
          <a:p>
            <a:r>
              <a:rPr lang="en-US" sz="2600" dirty="0" smtClean="0">
                <a:solidFill>
                  <a:schemeClr val="bg1"/>
                </a:solidFill>
                <a:latin typeface="+mj-lt"/>
              </a:rPr>
              <a:t>NSF Advisory Committee on </a:t>
            </a:r>
          </a:p>
          <a:p>
            <a:r>
              <a:rPr lang="en-US" sz="2600" dirty="0" err="1" smtClean="0">
                <a:solidFill>
                  <a:schemeClr val="bg1"/>
                </a:solidFill>
                <a:latin typeface="+mj-lt"/>
              </a:rPr>
              <a:t>Cyberinfrastructure</a:t>
            </a:r>
            <a:r>
              <a:rPr lang="en-US" sz="2600" dirty="0" smtClean="0">
                <a:solidFill>
                  <a:schemeClr val="bg1"/>
                </a:solidFill>
                <a:latin typeface="+mj-lt"/>
              </a:rPr>
              <a:t> (ACCI)</a:t>
            </a:r>
            <a:endParaRPr lang="en-US" sz="2600" dirty="0">
              <a:solidFill>
                <a:schemeClr val="bg1"/>
              </a:solidFill>
              <a:latin typeface="+mj-lt"/>
            </a:endParaRPr>
          </a:p>
        </p:txBody>
      </p:sp>
      <p:sp>
        <p:nvSpPr>
          <p:cNvPr id="9" name="TextBox 8"/>
          <p:cNvSpPr txBox="1"/>
          <p:nvPr/>
        </p:nvSpPr>
        <p:spPr>
          <a:xfrm>
            <a:off x="3886200" y="4495800"/>
            <a:ext cx="5099986" cy="1631216"/>
          </a:xfrm>
          <a:prstGeom prst="rect">
            <a:avLst/>
          </a:prstGeom>
        </p:spPr>
        <p:txBody>
          <a:bodyPr vert="horz" wrap="none" lIns="0" tIns="0" rIns="0" bIns="0" rtlCol="0">
            <a:spAutoFit/>
          </a:bodyPr>
          <a:lstStyle/>
          <a:p>
            <a:pPr marL="396875" indent="-396875">
              <a:lnSpc>
                <a:spcPct val="90000"/>
              </a:lnSpc>
              <a:spcBef>
                <a:spcPct val="20000"/>
              </a:spcBef>
              <a:buSzPct val="85000"/>
              <a:buBlip>
                <a:blip r:embed="rId4"/>
              </a:buBlip>
              <a:defRPr/>
            </a:pPr>
            <a:r>
              <a:rPr lang="en-US" sz="2000" dirty="0" smtClean="0">
                <a:latin typeface="+mn-lt"/>
              </a:rPr>
              <a:t>Microsoft Interoperability Principles</a:t>
            </a:r>
          </a:p>
          <a:p>
            <a:pPr marL="852488" lvl="1" indent="-396875">
              <a:lnSpc>
                <a:spcPct val="90000"/>
              </a:lnSpc>
              <a:spcBef>
                <a:spcPct val="20000"/>
              </a:spcBef>
              <a:buSzPct val="85000"/>
              <a:buBlip>
                <a:blip r:embed="rId4"/>
              </a:buBlip>
              <a:defRPr/>
            </a:pPr>
            <a:r>
              <a:rPr lang="en-US" sz="2000" dirty="0" smtClean="0">
                <a:latin typeface="+mn-lt"/>
              </a:rPr>
              <a:t>Open Connections to Microsoft Products</a:t>
            </a:r>
          </a:p>
          <a:p>
            <a:pPr marL="852488" lvl="1" indent="-396875">
              <a:lnSpc>
                <a:spcPct val="90000"/>
              </a:lnSpc>
              <a:spcBef>
                <a:spcPct val="20000"/>
              </a:spcBef>
              <a:buSzPct val="85000"/>
              <a:buBlip>
                <a:blip r:embed="rId4"/>
              </a:buBlip>
              <a:defRPr/>
            </a:pPr>
            <a:r>
              <a:rPr lang="en-US" sz="2000" dirty="0" smtClean="0">
                <a:latin typeface="+mn-lt"/>
              </a:rPr>
              <a:t>Support for Standards</a:t>
            </a:r>
          </a:p>
          <a:p>
            <a:pPr marL="852488" lvl="1" indent="-396875">
              <a:lnSpc>
                <a:spcPct val="90000"/>
              </a:lnSpc>
              <a:spcBef>
                <a:spcPct val="20000"/>
              </a:spcBef>
              <a:buSzPct val="85000"/>
              <a:buBlip>
                <a:blip r:embed="rId4"/>
              </a:buBlip>
              <a:defRPr/>
            </a:pPr>
            <a:r>
              <a:rPr lang="en-US" sz="2000" dirty="0" smtClean="0">
                <a:latin typeface="+mn-lt"/>
              </a:rPr>
              <a:t>Data Portability</a:t>
            </a:r>
          </a:p>
          <a:p>
            <a:pPr marL="852488" lvl="1" indent="-396875">
              <a:lnSpc>
                <a:spcPct val="90000"/>
              </a:lnSpc>
              <a:spcBef>
                <a:spcPct val="20000"/>
              </a:spcBef>
              <a:buSzPct val="85000"/>
              <a:buBlip>
                <a:blip r:embed="rId4"/>
              </a:buBlip>
              <a:defRPr/>
            </a:pPr>
            <a:r>
              <a:rPr lang="en-US" sz="2000" dirty="0" smtClean="0">
                <a:latin typeface="+mn-lt"/>
              </a:rPr>
              <a:t>Open Engagement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Today…</a:t>
            </a:r>
            <a:endParaRPr lang="en-US" dirty="0"/>
          </a:p>
        </p:txBody>
      </p:sp>
      <p:graphicFrame>
        <p:nvGraphicFramePr>
          <p:cNvPr id="8" name="Diagram 7"/>
          <p:cNvGraphicFramePr/>
          <p:nvPr/>
        </p:nvGraphicFramePr>
        <p:xfrm>
          <a:off x="3467100" y="1143000"/>
          <a:ext cx="2209800" cy="147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943600" y="1371600"/>
            <a:ext cx="2465739" cy="954107"/>
          </a:xfrm>
          <a:prstGeom prst="rect">
            <a:avLst/>
          </a:prstGeom>
          <a:noFill/>
        </p:spPr>
        <p:txBody>
          <a:bodyPr wrap="none" rtlCol="0">
            <a:spAutoFit/>
          </a:bodyPr>
          <a:lstStyle/>
          <a:p>
            <a:r>
              <a:rPr lang="en-US" sz="2800" dirty="0" smtClean="0"/>
              <a:t>huge amounts</a:t>
            </a:r>
            <a:br>
              <a:rPr lang="en-US" sz="2800" dirty="0" smtClean="0"/>
            </a:br>
            <a:r>
              <a:rPr lang="en-US" sz="2800" dirty="0" smtClean="0"/>
              <a:t>of </a:t>
            </a:r>
            <a:r>
              <a:rPr lang="en-US" sz="2800" b="1" dirty="0" smtClean="0"/>
              <a:t>data</a:t>
            </a:r>
            <a:endParaRPr lang="en-US" sz="2800" b="1" dirty="0"/>
          </a:p>
        </p:txBody>
      </p:sp>
      <p:sp>
        <p:nvSpPr>
          <p:cNvPr id="10" name="TextBox 9"/>
          <p:cNvSpPr txBox="1"/>
          <p:nvPr/>
        </p:nvSpPr>
        <p:spPr>
          <a:xfrm>
            <a:off x="723900" y="4114800"/>
            <a:ext cx="7696200" cy="707886"/>
          </a:xfrm>
          <a:prstGeom prst="rect">
            <a:avLst/>
          </a:prstGeom>
          <a:noFill/>
        </p:spPr>
        <p:txBody>
          <a:bodyPr wrap="square" rtlCol="0">
            <a:spAutoFit/>
          </a:bodyPr>
          <a:lstStyle/>
          <a:p>
            <a:pPr algn="ctr"/>
            <a:r>
              <a:rPr lang="en-US" sz="2000" dirty="0" smtClean="0"/>
              <a:t>For example, Google and Microsoft both have copies of the Web for indexing purposes</a:t>
            </a:r>
            <a:endParaRPr lang="en-US" sz="2000" dirty="0"/>
          </a:p>
        </p:txBody>
      </p:sp>
      <p:sp>
        <p:nvSpPr>
          <p:cNvPr id="13" name="TextBox 12"/>
          <p:cNvSpPr txBox="1"/>
          <p:nvPr/>
        </p:nvSpPr>
        <p:spPr>
          <a:xfrm>
            <a:off x="533430" y="1371600"/>
            <a:ext cx="2565125" cy="954107"/>
          </a:xfrm>
          <a:prstGeom prst="rect">
            <a:avLst/>
          </a:prstGeom>
          <a:noFill/>
        </p:spPr>
        <p:txBody>
          <a:bodyPr wrap="none" rtlCol="0">
            <a:spAutoFit/>
          </a:bodyPr>
          <a:lstStyle/>
          <a:p>
            <a:pPr algn="r"/>
            <a:r>
              <a:rPr lang="en-US" sz="2800" dirty="0" smtClean="0"/>
              <a:t>Computers are</a:t>
            </a:r>
            <a:br>
              <a:rPr lang="en-US" sz="2800" dirty="0" smtClean="0"/>
            </a:br>
            <a:r>
              <a:rPr lang="en-US" sz="2800" dirty="0" smtClean="0"/>
              <a:t>great </a:t>
            </a:r>
            <a:r>
              <a:rPr lang="en-US" sz="2800" b="1" dirty="0" smtClean="0"/>
              <a:t>tools</a:t>
            </a:r>
            <a:r>
              <a:rPr lang="en-US" sz="2800" dirty="0" smtClean="0"/>
              <a:t> for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Tomorrow…</a:t>
            </a:r>
            <a:endParaRPr lang="en-US" dirty="0"/>
          </a:p>
        </p:txBody>
      </p:sp>
      <p:graphicFrame>
        <p:nvGraphicFramePr>
          <p:cNvPr id="8" name="Diagram 7"/>
          <p:cNvGraphicFramePr/>
          <p:nvPr/>
        </p:nvGraphicFramePr>
        <p:xfrm>
          <a:off x="2895600" y="3124200"/>
          <a:ext cx="33782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74945" y="3644205"/>
            <a:ext cx="3023584" cy="1815882"/>
          </a:xfrm>
          <a:prstGeom prst="rect">
            <a:avLst/>
          </a:prstGeom>
          <a:noFill/>
        </p:spPr>
        <p:txBody>
          <a:bodyPr wrap="none" rtlCol="0">
            <a:spAutoFit/>
          </a:bodyPr>
          <a:lstStyle/>
          <a:p>
            <a:pPr algn="r"/>
            <a:r>
              <a:rPr lang="en-US" sz="2800" dirty="0" smtClean="0"/>
              <a:t>We would like</a:t>
            </a:r>
            <a:br>
              <a:rPr lang="en-US" sz="2800" dirty="0" smtClean="0"/>
            </a:br>
            <a:r>
              <a:rPr lang="en-US" sz="2800" dirty="0" smtClean="0"/>
              <a:t>computers to also</a:t>
            </a:r>
            <a:br>
              <a:rPr lang="en-US" sz="2800" dirty="0" smtClean="0"/>
            </a:br>
            <a:r>
              <a:rPr lang="en-US" sz="2800" dirty="0" smtClean="0"/>
              <a:t>help with the</a:t>
            </a:r>
            <a:br>
              <a:rPr lang="en-US" sz="2800" dirty="0" smtClean="0"/>
            </a:br>
            <a:r>
              <a:rPr lang="en-US" sz="2800" b="1" dirty="0" smtClean="0"/>
              <a:t>automatic</a:t>
            </a:r>
          </a:p>
        </p:txBody>
      </p:sp>
      <p:sp>
        <p:nvSpPr>
          <p:cNvPr id="12" name="TextBox 11"/>
          <p:cNvSpPr txBox="1"/>
          <p:nvPr/>
        </p:nvSpPr>
        <p:spPr>
          <a:xfrm>
            <a:off x="5943600" y="4114800"/>
            <a:ext cx="2297360" cy="954107"/>
          </a:xfrm>
          <a:prstGeom prst="rect">
            <a:avLst/>
          </a:prstGeom>
          <a:noFill/>
        </p:spPr>
        <p:txBody>
          <a:bodyPr wrap="none" rtlCol="0">
            <a:spAutoFit/>
          </a:bodyPr>
          <a:lstStyle/>
          <a:p>
            <a:r>
              <a:rPr lang="en-US" sz="2800" dirty="0" smtClean="0"/>
              <a:t>of the world’s</a:t>
            </a:r>
          </a:p>
          <a:p>
            <a:r>
              <a:rPr lang="en-US" sz="2800" b="1" dirty="0" smtClean="0"/>
              <a:t>information</a:t>
            </a:r>
            <a:endParaRPr lang="en-US" sz="2800" b="1" dirty="0"/>
          </a:p>
        </p:txBody>
      </p:sp>
      <p:graphicFrame>
        <p:nvGraphicFramePr>
          <p:cNvPr id="21" name="Diagram 20"/>
          <p:cNvGraphicFramePr/>
          <p:nvPr/>
        </p:nvGraphicFramePr>
        <p:xfrm>
          <a:off x="3467100" y="1143000"/>
          <a:ext cx="2209800" cy="1473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TextBox 21"/>
          <p:cNvSpPr txBox="1"/>
          <p:nvPr/>
        </p:nvSpPr>
        <p:spPr>
          <a:xfrm>
            <a:off x="5943600" y="1371600"/>
            <a:ext cx="2465739" cy="954107"/>
          </a:xfrm>
          <a:prstGeom prst="rect">
            <a:avLst/>
          </a:prstGeom>
          <a:noFill/>
        </p:spPr>
        <p:txBody>
          <a:bodyPr wrap="none" rtlCol="0">
            <a:spAutoFit/>
          </a:bodyPr>
          <a:lstStyle/>
          <a:p>
            <a:r>
              <a:rPr lang="en-US" sz="2800" dirty="0" smtClean="0"/>
              <a:t>huge amounts</a:t>
            </a:r>
            <a:br>
              <a:rPr lang="en-US" sz="2800" dirty="0" smtClean="0"/>
            </a:br>
            <a:r>
              <a:rPr lang="en-US" sz="2800" dirty="0" smtClean="0"/>
              <a:t>of </a:t>
            </a:r>
            <a:r>
              <a:rPr lang="en-US" sz="2800" b="1" dirty="0" smtClean="0"/>
              <a:t>data</a:t>
            </a:r>
            <a:endParaRPr lang="en-US" sz="2800" b="1" dirty="0"/>
          </a:p>
        </p:txBody>
      </p:sp>
      <p:sp>
        <p:nvSpPr>
          <p:cNvPr id="23" name="TextBox 22"/>
          <p:cNvSpPr txBox="1"/>
          <p:nvPr/>
        </p:nvSpPr>
        <p:spPr>
          <a:xfrm>
            <a:off x="-163874" y="1371600"/>
            <a:ext cx="3262432" cy="954107"/>
          </a:xfrm>
          <a:prstGeom prst="rect">
            <a:avLst/>
          </a:prstGeom>
          <a:noFill/>
        </p:spPr>
        <p:txBody>
          <a:bodyPr wrap="none" rtlCol="0">
            <a:spAutoFit/>
          </a:bodyPr>
          <a:lstStyle/>
          <a:p>
            <a:pPr algn="r"/>
            <a:r>
              <a:rPr lang="en-US" sz="2800" dirty="0" smtClean="0"/>
              <a:t>Computers will still</a:t>
            </a:r>
            <a:br>
              <a:rPr lang="en-US" sz="2800" dirty="0" smtClean="0"/>
            </a:br>
            <a:r>
              <a:rPr lang="en-US" sz="2800" dirty="0" smtClean="0"/>
              <a:t>be great </a:t>
            </a:r>
            <a:r>
              <a:rPr lang="en-US" sz="2800" b="1" dirty="0" smtClean="0"/>
              <a:t>tools</a:t>
            </a:r>
            <a:r>
              <a:rPr lang="en-US" sz="2800" dirty="0" smtClean="0"/>
              <a:t> for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Semantic Computing</a:t>
            </a:r>
            <a:endParaRPr lang="en-US" dirty="0"/>
          </a:p>
        </p:txBody>
      </p:sp>
      <p:sp>
        <p:nvSpPr>
          <p:cNvPr id="10" name="Subtitle 9"/>
          <p:cNvSpPr>
            <a:spLocks noGrp="1"/>
          </p:cNvSpPr>
          <p:nvPr>
            <p:ph type="subTitle" idx="1"/>
          </p:nvPr>
        </p:nvSpPr>
        <p:spPr/>
        <p:txBody>
          <a:bodyPr/>
          <a:lstStyle/>
          <a:p>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2.2"/>
</p:tagLst>
</file>

<file path=ppt/tags/tag2.xml><?xml version="1.0" encoding="utf-8"?>
<p:tagLst xmlns:a="http://schemas.openxmlformats.org/drawingml/2006/main" xmlns:r="http://schemas.openxmlformats.org/officeDocument/2006/relationships" xmlns:p="http://schemas.openxmlformats.org/presentationml/2006/main">
  <p:tag name="TIMING" val="|6.7|2.2"/>
</p:tagLst>
</file>

<file path=ppt/tags/tag3.xml><?xml version="1.0" encoding="utf-8"?>
<p:tagLst xmlns:a="http://schemas.openxmlformats.org/drawingml/2006/main" xmlns:r="http://schemas.openxmlformats.org/officeDocument/2006/relationships" xmlns:p="http://schemas.openxmlformats.org/presentationml/2006/main">
  <p:tag name="TIMING" val="|6.7|2.2"/>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6.7|2.2"/>
</p:tagLst>
</file>

<file path=ppt/tags/tag6.xml><?xml version="1.0" encoding="utf-8"?>
<p:tagLst xmlns:a="http://schemas.openxmlformats.org/drawingml/2006/main" xmlns:r="http://schemas.openxmlformats.org/officeDocument/2006/relationships" xmlns:p="http://schemas.openxmlformats.org/presentationml/2006/main">
  <p:tag name="TIMING" val="|6.7|2.2"/>
</p:tagLst>
</file>

<file path=ppt/tags/tag7.xml><?xml version="1.0" encoding="utf-8"?>
<p:tagLst xmlns:a="http://schemas.openxmlformats.org/drawingml/2006/main" xmlns:r="http://schemas.openxmlformats.org/officeDocument/2006/relationships" xmlns:p="http://schemas.openxmlformats.org/presentationml/2006/main">
  <p:tag name="TIMING" val="|6.7|2.2"/>
</p:tagLst>
</file>

<file path=ppt/theme/theme1.xml><?xml version="1.0" encoding="utf-8"?>
<a:theme xmlns:a="http://schemas.openxmlformats.org/drawingml/2006/main" name="TC@M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tatus xmlns="392D5BA4-5042-496C-8642-09CD0994019F" xsi:nil="true"/>
    <Owner xmlns="392D5BA4-5042-496C-8642-09CD0994019F" xsi:nil="true"/>
    <SPSDescription xmlns="392D5BA4-5042-496C-8642-09CD099401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0A45B2D3942506C49864209CD0994019F" ma:contentTypeVersion="0" ma:contentTypeDescription="Create a new document." ma:contentTypeScope="" ma:versionID="db8b79d1223f7e8da736966a7ed9ce17">
  <xsd:schema xmlns:xsd="http://www.w3.org/2001/XMLSchema" xmlns:p="http://schemas.microsoft.com/office/2006/metadata/properties" xmlns:ns2="392D5BA4-5042-496C-8642-09CD0994019F" targetNamespace="http://schemas.microsoft.com/office/2006/metadata/properties" ma:root="true" ma:fieldsID="7715849f07a367039dc938e5cb2ba70d" ns2:_="">
    <xsd:import namespace="392D5BA4-5042-496C-8642-09CD0994019F"/>
    <xsd:element name="properties">
      <xsd:complexType>
        <xsd:sequence>
          <xsd:element name="documentManagement">
            <xsd:complexType>
              <xsd:all>
                <xsd:element ref="ns2:Owner" minOccurs="0"/>
                <xsd:element ref="ns2:SPSDescription" minOccurs="0"/>
                <xsd:element ref="ns2:Status" minOccurs="0"/>
              </xsd:all>
            </xsd:complexType>
          </xsd:element>
        </xsd:sequence>
      </xsd:complexType>
    </xsd:element>
  </xsd:schema>
  <xsd:schema xmlns:xsd="http://www.w3.org/2001/XMLSchema" xmlns:dms="http://schemas.microsoft.com/office/2006/documentManagement/types" targetNamespace="392D5BA4-5042-496C-8642-09CD0994019F" elementFormDefault="qualified">
    <xsd:import namespace="http://schemas.microsoft.com/office/2006/documentManagement/types"/>
    <xsd:element name="Owner" ma:index="8" nillable="true" ma:displayName="Owner" ma:internalName="Owner">
      <xsd:simpleType>
        <xsd:restriction base="dms:Text"/>
      </xsd:simpleType>
    </xsd:element>
    <xsd:element name="SPSDescription" ma:index="9" nillable="true" ma:displayName="Description" ma:internalName="SPSDescription">
      <xsd:simpleType>
        <xsd:restriction base="dms:Note"/>
      </xsd:simpleType>
    </xsd:element>
    <xsd:element name="Status" ma:index="10" nillable="true" ma:displayName="Status" ma:internalName="Status">
      <xsd:simpleType>
        <xsd:restriction base="dms:Choice">
          <xsd:enumeration value="Rough"/>
          <xsd:enumeration value="Draft"/>
          <xsd:enumeration value="In Review"/>
          <xsd:enumeration value="Fi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245B5E9-5F5E-4F65-8386-C2D6878FA6B7}">
  <ds:schemaRefs>
    <ds:schemaRef ds:uri="http://schemas.microsoft.com/sharepoint/v3/contenttype/forms"/>
  </ds:schemaRefs>
</ds:datastoreItem>
</file>

<file path=customXml/itemProps2.xml><?xml version="1.0" encoding="utf-8"?>
<ds:datastoreItem xmlns:ds="http://schemas.openxmlformats.org/officeDocument/2006/customXml" ds:itemID="{F8B022D3-9270-41A1-B8A2-EC54DAD42731}">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392D5BA4-5042-496C-8642-09CD0994019F"/>
    <ds:schemaRef ds:uri="http://schemas.openxmlformats.org/package/2006/metadata/core-properties"/>
  </ds:schemaRefs>
</ds:datastoreItem>
</file>

<file path=customXml/itemProps3.xml><?xml version="1.0" encoding="utf-8"?>
<ds:datastoreItem xmlns:ds="http://schemas.openxmlformats.org/officeDocument/2006/customXml" ds:itemID="{101207EC-2502-48EF-949F-142359834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2D5BA4-5042-496C-8642-09CD0994019F"/>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TC@MS Template 2</Template>
  <TotalTime>1942</TotalTime>
  <Words>2636</Words>
  <Application>Microsoft Office PowerPoint</Application>
  <PresentationFormat>On-screen Show (4:3)</PresentationFormat>
  <Paragraphs>510</Paragraphs>
  <Slides>47</Slides>
  <Notes>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TC@MS Template</vt:lpstr>
      <vt:lpstr>Equation</vt:lpstr>
      <vt:lpstr>Chart</vt:lpstr>
      <vt:lpstr>SPW 8.0 Graph</vt:lpstr>
      <vt:lpstr>eScience, Semantic Computing  and the Cloud Towards a Smart Cyberinfrastructure  </vt:lpstr>
      <vt:lpstr>eScience</vt:lpstr>
      <vt:lpstr>A Data Deluge in Science</vt:lpstr>
      <vt:lpstr>Emergence of a New Research Paradigm?</vt:lpstr>
      <vt:lpstr>Today</vt:lpstr>
      <vt:lpstr>Open Collaboration</vt:lpstr>
      <vt:lpstr>Today…</vt:lpstr>
      <vt:lpstr>Tomorrow…</vt:lpstr>
      <vt:lpstr>Semantic Computing</vt:lpstr>
      <vt:lpstr>Need for Semantic Computing?</vt:lpstr>
      <vt:lpstr>Semantic Computing</vt:lpstr>
      <vt:lpstr>Semantic Web as the platform?</vt:lpstr>
      <vt:lpstr>Cloud Computing</vt:lpstr>
      <vt:lpstr>Rationale for Cloud computing </vt:lpstr>
      <vt:lpstr>Example: Amazon Web Services</vt:lpstr>
      <vt:lpstr>Slide 16</vt:lpstr>
      <vt:lpstr>Microsoft Cloud Services</vt:lpstr>
      <vt:lpstr>eScience and Cloud Computing</vt:lpstr>
      <vt:lpstr>The SkyServer Project Jim Gray (MSR) and Alex Szalay (JHU)</vt:lpstr>
      <vt:lpstr>Public Use of the SkyServer</vt:lpstr>
      <vt:lpstr>GalaxyZoo</vt:lpstr>
      <vt:lpstr>Hanny’s Voorwerp</vt:lpstr>
      <vt:lpstr>World Wide Telescope</vt:lpstr>
      <vt:lpstr>Berkeley Water Center</vt:lpstr>
      <vt:lpstr>Carbo-Climate Synthesis (BWC Dennis Baldocchi et al)</vt:lpstr>
      <vt:lpstr>Mashup of Ameriflux Sites</vt:lpstr>
      <vt:lpstr>Slide 27</vt:lpstr>
      <vt:lpstr> Computational Biology Web Tools</vt:lpstr>
      <vt:lpstr>Supporting researchers worldwide</vt:lpstr>
      <vt:lpstr>Research Pipeline</vt:lpstr>
      <vt:lpstr>Slide 31</vt:lpstr>
      <vt:lpstr>A “Chemistry Zone” in a Word document and the CML representation (in pseudo-XML) stored inside the OOXML document</vt:lpstr>
      <vt:lpstr>Slide 33</vt:lpstr>
      <vt:lpstr>Slide 34</vt:lpstr>
      <vt:lpstr>Slide 35</vt:lpstr>
      <vt:lpstr>Research Output Repository Platform</vt:lpstr>
      <vt:lpstr>Research Output Repository Platform</vt:lpstr>
      <vt:lpstr>Slide 38</vt:lpstr>
      <vt:lpstr>eScience and Semantic Computing meet the Cloud </vt:lpstr>
      <vt:lpstr>The Future:  Software plus Services for Science?</vt:lpstr>
      <vt:lpstr>Trident – Scientific Workbench</vt:lpstr>
      <vt:lpstr>Slide 42</vt:lpstr>
      <vt:lpstr>Towards a smart cyberinfrastructure?</vt:lpstr>
      <vt:lpstr>A world where all data is linked…</vt:lpstr>
      <vt:lpstr>…and stored/processed/analyzed in the cloud</vt:lpstr>
      <vt:lpstr>Acknowledgements</vt:lpstr>
      <vt:lpstr>Slide 47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Semantics</dc:title>
  <dc:creator>Savas Parastatidis</dc:creator>
  <cp:lastModifiedBy>tonyhey</cp:lastModifiedBy>
  <cp:revision>214</cp:revision>
  <dcterms:created xsi:type="dcterms:W3CDTF">2008-01-21T03:01:19Z</dcterms:created>
  <dcterms:modified xsi:type="dcterms:W3CDTF">2008-09-15T02:30:49Z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TC300002261033</vt:lpwstr>
  </property>
  <property fmtid="{D5CDD505-2E9C-101B-9397-08002B2CF9AE}" pid="3" name="ContentTypeId">
    <vt:lpwstr>0x00A45B2D3942506C49864209CD0994019F</vt:lpwstr>
  </property>
</Properties>
</file>