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73" r:id="rId2"/>
    <p:sldId id="1580" r:id="rId3"/>
    <p:sldId id="1552" r:id="rId4"/>
    <p:sldId id="1553" r:id="rId5"/>
    <p:sldId id="1637" r:id="rId6"/>
    <p:sldId id="1608" r:id="rId7"/>
    <p:sldId id="1641" r:id="rId8"/>
    <p:sldId id="1573" r:id="rId9"/>
    <p:sldId id="1643" r:id="rId10"/>
    <p:sldId id="1644" r:id="rId11"/>
    <p:sldId id="1639" r:id="rId12"/>
    <p:sldId id="1595" r:id="rId13"/>
    <p:sldId id="1587" r:id="rId14"/>
    <p:sldId id="1588" r:id="rId15"/>
    <p:sldId id="1596" r:id="rId16"/>
    <p:sldId id="1603" r:id="rId17"/>
    <p:sldId id="1604" r:id="rId18"/>
    <p:sldId id="1605" r:id="rId19"/>
    <p:sldId id="1577" r:id="rId20"/>
    <p:sldId id="1640" r:id="rId21"/>
    <p:sldId id="1558" r:id="rId22"/>
    <p:sldId id="1561" r:id="rId23"/>
    <p:sldId id="1630" r:id="rId24"/>
    <p:sldId id="1635" r:id="rId25"/>
  </p:sldIdLst>
  <p:sldSz cx="9144000" cy="6858000" type="screen4x3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CCFFFF"/>
    <a:srgbClr val="FFFFCC"/>
    <a:srgbClr val="008080"/>
    <a:srgbClr val="009999"/>
    <a:srgbClr val="FFCC66"/>
    <a:srgbClr val="663300"/>
    <a:srgbClr val="3366CC"/>
    <a:srgbClr val="FFFF99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55" autoAdjust="0"/>
    <p:restoredTop sz="94776" autoAdjust="0"/>
  </p:normalViewPr>
  <p:slideViewPr>
    <p:cSldViewPr>
      <p:cViewPr>
        <p:scale>
          <a:sx n="70" d="100"/>
          <a:sy n="70" d="100"/>
        </p:scale>
        <p:origin x="-1296" y="-30"/>
      </p:cViewPr>
      <p:guideLst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276" y="29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506" y="-102"/>
      </p:cViewPr>
      <p:guideLst>
        <p:guide orient="horz" pos="3004"/>
        <p:guide pos="22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endParaRPr 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fld id="{39A7B33B-FC89-4CFF-B5D3-75D928B222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1596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08450" y="9059863"/>
            <a:ext cx="314166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24" tIns="47512" rIns="95024" bIns="47512"/>
          <a:lstStyle/>
          <a:p>
            <a:pPr eaLnBrk="0" hangingPunct="0"/>
            <a:fld id="{6420B305-7F2D-47B9-8A48-1E37E556E639}" type="slidenum">
              <a:rPr lang="en-US">
                <a:latin typeface="Arial" pitchFamily="34" charset="0"/>
              </a:rPr>
              <a:pPr eaLnBrk="0" hangingPunct="0"/>
              <a:t>14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" pitchFamily="4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07619" y="9059160"/>
            <a:ext cx="3142403" cy="476885"/>
          </a:xfrm>
          <a:prstGeom prst="rect">
            <a:avLst/>
          </a:prstGeom>
          <a:noFill/>
        </p:spPr>
        <p:txBody>
          <a:bodyPr lIns="95719" tIns="47859" rIns="95719" bIns="47859"/>
          <a:lstStyle/>
          <a:p>
            <a:pPr eaLnBrk="0" hangingPunct="0"/>
            <a:fld id="{C8506D8B-FC4A-4DEC-A142-BFB6461ED620}" type="slidenum">
              <a:rPr lang="en-US" smtClean="0"/>
              <a:pPr eaLnBrk="0" hangingPunct="0"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8392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43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3434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69" name="Rectangle 45"/>
          <p:cNvSpPr>
            <a:spLocks noChangeArrowheads="1"/>
          </p:cNvSpPr>
          <p:nvPr userDrawn="1"/>
        </p:nvSpPr>
        <p:spPr bwMode="auto">
          <a:xfrm flipV="1">
            <a:off x="1371600" y="6400800"/>
            <a:ext cx="6477000" cy="114300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UCSD</a:t>
            </a:r>
          </a:p>
        </p:txBody>
      </p:sp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1355725" y="6248400"/>
            <a:ext cx="46640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000">
                <a:latin typeface="Arial" charset="0"/>
              </a:rPr>
              <a:t>SAN DIEGO SUPERCOMPUTER CENTER</a:t>
            </a:r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</p:spPr>
      </p:pic>
      <p:pic>
        <p:nvPicPr>
          <p:cNvPr id="1079" name="Picture 55" descr="SDSC_logo 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6210300"/>
            <a:ext cx="952500" cy="495300"/>
          </a:xfrm>
          <a:prstGeom prst="rect">
            <a:avLst/>
          </a:prstGeom>
          <a:noFill/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40386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8080"/>
                </a:solidFill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hyperlink" Target="http://www.sdss.org/news/features/20001005.ded.html" TargetMode="External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exhibits/empire/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fran\My%20Documents\Transfer\SDSC\talks\movies\sbc256_gas_blue.mpg.mpeg" TargetMode="External"/><Relationship Id="rId1" Type="http://schemas.openxmlformats.org/officeDocument/2006/relationships/video" Target="file:///C:\Documents%20and%20Settings\fb\My%20Documents\Transfer\SDSC\talks\movies\sbc256_gas_blue.mpg.mpe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datamanagement.techtarget.com/news/article/0,289142,sid91_gci1186910,00.html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10600" cy="1752600"/>
          </a:xfrm>
        </p:spPr>
        <p:txBody>
          <a:bodyPr/>
          <a:lstStyle/>
          <a:p>
            <a:pPr>
              <a:spcBef>
                <a:spcPct val="125000"/>
              </a:spcBef>
            </a:pPr>
            <a:r>
              <a:rPr lang="en-US" dirty="0">
                <a:solidFill>
                  <a:schemeClr val="hlink"/>
                </a:solidFill>
              </a:rPr>
              <a:t>Dr. Francine Berman</a:t>
            </a:r>
          </a:p>
          <a:p>
            <a:r>
              <a:rPr lang="en-US" sz="2200" b="0" i="1" dirty="0"/>
              <a:t>Director, San Diego Supercomputer Center</a:t>
            </a:r>
          </a:p>
          <a:p>
            <a:r>
              <a:rPr lang="en-US" sz="2200" b="0" i="1" dirty="0"/>
              <a:t>Professor and High Performance Computing Endowed Chair, </a:t>
            </a:r>
            <a:br>
              <a:rPr lang="en-US" sz="2200" b="0" i="1" dirty="0"/>
            </a:br>
            <a:r>
              <a:rPr lang="en-US" sz="2200" b="0" i="1" dirty="0"/>
              <a:t>UC San Diego</a:t>
            </a:r>
          </a:p>
        </p:txBody>
      </p:sp>
      <p:sp>
        <p:nvSpPr>
          <p:cNvPr id="257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0" y="1066800"/>
            <a:ext cx="5410200" cy="1470025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en-US" sz="3200" b="0" dirty="0" smtClean="0">
                <a:solidFill>
                  <a:srgbClr val="008080"/>
                </a:solidFill>
              </a:rPr>
              <a:t>What Fran’s Thinking About:  </a:t>
            </a:r>
            <a:r>
              <a:rPr lang="en-US" sz="3200" b="0" dirty="0" smtClean="0"/>
              <a:t>Digital data:  From here to eternity</a:t>
            </a:r>
            <a:endParaRPr lang="en-US" sz="3200" b="0" dirty="0"/>
          </a:p>
        </p:txBody>
      </p:sp>
      <p:pic>
        <p:nvPicPr>
          <p:cNvPr id="5" name="Picture 4" descr="escher head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1676400" cy="246914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z="2800" dirty="0" smtClean="0"/>
              <a:t>Increasing Policy and Regulation </a:t>
            </a:r>
            <a:br>
              <a:rPr lang="en-US" sz="2800" dirty="0" smtClean="0"/>
            </a:br>
            <a:r>
              <a:rPr lang="en-US" sz="2800" dirty="0" smtClean="0"/>
              <a:t>Affecting Research Community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38600" y="1981200"/>
          <a:ext cx="4800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9050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Regulations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Retention Requirement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Penalty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HIPAA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Retain patient data for 6 years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$250K fine and up to 10 years in prison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Sarbanes-Oxley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Auditors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must retain relevant data for at least 7 years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Fines to $5M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and 20 years in prison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Gramm-Leach-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Baily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Ensure confidentiality of customer financial information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Up to $500K and 10 years in prison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SEC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17a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Broker data retention for 3-6 years.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 Some require longer retention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Variable based on violation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OMB Circular A-110 / CFR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Part 215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(applies to federally funded research data)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“a three year period is the minimum amount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of time that research data should be kept by the grantee”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Penalty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structure unclear, likely fines?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6400800"/>
            <a:ext cx="657852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 smtClean="0">
                <a:solidFill>
                  <a:srgbClr val="008080"/>
                </a:solidFill>
              </a:rPr>
              <a:t>Table information partly based on “Data Retention – More Value, Less Filling”,</a:t>
            </a:r>
          </a:p>
          <a:p>
            <a:pPr algn="ctr"/>
            <a:r>
              <a:rPr lang="en-US" sz="1200" b="0" i="1" dirty="0" smtClean="0">
                <a:solidFill>
                  <a:srgbClr val="008080"/>
                </a:solidFill>
              </a:rPr>
              <a:t>John Murphy, http://www.tdan.com/view-articles/5222</a:t>
            </a:r>
            <a:endParaRPr lang="en-US" sz="1200" b="0" i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Crime and Punishment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600200"/>
            <a:ext cx="3276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OMB requires that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federally funded research data,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supporting documentation, scientific notebooks, financial records, etc. be maintained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</a:rPr>
              <a:t>by the grantee for 3+ years</a:t>
            </a:r>
          </a:p>
          <a:p>
            <a:pPr marL="342900" marR="0" lvl="1" indent="-342900" algn="l" defTabSz="914400" rtl="0" eaLnBrk="0" fontAlgn="base" latinLnBrk="0" hangingPunct="0">
              <a:spcBef>
                <a:spcPts val="24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lang="en-US" b="0" kern="0" dirty="0" smtClean="0">
                <a:latin typeface="+mn-lt"/>
              </a:rPr>
              <a:t>University libraries, federal agencies, institutional repositories </a:t>
            </a:r>
            <a:r>
              <a:rPr lang="en-US" i="1" kern="0" dirty="0" smtClean="0">
                <a:solidFill>
                  <a:srgbClr val="000099"/>
                </a:solidFill>
                <a:latin typeface="+mn-lt"/>
              </a:rPr>
              <a:t>not currently prepared</a:t>
            </a:r>
            <a:r>
              <a:rPr lang="en-US" b="0" kern="0" dirty="0" smtClean="0">
                <a:latin typeface="+mn-lt"/>
              </a:rPr>
              <a:t> to address the economic, technological, legal and social issues associated with widespread compliance of data retention policies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041400"/>
          </a:xfrm>
          <a:solidFill>
            <a:srgbClr val="008080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How Should We Save It?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600200"/>
            <a:ext cx="4800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Technology: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activity around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storage and preservation technologies, programs, and services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 sector:</a:t>
            </a:r>
          </a:p>
          <a:p>
            <a:pPr marL="800100" lvl="1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b="0" i="1" kern="0" dirty="0" smtClean="0">
                <a:latin typeface="+mn-lt"/>
              </a:rPr>
              <a:t>IRODS</a:t>
            </a:r>
            <a:r>
              <a:rPr lang="en-US" b="0" kern="0" dirty="0" smtClean="0">
                <a:latin typeface="+mn-lt"/>
              </a:rPr>
              <a:t> (rule-based distributed data management),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Fedora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(digital object repository system),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D-Space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(digital asset management),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LOCKSS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(peer-to-peer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digital preservation infrastructure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etc.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sector: 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Amazon, MS, Google, Apple, </a:t>
            </a:r>
            <a:r>
              <a:rPr kumimoji="0" lang="en-US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Flickr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Sun, etc.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kern="0" noProof="0" dirty="0" smtClean="0">
                <a:solidFill>
                  <a:srgbClr val="008080"/>
                </a:solidFill>
                <a:latin typeface="+mn-lt"/>
              </a:rPr>
              <a:t>Public Agencies/Institutions:  </a:t>
            </a:r>
            <a:r>
              <a:rPr lang="en-US" b="0" kern="0" noProof="0" dirty="0" smtClean="0">
                <a:latin typeface="+mn-lt"/>
              </a:rPr>
              <a:t>Library of Congress, NARA, NSF, NIH, DOE, Museums, Libraries, universities, state governments, etc.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0" y="1524000"/>
            <a:ext cx="3505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However, there is no technology magic bullet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Preserving digital data 100+ years will involve</a:t>
            </a:r>
          </a:p>
          <a:p>
            <a:pPr marL="800100" lvl="1" indent="-34290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Tens-hundreds of new generations of technologies</a:t>
            </a:r>
          </a:p>
          <a:p>
            <a:pPr marL="800100" lvl="1" indent="-34290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Thousands+ of new data standards and formats</a:t>
            </a:r>
          </a:p>
          <a:p>
            <a:pPr marL="800100" lvl="1" indent="-34290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Millions+ of new valued collections</a:t>
            </a:r>
          </a:p>
          <a:p>
            <a:pPr marL="800100" lvl="1" indent="-34290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Billions+ of potential users with as yet unknown information needs and workflows</a:t>
            </a:r>
          </a:p>
          <a:p>
            <a:pPr marL="800100" lvl="1" indent="-34290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371600" y="6477000"/>
            <a:ext cx="64008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0" i="1" dirty="0" smtClean="0">
                <a:solidFill>
                  <a:srgbClr val="008080"/>
                </a:solidFill>
              </a:rPr>
              <a:t>Figure courtesy of Martha Anderson, Library of Congress</a:t>
            </a:r>
            <a:endParaRPr lang="en-US" b="0" i="1" dirty="0">
              <a:solidFill>
                <a:srgbClr val="008080"/>
              </a:solidFill>
            </a:endParaRPr>
          </a:p>
        </p:txBody>
      </p:sp>
      <p:sp>
        <p:nvSpPr>
          <p:cNvPr id="3077" name="AutoShape 120"/>
          <p:cNvSpPr>
            <a:spLocks noChangeAspect="1" noChangeArrowheads="1" noTextEdit="1"/>
          </p:cNvSpPr>
          <p:nvPr/>
        </p:nvSpPr>
        <p:spPr bwMode="auto">
          <a:xfrm>
            <a:off x="1371600" y="1143000"/>
            <a:ext cx="689489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3078" name="Freeform 122"/>
          <p:cNvSpPr>
            <a:spLocks noEditPoints="1"/>
          </p:cNvSpPr>
          <p:nvPr/>
        </p:nvSpPr>
        <p:spPr bwMode="auto">
          <a:xfrm>
            <a:off x="3129998" y="1154449"/>
            <a:ext cx="5136501" cy="5174913"/>
          </a:xfrm>
          <a:custGeom>
            <a:avLst/>
            <a:gdLst>
              <a:gd name="T0" fmla="*/ 1556 w 856"/>
              <a:gd name="T1" fmla="*/ 0 h 857"/>
              <a:gd name="T2" fmla="*/ 1556 w 856"/>
              <a:gd name="T3" fmla="*/ 18 h 857"/>
              <a:gd name="T4" fmla="*/ 1556 w 856"/>
              <a:gd name="T5" fmla="*/ 0 h 857"/>
              <a:gd name="T6" fmla="*/ 2642 w 856"/>
              <a:gd name="T7" fmla="*/ 476 h 857"/>
              <a:gd name="T8" fmla="*/ 1556 w 856"/>
              <a:gd name="T9" fmla="*/ 0 h 857"/>
              <a:gd name="T10" fmla="*/ 3111 w 856"/>
              <a:gd name="T11" fmla="*/ 1580 h 857"/>
              <a:gd name="T12" fmla="*/ 2642 w 856"/>
              <a:gd name="T13" fmla="*/ 476 h 857"/>
              <a:gd name="T14" fmla="*/ 3111 w 856"/>
              <a:gd name="T15" fmla="*/ 1580 h 857"/>
              <a:gd name="T16" fmla="*/ 3093 w 856"/>
              <a:gd name="T17" fmla="*/ 1580 h 857"/>
              <a:gd name="T18" fmla="*/ 3111 w 856"/>
              <a:gd name="T19" fmla="*/ 1580 h 857"/>
              <a:gd name="T20" fmla="*/ 3111 w 856"/>
              <a:gd name="T21" fmla="*/ 1580 h 857"/>
              <a:gd name="T22" fmla="*/ 3093 w 856"/>
              <a:gd name="T23" fmla="*/ 1580 h 857"/>
              <a:gd name="T24" fmla="*/ 3111 w 856"/>
              <a:gd name="T25" fmla="*/ 1580 h 857"/>
              <a:gd name="T26" fmla="*/ 2642 w 856"/>
              <a:gd name="T27" fmla="*/ 2684 h 857"/>
              <a:gd name="T28" fmla="*/ 3111 w 856"/>
              <a:gd name="T29" fmla="*/ 1580 h 857"/>
              <a:gd name="T30" fmla="*/ 1556 w 856"/>
              <a:gd name="T31" fmla="*/ 3164 h 857"/>
              <a:gd name="T32" fmla="*/ 2642 w 856"/>
              <a:gd name="T33" fmla="*/ 2684 h 857"/>
              <a:gd name="T34" fmla="*/ 1556 w 856"/>
              <a:gd name="T35" fmla="*/ 3164 h 857"/>
              <a:gd name="T36" fmla="*/ 1556 w 856"/>
              <a:gd name="T37" fmla="*/ 3142 h 857"/>
              <a:gd name="T38" fmla="*/ 1556 w 856"/>
              <a:gd name="T39" fmla="*/ 3164 h 857"/>
              <a:gd name="T40" fmla="*/ 1556 w 856"/>
              <a:gd name="T41" fmla="*/ 3164 h 857"/>
              <a:gd name="T42" fmla="*/ 1556 w 856"/>
              <a:gd name="T43" fmla="*/ 3142 h 857"/>
              <a:gd name="T44" fmla="*/ 1556 w 856"/>
              <a:gd name="T45" fmla="*/ 3164 h 857"/>
              <a:gd name="T46" fmla="*/ 469 w 856"/>
              <a:gd name="T47" fmla="*/ 2684 h 857"/>
              <a:gd name="T48" fmla="*/ 1556 w 856"/>
              <a:gd name="T49" fmla="*/ 3164 h 857"/>
              <a:gd name="T50" fmla="*/ 0 w 856"/>
              <a:gd name="T51" fmla="*/ 1580 h 857"/>
              <a:gd name="T52" fmla="*/ 469 w 856"/>
              <a:gd name="T53" fmla="*/ 2684 h 857"/>
              <a:gd name="T54" fmla="*/ 0 w 856"/>
              <a:gd name="T55" fmla="*/ 1580 h 857"/>
              <a:gd name="T56" fmla="*/ 18 w 856"/>
              <a:gd name="T57" fmla="*/ 1580 h 857"/>
              <a:gd name="T58" fmla="*/ 0 w 856"/>
              <a:gd name="T59" fmla="*/ 1580 h 857"/>
              <a:gd name="T60" fmla="*/ 0 w 856"/>
              <a:gd name="T61" fmla="*/ 1580 h 857"/>
              <a:gd name="T62" fmla="*/ 18 w 856"/>
              <a:gd name="T63" fmla="*/ 1580 h 857"/>
              <a:gd name="T64" fmla="*/ 0 w 856"/>
              <a:gd name="T65" fmla="*/ 1580 h 857"/>
              <a:gd name="T66" fmla="*/ 469 w 856"/>
              <a:gd name="T67" fmla="*/ 476 h 857"/>
              <a:gd name="T68" fmla="*/ 0 w 856"/>
              <a:gd name="T69" fmla="*/ 1580 h 857"/>
              <a:gd name="T70" fmla="*/ 1556 w 856"/>
              <a:gd name="T71" fmla="*/ 0 h 857"/>
              <a:gd name="T72" fmla="*/ 469 w 856"/>
              <a:gd name="T73" fmla="*/ 476 h 857"/>
              <a:gd name="T74" fmla="*/ 1556 w 856"/>
              <a:gd name="T75" fmla="*/ 0 h 857"/>
              <a:gd name="T76" fmla="*/ 1556 w 856"/>
              <a:gd name="T77" fmla="*/ 18 h 857"/>
              <a:gd name="T78" fmla="*/ 1556 w 856"/>
              <a:gd name="T79" fmla="*/ 0 h 8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56"/>
              <a:gd name="T121" fmla="*/ 0 h 857"/>
              <a:gd name="T122" fmla="*/ 856 w 856"/>
              <a:gd name="T123" fmla="*/ 857 h 8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56" h="857">
                <a:moveTo>
                  <a:pt x="428" y="0"/>
                </a:moveTo>
                <a:lnTo>
                  <a:pt x="428" y="0"/>
                </a:lnTo>
                <a:lnTo>
                  <a:pt x="428" y="5"/>
                </a:lnTo>
                <a:lnTo>
                  <a:pt x="428" y="0"/>
                </a:lnTo>
                <a:close/>
                <a:moveTo>
                  <a:pt x="428" y="0"/>
                </a:moveTo>
                <a:cubicBezTo>
                  <a:pt x="546" y="0"/>
                  <a:pt x="653" y="48"/>
                  <a:pt x="731" y="125"/>
                </a:cubicBezTo>
                <a:lnTo>
                  <a:pt x="727" y="129"/>
                </a:lnTo>
                <a:cubicBezTo>
                  <a:pt x="650" y="53"/>
                  <a:pt x="545" y="5"/>
                  <a:pt x="428" y="5"/>
                </a:cubicBezTo>
                <a:lnTo>
                  <a:pt x="428" y="0"/>
                </a:lnTo>
                <a:close/>
                <a:moveTo>
                  <a:pt x="731" y="125"/>
                </a:moveTo>
                <a:cubicBezTo>
                  <a:pt x="808" y="203"/>
                  <a:pt x="856" y="310"/>
                  <a:pt x="856" y="428"/>
                </a:cubicBezTo>
                <a:lnTo>
                  <a:pt x="851" y="428"/>
                </a:lnTo>
                <a:cubicBezTo>
                  <a:pt x="851" y="312"/>
                  <a:pt x="803" y="206"/>
                  <a:pt x="727" y="129"/>
                </a:cubicBezTo>
                <a:lnTo>
                  <a:pt x="731" y="125"/>
                </a:lnTo>
                <a:close/>
                <a:moveTo>
                  <a:pt x="856" y="428"/>
                </a:moveTo>
                <a:lnTo>
                  <a:pt x="856" y="428"/>
                </a:lnTo>
                <a:lnTo>
                  <a:pt x="851" y="428"/>
                </a:lnTo>
                <a:lnTo>
                  <a:pt x="856" y="428"/>
                </a:lnTo>
                <a:close/>
                <a:moveTo>
                  <a:pt x="856" y="428"/>
                </a:moveTo>
                <a:lnTo>
                  <a:pt x="856" y="428"/>
                </a:lnTo>
                <a:lnTo>
                  <a:pt x="851" y="428"/>
                </a:lnTo>
                <a:lnTo>
                  <a:pt x="856" y="428"/>
                </a:lnTo>
                <a:close/>
                <a:moveTo>
                  <a:pt x="856" y="428"/>
                </a:moveTo>
                <a:cubicBezTo>
                  <a:pt x="856" y="547"/>
                  <a:pt x="808" y="654"/>
                  <a:pt x="731" y="731"/>
                </a:cubicBezTo>
                <a:lnTo>
                  <a:pt x="727" y="727"/>
                </a:lnTo>
                <a:cubicBezTo>
                  <a:pt x="803" y="651"/>
                  <a:pt x="851" y="545"/>
                  <a:pt x="851" y="428"/>
                </a:cubicBezTo>
                <a:lnTo>
                  <a:pt x="856" y="428"/>
                </a:lnTo>
                <a:close/>
                <a:moveTo>
                  <a:pt x="731" y="731"/>
                </a:moveTo>
                <a:cubicBezTo>
                  <a:pt x="653" y="809"/>
                  <a:pt x="546" y="857"/>
                  <a:pt x="428" y="857"/>
                </a:cubicBezTo>
                <a:lnTo>
                  <a:pt x="428" y="851"/>
                </a:lnTo>
                <a:cubicBezTo>
                  <a:pt x="545" y="851"/>
                  <a:pt x="650" y="804"/>
                  <a:pt x="727" y="727"/>
                </a:cubicBezTo>
                <a:lnTo>
                  <a:pt x="731" y="731"/>
                </a:lnTo>
                <a:close/>
                <a:moveTo>
                  <a:pt x="428" y="857"/>
                </a:moveTo>
                <a:lnTo>
                  <a:pt x="428" y="857"/>
                </a:lnTo>
                <a:lnTo>
                  <a:pt x="428" y="851"/>
                </a:lnTo>
                <a:lnTo>
                  <a:pt x="428" y="857"/>
                </a:lnTo>
                <a:close/>
                <a:moveTo>
                  <a:pt x="428" y="857"/>
                </a:moveTo>
                <a:lnTo>
                  <a:pt x="428" y="857"/>
                </a:lnTo>
                <a:lnTo>
                  <a:pt x="428" y="851"/>
                </a:lnTo>
                <a:lnTo>
                  <a:pt x="428" y="857"/>
                </a:lnTo>
                <a:close/>
                <a:moveTo>
                  <a:pt x="428" y="857"/>
                </a:moveTo>
                <a:cubicBezTo>
                  <a:pt x="310" y="857"/>
                  <a:pt x="202" y="809"/>
                  <a:pt x="125" y="731"/>
                </a:cubicBezTo>
                <a:lnTo>
                  <a:pt x="129" y="727"/>
                </a:lnTo>
                <a:cubicBezTo>
                  <a:pt x="205" y="804"/>
                  <a:pt x="311" y="851"/>
                  <a:pt x="428" y="851"/>
                </a:cubicBezTo>
                <a:lnTo>
                  <a:pt x="428" y="857"/>
                </a:lnTo>
                <a:close/>
                <a:moveTo>
                  <a:pt x="125" y="731"/>
                </a:moveTo>
                <a:cubicBezTo>
                  <a:pt x="47" y="654"/>
                  <a:pt x="0" y="547"/>
                  <a:pt x="0" y="428"/>
                </a:cubicBezTo>
                <a:lnTo>
                  <a:pt x="5" y="428"/>
                </a:lnTo>
                <a:cubicBezTo>
                  <a:pt x="5" y="545"/>
                  <a:pt x="52" y="651"/>
                  <a:pt x="129" y="727"/>
                </a:cubicBezTo>
                <a:lnTo>
                  <a:pt x="125" y="731"/>
                </a:lnTo>
                <a:close/>
                <a:moveTo>
                  <a:pt x="0" y="428"/>
                </a:moveTo>
                <a:lnTo>
                  <a:pt x="0" y="428"/>
                </a:lnTo>
                <a:lnTo>
                  <a:pt x="5" y="428"/>
                </a:lnTo>
                <a:lnTo>
                  <a:pt x="0" y="428"/>
                </a:lnTo>
                <a:close/>
                <a:moveTo>
                  <a:pt x="0" y="428"/>
                </a:moveTo>
                <a:lnTo>
                  <a:pt x="0" y="428"/>
                </a:lnTo>
                <a:lnTo>
                  <a:pt x="5" y="428"/>
                </a:lnTo>
                <a:lnTo>
                  <a:pt x="0" y="428"/>
                </a:lnTo>
                <a:close/>
                <a:moveTo>
                  <a:pt x="0" y="428"/>
                </a:moveTo>
                <a:cubicBezTo>
                  <a:pt x="0" y="310"/>
                  <a:pt x="47" y="203"/>
                  <a:pt x="125" y="125"/>
                </a:cubicBezTo>
                <a:lnTo>
                  <a:pt x="129" y="129"/>
                </a:lnTo>
                <a:cubicBezTo>
                  <a:pt x="52" y="206"/>
                  <a:pt x="5" y="312"/>
                  <a:pt x="5" y="428"/>
                </a:cubicBezTo>
                <a:lnTo>
                  <a:pt x="0" y="428"/>
                </a:lnTo>
                <a:close/>
                <a:moveTo>
                  <a:pt x="125" y="125"/>
                </a:moveTo>
                <a:cubicBezTo>
                  <a:pt x="202" y="48"/>
                  <a:pt x="310" y="0"/>
                  <a:pt x="428" y="0"/>
                </a:cubicBezTo>
                <a:lnTo>
                  <a:pt x="428" y="5"/>
                </a:lnTo>
                <a:cubicBezTo>
                  <a:pt x="311" y="5"/>
                  <a:pt x="205" y="53"/>
                  <a:pt x="129" y="129"/>
                </a:cubicBezTo>
                <a:lnTo>
                  <a:pt x="125" y="125"/>
                </a:lnTo>
                <a:close/>
                <a:moveTo>
                  <a:pt x="428" y="0"/>
                </a:moveTo>
                <a:lnTo>
                  <a:pt x="428" y="0"/>
                </a:lnTo>
                <a:lnTo>
                  <a:pt x="428" y="5"/>
                </a:lnTo>
                <a:lnTo>
                  <a:pt x="4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3081" name="Freeform 125"/>
          <p:cNvSpPr>
            <a:spLocks/>
          </p:cNvSpPr>
          <p:nvPr/>
        </p:nvSpPr>
        <p:spPr bwMode="auto">
          <a:xfrm>
            <a:off x="4203198" y="3738635"/>
            <a:ext cx="3229507" cy="2572736"/>
          </a:xfrm>
          <a:custGeom>
            <a:avLst/>
            <a:gdLst>
              <a:gd name="T0" fmla="*/ 905 w 538"/>
              <a:gd name="T1" fmla="*/ 0 h 426"/>
              <a:gd name="T2" fmla="*/ 1956 w 538"/>
              <a:gd name="T3" fmla="*/ 1156 h 426"/>
              <a:gd name="T4" fmla="*/ 905 w 538"/>
              <a:gd name="T5" fmla="*/ 1573 h 426"/>
              <a:gd name="T6" fmla="*/ 0 w 538"/>
              <a:gd name="T7" fmla="*/ 1278 h 426"/>
              <a:gd name="T8" fmla="*/ 905 w 538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"/>
              <a:gd name="T16" fmla="*/ 0 h 426"/>
              <a:gd name="T17" fmla="*/ 538 w 538"/>
              <a:gd name="T18" fmla="*/ 426 h 4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" h="426">
                <a:moveTo>
                  <a:pt x="249" y="0"/>
                </a:moveTo>
                <a:lnTo>
                  <a:pt x="538" y="313"/>
                </a:lnTo>
                <a:cubicBezTo>
                  <a:pt x="459" y="386"/>
                  <a:pt x="356" y="426"/>
                  <a:pt x="249" y="426"/>
                </a:cubicBezTo>
                <a:cubicBezTo>
                  <a:pt x="160" y="426"/>
                  <a:pt x="72" y="398"/>
                  <a:pt x="0" y="346"/>
                </a:cubicBezTo>
                <a:lnTo>
                  <a:pt x="249" y="0"/>
                </a:lnTo>
                <a:close/>
              </a:path>
            </a:pathLst>
          </a:custGeom>
          <a:solidFill>
            <a:srgbClr val="35643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grpSp>
        <p:nvGrpSpPr>
          <p:cNvPr id="88" name="Group 87"/>
          <p:cNvGrpSpPr/>
          <p:nvPr/>
        </p:nvGrpSpPr>
        <p:grpSpPr>
          <a:xfrm>
            <a:off x="381000" y="1676400"/>
            <a:ext cx="2497138" cy="2663026"/>
            <a:chOff x="381000" y="1371600"/>
            <a:chExt cx="2497138" cy="2663026"/>
          </a:xfrm>
        </p:grpSpPr>
        <p:sp>
          <p:nvSpPr>
            <p:cNvPr id="3150" name="Rectangle 194"/>
            <p:cNvSpPr>
              <a:spLocks noChangeArrowheads="1"/>
            </p:cNvSpPr>
            <p:nvPr/>
          </p:nvSpPr>
          <p:spPr bwMode="auto">
            <a:xfrm>
              <a:off x="381000" y="1371600"/>
              <a:ext cx="2359025" cy="30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24211D"/>
                  </a:solidFill>
                  <a:latin typeface="Garamond" pitchFamily="18" charset="0"/>
                </a:rPr>
                <a:t>A Sample View of the</a:t>
              </a:r>
              <a:endParaRPr lang="en-US" sz="2400" dirty="0"/>
            </a:p>
          </p:txBody>
        </p:sp>
        <p:sp>
          <p:nvSpPr>
            <p:cNvPr id="3151" name="Rectangle 195"/>
            <p:cNvSpPr>
              <a:spLocks noChangeArrowheads="1"/>
            </p:cNvSpPr>
            <p:nvPr/>
          </p:nvSpPr>
          <p:spPr bwMode="auto">
            <a:xfrm>
              <a:off x="381000" y="1676400"/>
              <a:ext cx="21124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24211D"/>
                  </a:solidFill>
                  <a:latin typeface="Garamond" pitchFamily="18" charset="0"/>
                </a:rPr>
                <a:t>Library of Congress</a:t>
              </a:r>
              <a:br>
                <a:rPr lang="en-US" sz="1800" dirty="0" smtClean="0">
                  <a:solidFill>
                    <a:srgbClr val="24211D"/>
                  </a:solidFill>
                  <a:latin typeface="Garamond" pitchFamily="18" charset="0"/>
                </a:rPr>
              </a:br>
              <a:r>
                <a:rPr lang="en-US" sz="1800" dirty="0" smtClean="0">
                  <a:solidFill>
                    <a:srgbClr val="24211D"/>
                  </a:solidFill>
                  <a:latin typeface="Garamond" pitchFamily="18" charset="0"/>
                </a:rPr>
                <a:t>S</a:t>
              </a:r>
              <a:r>
                <a:rPr lang="en-US" sz="1800" b="1" dirty="0" smtClean="0">
                  <a:solidFill>
                    <a:srgbClr val="24211D"/>
                  </a:solidFill>
                  <a:latin typeface="Garamond" pitchFamily="18" charset="0"/>
                </a:rPr>
                <a:t>tewardship </a:t>
              </a:r>
              <a:r>
                <a:rPr lang="en-US" sz="1800" b="1" dirty="0">
                  <a:solidFill>
                    <a:srgbClr val="24211D"/>
                  </a:solidFill>
                  <a:latin typeface="Garamond" pitchFamily="18" charset="0"/>
                </a:rPr>
                <a:t>Network</a:t>
              </a:r>
              <a:endParaRPr lang="en-US" sz="2000" dirty="0"/>
            </a:p>
          </p:txBody>
        </p:sp>
        <p:sp>
          <p:nvSpPr>
            <p:cNvPr id="3152" name="Rectangle 196"/>
            <p:cNvSpPr>
              <a:spLocks noChangeArrowheads="1"/>
            </p:cNvSpPr>
            <p:nvPr/>
          </p:nvSpPr>
          <p:spPr bwMode="auto">
            <a:xfrm>
              <a:off x="381000" y="2286000"/>
              <a:ext cx="2497138" cy="272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7C8894"/>
                  </a:solidFill>
                  <a:latin typeface="Garamond" pitchFamily="18" charset="0"/>
                </a:rPr>
                <a:t>Humanities and Sciences</a:t>
              </a:r>
              <a:endParaRPr lang="en-US" sz="2400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85800" y="2743200"/>
              <a:ext cx="1874838" cy="1291426"/>
              <a:chOff x="1301749" y="2061909"/>
              <a:chExt cx="1874838" cy="1291426"/>
            </a:xfrm>
          </p:grpSpPr>
          <p:sp>
            <p:nvSpPr>
              <p:cNvPr id="3153" name="Rectangle 197"/>
              <p:cNvSpPr>
                <a:spLocks noChangeArrowheads="1"/>
              </p:cNvSpPr>
              <p:nvPr/>
            </p:nvSpPr>
            <p:spPr bwMode="auto">
              <a:xfrm>
                <a:off x="1497012" y="2068163"/>
                <a:ext cx="1420813" cy="15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dirty="0">
                    <a:solidFill>
                      <a:srgbClr val="35643F"/>
                    </a:solidFill>
                    <a:latin typeface="Arial Narrow" pitchFamily="34" charset="0"/>
                  </a:rPr>
                  <a:t>NETWORK ENVIRONMENT</a:t>
                </a:r>
                <a:endParaRPr lang="en-US" sz="2400" dirty="0"/>
              </a:p>
            </p:txBody>
          </p:sp>
          <p:sp>
            <p:nvSpPr>
              <p:cNvPr id="3154" name="Oval 198"/>
              <p:cNvSpPr>
                <a:spLocks noChangeArrowheads="1"/>
              </p:cNvSpPr>
              <p:nvPr/>
            </p:nvSpPr>
            <p:spPr bwMode="auto">
              <a:xfrm>
                <a:off x="1301749" y="2061909"/>
                <a:ext cx="127000" cy="132895"/>
              </a:xfrm>
              <a:prstGeom prst="ellipse">
                <a:avLst/>
              </a:prstGeom>
              <a:solidFill>
                <a:srgbClr val="3564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55" name="Rectangle 199"/>
              <p:cNvSpPr>
                <a:spLocks noChangeArrowheads="1"/>
              </p:cNvSpPr>
              <p:nvPr/>
            </p:nvSpPr>
            <p:spPr bwMode="auto">
              <a:xfrm>
                <a:off x="1497012" y="2351151"/>
                <a:ext cx="1162050" cy="15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>
                    <a:solidFill>
                      <a:srgbClr val="518347"/>
                    </a:solidFill>
                    <a:latin typeface="Arial Narrow" pitchFamily="34" charset="0"/>
                  </a:rPr>
                  <a:t>NETWORK SERVICES</a:t>
                </a:r>
                <a:endParaRPr lang="en-US" sz="2400"/>
              </a:p>
            </p:txBody>
          </p:sp>
          <p:sp>
            <p:nvSpPr>
              <p:cNvPr id="3156" name="Oval 200"/>
              <p:cNvSpPr>
                <a:spLocks noChangeArrowheads="1"/>
              </p:cNvSpPr>
              <p:nvPr/>
            </p:nvSpPr>
            <p:spPr bwMode="auto">
              <a:xfrm>
                <a:off x="1301749" y="2344897"/>
                <a:ext cx="127000" cy="126641"/>
              </a:xfrm>
              <a:prstGeom prst="ellipse">
                <a:avLst/>
              </a:prstGeom>
              <a:solidFill>
                <a:srgbClr val="518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57" name="Rectangle 201"/>
              <p:cNvSpPr>
                <a:spLocks noChangeArrowheads="1"/>
              </p:cNvSpPr>
              <p:nvPr/>
            </p:nvSpPr>
            <p:spPr bwMode="auto">
              <a:xfrm>
                <a:off x="1497012" y="2632576"/>
                <a:ext cx="1679575" cy="15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>
                    <a:solidFill>
                      <a:srgbClr val="81A16A"/>
                    </a:solidFill>
                    <a:latin typeface="Arial Narrow" pitchFamily="34" charset="0"/>
                  </a:rPr>
                  <a:t>ORGANIZATIONAL FUNCTIONS</a:t>
                </a:r>
                <a:endParaRPr lang="en-US" sz="2400"/>
              </a:p>
            </p:txBody>
          </p:sp>
          <p:sp>
            <p:nvSpPr>
              <p:cNvPr id="3158" name="Oval 202"/>
              <p:cNvSpPr>
                <a:spLocks noChangeArrowheads="1"/>
              </p:cNvSpPr>
              <p:nvPr/>
            </p:nvSpPr>
            <p:spPr bwMode="auto">
              <a:xfrm>
                <a:off x="1301749" y="2627885"/>
                <a:ext cx="127000" cy="126641"/>
              </a:xfrm>
              <a:prstGeom prst="ellipse">
                <a:avLst/>
              </a:prstGeom>
              <a:solidFill>
                <a:srgbClr val="81A1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59" name="Rectangle 203"/>
              <p:cNvSpPr>
                <a:spLocks noChangeArrowheads="1"/>
              </p:cNvSpPr>
              <p:nvPr/>
            </p:nvSpPr>
            <p:spPr bwMode="auto">
              <a:xfrm>
                <a:off x="1497012" y="2915564"/>
                <a:ext cx="381000" cy="15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>
                    <a:solidFill>
                      <a:srgbClr val="A5BF95"/>
                    </a:solidFill>
                    <a:latin typeface="Arial Narrow" pitchFamily="34" charset="0"/>
                  </a:rPr>
                  <a:t>ROLES</a:t>
                </a:r>
                <a:endParaRPr lang="en-US" sz="2400"/>
              </a:p>
            </p:txBody>
          </p:sp>
          <p:sp>
            <p:nvSpPr>
              <p:cNvPr id="3160" name="Oval 204"/>
              <p:cNvSpPr>
                <a:spLocks noChangeArrowheads="1"/>
              </p:cNvSpPr>
              <p:nvPr/>
            </p:nvSpPr>
            <p:spPr bwMode="auto">
              <a:xfrm>
                <a:off x="1301749" y="2910873"/>
                <a:ext cx="127000" cy="126641"/>
              </a:xfrm>
              <a:prstGeom prst="ellipse">
                <a:avLst/>
              </a:prstGeom>
              <a:solidFill>
                <a:srgbClr val="A5BF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61" name="Rectangle 205"/>
              <p:cNvSpPr>
                <a:spLocks noChangeArrowheads="1"/>
              </p:cNvSpPr>
              <p:nvPr/>
            </p:nvSpPr>
            <p:spPr bwMode="auto">
              <a:xfrm>
                <a:off x="1497012" y="3193861"/>
                <a:ext cx="1408113" cy="15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1" dirty="0">
                    <a:solidFill>
                      <a:srgbClr val="BD3E20"/>
                    </a:solidFill>
                    <a:latin typeface="Arial Narrow" pitchFamily="34" charset="0"/>
                  </a:rPr>
                  <a:t>NETWORK MANAGEMENT</a:t>
                </a:r>
                <a:endParaRPr lang="en-US" sz="2400" dirty="0"/>
              </a:p>
            </p:txBody>
          </p:sp>
          <p:sp>
            <p:nvSpPr>
              <p:cNvPr id="3162" name="Oval 206"/>
              <p:cNvSpPr>
                <a:spLocks noChangeArrowheads="1"/>
              </p:cNvSpPr>
              <p:nvPr/>
            </p:nvSpPr>
            <p:spPr bwMode="auto">
              <a:xfrm>
                <a:off x="1301749" y="3192298"/>
                <a:ext cx="127000" cy="128205"/>
              </a:xfrm>
              <a:prstGeom prst="ellipse">
                <a:avLst/>
              </a:prstGeom>
              <a:solidFill>
                <a:srgbClr val="BD3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91" name="Title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noProof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Librarians’ Perspective: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People, Planning, Protections Critical Focus for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Preservation </a:t>
            </a:r>
            <a:r>
              <a:rPr lang="en-US" sz="2400" i="1" kern="0" dirty="0" err="1" smtClean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2400" b="1" i="1" u="none" strike="noStrike" kern="0" cap="none" spc="0" normalizeH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nvironment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141555" y="1172440"/>
            <a:ext cx="5113387" cy="4945114"/>
            <a:chOff x="3141555" y="1172440"/>
            <a:chExt cx="5113387" cy="4945114"/>
          </a:xfrm>
        </p:grpSpPr>
        <p:sp>
          <p:nvSpPr>
            <p:cNvPr id="3079" name="Freeform 123"/>
            <p:cNvSpPr>
              <a:spLocks/>
            </p:cNvSpPr>
            <p:nvPr/>
          </p:nvSpPr>
          <p:spPr bwMode="auto">
            <a:xfrm>
              <a:off x="3724385" y="1172440"/>
              <a:ext cx="3576234" cy="2566194"/>
            </a:xfrm>
            <a:custGeom>
              <a:avLst/>
              <a:gdLst>
                <a:gd name="T0" fmla="*/ 1196 w 596"/>
                <a:gd name="T1" fmla="*/ 1569 h 425"/>
                <a:gd name="T2" fmla="*/ 0 w 596"/>
                <a:gd name="T3" fmla="*/ 572 h 425"/>
                <a:gd name="T4" fmla="*/ 1196 w 596"/>
                <a:gd name="T5" fmla="*/ 0 h 425"/>
                <a:gd name="T6" fmla="*/ 2166 w 596"/>
                <a:gd name="T7" fmla="*/ 347 h 425"/>
                <a:gd name="T8" fmla="*/ 1196 w 596"/>
                <a:gd name="T9" fmla="*/ 156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6"/>
                <a:gd name="T16" fmla="*/ 0 h 425"/>
                <a:gd name="T17" fmla="*/ 596 w 596"/>
                <a:gd name="T18" fmla="*/ 425 h 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6" h="425">
                  <a:moveTo>
                    <a:pt x="329" y="425"/>
                  </a:moveTo>
                  <a:lnTo>
                    <a:pt x="0" y="155"/>
                  </a:lnTo>
                  <a:cubicBezTo>
                    <a:pt x="81" y="57"/>
                    <a:pt x="202" y="0"/>
                    <a:pt x="329" y="0"/>
                  </a:cubicBezTo>
                  <a:cubicBezTo>
                    <a:pt x="426" y="0"/>
                    <a:pt x="521" y="33"/>
                    <a:pt x="596" y="94"/>
                  </a:cubicBezTo>
                  <a:lnTo>
                    <a:pt x="329" y="425"/>
                  </a:lnTo>
                  <a:close/>
                </a:path>
              </a:pathLst>
            </a:custGeom>
            <a:solidFill>
              <a:srgbClr val="35643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0" name="Freeform 124"/>
            <p:cNvSpPr>
              <a:spLocks/>
            </p:cNvSpPr>
            <p:nvPr/>
          </p:nvSpPr>
          <p:spPr bwMode="auto">
            <a:xfrm>
              <a:off x="3141555" y="2103074"/>
              <a:ext cx="2555867" cy="3725806"/>
            </a:xfrm>
            <a:custGeom>
              <a:avLst/>
              <a:gdLst>
                <a:gd name="T0" fmla="*/ 1548 w 426"/>
                <a:gd name="T1" fmla="*/ 1001 h 617"/>
                <a:gd name="T2" fmla="*/ 643 w 426"/>
                <a:gd name="T3" fmla="*/ 2278 h 617"/>
                <a:gd name="T4" fmla="*/ 0 w 426"/>
                <a:gd name="T5" fmla="*/ 1001 h 617"/>
                <a:gd name="T6" fmla="*/ 356 w 426"/>
                <a:gd name="T7" fmla="*/ 0 h 617"/>
                <a:gd name="T8" fmla="*/ 1548 w 426"/>
                <a:gd name="T9" fmla="*/ 1001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617"/>
                <a:gd name="T17" fmla="*/ 426 w 426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617">
                  <a:moveTo>
                    <a:pt x="426" y="271"/>
                  </a:moveTo>
                  <a:lnTo>
                    <a:pt x="177" y="617"/>
                  </a:lnTo>
                  <a:cubicBezTo>
                    <a:pt x="66" y="537"/>
                    <a:pt x="0" y="408"/>
                    <a:pt x="0" y="271"/>
                  </a:cubicBezTo>
                  <a:cubicBezTo>
                    <a:pt x="0" y="172"/>
                    <a:pt x="35" y="77"/>
                    <a:pt x="98" y="0"/>
                  </a:cubicBezTo>
                  <a:lnTo>
                    <a:pt x="426" y="271"/>
                  </a:lnTo>
                  <a:close/>
                </a:path>
              </a:pathLst>
            </a:custGeom>
            <a:solidFill>
              <a:srgbClr val="35643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2" name="Freeform 126"/>
            <p:cNvSpPr>
              <a:spLocks/>
            </p:cNvSpPr>
            <p:nvPr/>
          </p:nvSpPr>
          <p:spPr bwMode="auto">
            <a:xfrm>
              <a:off x="5697423" y="3738635"/>
              <a:ext cx="2550914" cy="1890708"/>
            </a:xfrm>
            <a:custGeom>
              <a:avLst/>
              <a:gdLst>
                <a:gd name="T0" fmla="*/ 0 w 425"/>
                <a:gd name="T1" fmla="*/ 0 h 313"/>
                <a:gd name="T2" fmla="*/ 1545 w 425"/>
                <a:gd name="T3" fmla="*/ 74 h 313"/>
                <a:gd name="T4" fmla="*/ 1051 w 425"/>
                <a:gd name="T5" fmla="*/ 1156 h 313"/>
                <a:gd name="T6" fmla="*/ 0 w 425"/>
                <a:gd name="T7" fmla="*/ 0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"/>
                <a:gd name="T13" fmla="*/ 0 h 313"/>
                <a:gd name="T14" fmla="*/ 425 w 425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" h="313">
                  <a:moveTo>
                    <a:pt x="0" y="0"/>
                  </a:moveTo>
                  <a:lnTo>
                    <a:pt x="425" y="20"/>
                  </a:lnTo>
                  <a:cubicBezTo>
                    <a:pt x="420" y="132"/>
                    <a:pt x="371" y="237"/>
                    <a:pt x="289" y="3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643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3" name="Freeform 127"/>
            <p:cNvSpPr>
              <a:spLocks/>
            </p:cNvSpPr>
            <p:nvPr/>
          </p:nvSpPr>
          <p:spPr bwMode="auto">
            <a:xfrm>
              <a:off x="5697423" y="1739980"/>
              <a:ext cx="2557519" cy="2119686"/>
            </a:xfrm>
            <a:custGeom>
              <a:avLst/>
              <a:gdLst>
                <a:gd name="T0" fmla="*/ 0 w 426"/>
                <a:gd name="T1" fmla="*/ 1222 h 351"/>
                <a:gd name="T2" fmla="*/ 971 w 426"/>
                <a:gd name="T3" fmla="*/ 0 h 351"/>
                <a:gd name="T4" fmla="*/ 1549 w 426"/>
                <a:gd name="T5" fmla="*/ 1222 h 351"/>
                <a:gd name="T6" fmla="*/ 1545 w 426"/>
                <a:gd name="T7" fmla="*/ 1296 h 351"/>
                <a:gd name="T8" fmla="*/ 0 w 426"/>
                <a:gd name="T9" fmla="*/ 1222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351"/>
                <a:gd name="T17" fmla="*/ 426 w 426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351">
                  <a:moveTo>
                    <a:pt x="0" y="331"/>
                  </a:moveTo>
                  <a:lnTo>
                    <a:pt x="267" y="0"/>
                  </a:lnTo>
                  <a:cubicBezTo>
                    <a:pt x="367" y="81"/>
                    <a:pt x="426" y="203"/>
                    <a:pt x="426" y="331"/>
                  </a:cubicBezTo>
                  <a:cubicBezTo>
                    <a:pt x="426" y="338"/>
                    <a:pt x="425" y="345"/>
                    <a:pt x="425" y="351"/>
                  </a:cubicBezTo>
                  <a:lnTo>
                    <a:pt x="0" y="331"/>
                  </a:lnTo>
                  <a:close/>
                </a:path>
              </a:pathLst>
            </a:custGeom>
            <a:solidFill>
              <a:srgbClr val="35643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4" name="Freeform 128"/>
            <p:cNvSpPr>
              <a:spLocks noEditPoints="1"/>
            </p:cNvSpPr>
            <p:nvPr/>
          </p:nvSpPr>
          <p:spPr bwMode="auto">
            <a:xfrm>
              <a:off x="3724385" y="1764513"/>
              <a:ext cx="3936169" cy="3954785"/>
            </a:xfrm>
            <a:custGeom>
              <a:avLst/>
              <a:gdLst>
                <a:gd name="T0" fmla="*/ 1192 w 656"/>
                <a:gd name="T1" fmla="*/ 0 h 655"/>
                <a:gd name="T2" fmla="*/ 1192 w 656"/>
                <a:gd name="T3" fmla="*/ 18 h 655"/>
                <a:gd name="T4" fmla="*/ 1192 w 656"/>
                <a:gd name="T5" fmla="*/ 0 h 655"/>
                <a:gd name="T6" fmla="*/ 2021 w 656"/>
                <a:gd name="T7" fmla="*/ 365 h 655"/>
                <a:gd name="T8" fmla="*/ 1192 w 656"/>
                <a:gd name="T9" fmla="*/ 0 h 655"/>
                <a:gd name="T10" fmla="*/ 2384 w 656"/>
                <a:gd name="T11" fmla="*/ 1207 h 655"/>
                <a:gd name="T12" fmla="*/ 2021 w 656"/>
                <a:gd name="T13" fmla="*/ 365 h 655"/>
                <a:gd name="T14" fmla="*/ 2384 w 656"/>
                <a:gd name="T15" fmla="*/ 1207 h 655"/>
                <a:gd name="T16" fmla="*/ 2366 w 656"/>
                <a:gd name="T17" fmla="*/ 1207 h 655"/>
                <a:gd name="T18" fmla="*/ 2384 w 656"/>
                <a:gd name="T19" fmla="*/ 1207 h 655"/>
                <a:gd name="T20" fmla="*/ 2384 w 656"/>
                <a:gd name="T21" fmla="*/ 1207 h 655"/>
                <a:gd name="T22" fmla="*/ 2366 w 656"/>
                <a:gd name="T23" fmla="*/ 1207 h 655"/>
                <a:gd name="T24" fmla="*/ 2384 w 656"/>
                <a:gd name="T25" fmla="*/ 1207 h 655"/>
                <a:gd name="T26" fmla="*/ 2021 w 656"/>
                <a:gd name="T27" fmla="*/ 2049 h 655"/>
                <a:gd name="T28" fmla="*/ 2384 w 656"/>
                <a:gd name="T29" fmla="*/ 1207 h 655"/>
                <a:gd name="T30" fmla="*/ 1192 w 656"/>
                <a:gd name="T31" fmla="*/ 2418 h 655"/>
                <a:gd name="T32" fmla="*/ 2021 w 656"/>
                <a:gd name="T33" fmla="*/ 2049 h 655"/>
                <a:gd name="T34" fmla="*/ 1192 w 656"/>
                <a:gd name="T35" fmla="*/ 2418 h 655"/>
                <a:gd name="T36" fmla="*/ 1192 w 656"/>
                <a:gd name="T37" fmla="*/ 2400 h 655"/>
                <a:gd name="T38" fmla="*/ 1192 w 656"/>
                <a:gd name="T39" fmla="*/ 2418 h 655"/>
                <a:gd name="T40" fmla="*/ 1192 w 656"/>
                <a:gd name="T41" fmla="*/ 2418 h 655"/>
                <a:gd name="T42" fmla="*/ 1192 w 656"/>
                <a:gd name="T43" fmla="*/ 2400 h 655"/>
                <a:gd name="T44" fmla="*/ 1192 w 656"/>
                <a:gd name="T45" fmla="*/ 2418 h 655"/>
                <a:gd name="T46" fmla="*/ 363 w 656"/>
                <a:gd name="T47" fmla="*/ 2049 h 655"/>
                <a:gd name="T48" fmla="*/ 1192 w 656"/>
                <a:gd name="T49" fmla="*/ 2418 h 655"/>
                <a:gd name="T50" fmla="*/ 0 w 656"/>
                <a:gd name="T51" fmla="*/ 1207 h 655"/>
                <a:gd name="T52" fmla="*/ 363 w 656"/>
                <a:gd name="T53" fmla="*/ 2049 h 655"/>
                <a:gd name="T54" fmla="*/ 0 w 656"/>
                <a:gd name="T55" fmla="*/ 1207 h 655"/>
                <a:gd name="T56" fmla="*/ 22 w 656"/>
                <a:gd name="T57" fmla="*/ 1207 h 655"/>
                <a:gd name="T58" fmla="*/ 0 w 656"/>
                <a:gd name="T59" fmla="*/ 1207 h 655"/>
                <a:gd name="T60" fmla="*/ 0 w 656"/>
                <a:gd name="T61" fmla="*/ 1207 h 655"/>
                <a:gd name="T62" fmla="*/ 22 w 656"/>
                <a:gd name="T63" fmla="*/ 1207 h 655"/>
                <a:gd name="T64" fmla="*/ 0 w 656"/>
                <a:gd name="T65" fmla="*/ 1207 h 655"/>
                <a:gd name="T66" fmla="*/ 363 w 656"/>
                <a:gd name="T67" fmla="*/ 365 h 655"/>
                <a:gd name="T68" fmla="*/ 0 w 656"/>
                <a:gd name="T69" fmla="*/ 1207 h 655"/>
                <a:gd name="T70" fmla="*/ 1192 w 656"/>
                <a:gd name="T71" fmla="*/ 0 h 655"/>
                <a:gd name="T72" fmla="*/ 363 w 656"/>
                <a:gd name="T73" fmla="*/ 365 h 655"/>
                <a:gd name="T74" fmla="*/ 1192 w 656"/>
                <a:gd name="T75" fmla="*/ 0 h 655"/>
                <a:gd name="T76" fmla="*/ 1192 w 656"/>
                <a:gd name="T77" fmla="*/ 18 h 655"/>
                <a:gd name="T78" fmla="*/ 1192 w 656"/>
                <a:gd name="T79" fmla="*/ 0 h 6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6"/>
                <a:gd name="T121" fmla="*/ 0 h 655"/>
                <a:gd name="T122" fmla="*/ 656 w 656"/>
                <a:gd name="T123" fmla="*/ 655 h 6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6" h="655">
                  <a:moveTo>
                    <a:pt x="328" y="0"/>
                  </a:moveTo>
                  <a:lnTo>
                    <a:pt x="328" y="0"/>
                  </a:lnTo>
                  <a:lnTo>
                    <a:pt x="328" y="5"/>
                  </a:lnTo>
                  <a:lnTo>
                    <a:pt x="328" y="0"/>
                  </a:lnTo>
                  <a:close/>
                  <a:moveTo>
                    <a:pt x="328" y="0"/>
                  </a:moveTo>
                  <a:cubicBezTo>
                    <a:pt x="419" y="0"/>
                    <a:pt x="501" y="36"/>
                    <a:pt x="560" y="96"/>
                  </a:cubicBezTo>
                  <a:lnTo>
                    <a:pt x="556" y="99"/>
                  </a:lnTo>
                  <a:cubicBezTo>
                    <a:pt x="498" y="41"/>
                    <a:pt x="417" y="5"/>
                    <a:pt x="328" y="5"/>
                  </a:cubicBezTo>
                  <a:lnTo>
                    <a:pt x="328" y="0"/>
                  </a:lnTo>
                  <a:close/>
                  <a:moveTo>
                    <a:pt x="560" y="96"/>
                  </a:moveTo>
                  <a:cubicBezTo>
                    <a:pt x="619" y="155"/>
                    <a:pt x="656" y="237"/>
                    <a:pt x="656" y="327"/>
                  </a:cubicBezTo>
                  <a:lnTo>
                    <a:pt x="651" y="327"/>
                  </a:lnTo>
                  <a:cubicBezTo>
                    <a:pt x="651" y="238"/>
                    <a:pt x="615" y="158"/>
                    <a:pt x="556" y="99"/>
                  </a:cubicBezTo>
                  <a:lnTo>
                    <a:pt x="560" y="96"/>
                  </a:lnTo>
                  <a:close/>
                  <a:moveTo>
                    <a:pt x="656" y="327"/>
                  </a:moveTo>
                  <a:lnTo>
                    <a:pt x="656" y="327"/>
                  </a:lnTo>
                  <a:lnTo>
                    <a:pt x="651" y="327"/>
                  </a:lnTo>
                  <a:lnTo>
                    <a:pt x="656" y="327"/>
                  </a:lnTo>
                  <a:close/>
                  <a:moveTo>
                    <a:pt x="656" y="327"/>
                  </a:moveTo>
                  <a:lnTo>
                    <a:pt x="656" y="327"/>
                  </a:lnTo>
                  <a:lnTo>
                    <a:pt x="651" y="327"/>
                  </a:lnTo>
                  <a:lnTo>
                    <a:pt x="656" y="327"/>
                  </a:lnTo>
                  <a:close/>
                  <a:moveTo>
                    <a:pt x="656" y="327"/>
                  </a:moveTo>
                  <a:cubicBezTo>
                    <a:pt x="656" y="418"/>
                    <a:pt x="619" y="500"/>
                    <a:pt x="560" y="559"/>
                  </a:cubicBezTo>
                  <a:lnTo>
                    <a:pt x="556" y="555"/>
                  </a:lnTo>
                  <a:cubicBezTo>
                    <a:pt x="615" y="497"/>
                    <a:pt x="651" y="416"/>
                    <a:pt x="651" y="327"/>
                  </a:cubicBezTo>
                  <a:lnTo>
                    <a:pt x="656" y="327"/>
                  </a:lnTo>
                  <a:close/>
                  <a:moveTo>
                    <a:pt x="560" y="559"/>
                  </a:moveTo>
                  <a:cubicBezTo>
                    <a:pt x="501" y="618"/>
                    <a:pt x="419" y="655"/>
                    <a:pt x="328" y="655"/>
                  </a:cubicBezTo>
                  <a:lnTo>
                    <a:pt x="328" y="650"/>
                  </a:lnTo>
                  <a:cubicBezTo>
                    <a:pt x="417" y="650"/>
                    <a:pt x="498" y="614"/>
                    <a:pt x="556" y="555"/>
                  </a:cubicBezTo>
                  <a:lnTo>
                    <a:pt x="560" y="559"/>
                  </a:lnTo>
                  <a:close/>
                  <a:moveTo>
                    <a:pt x="328" y="655"/>
                  </a:moveTo>
                  <a:lnTo>
                    <a:pt x="328" y="655"/>
                  </a:lnTo>
                  <a:lnTo>
                    <a:pt x="328" y="650"/>
                  </a:lnTo>
                  <a:lnTo>
                    <a:pt x="328" y="655"/>
                  </a:lnTo>
                  <a:close/>
                  <a:moveTo>
                    <a:pt x="328" y="655"/>
                  </a:moveTo>
                  <a:lnTo>
                    <a:pt x="328" y="655"/>
                  </a:lnTo>
                  <a:lnTo>
                    <a:pt x="328" y="650"/>
                  </a:lnTo>
                  <a:lnTo>
                    <a:pt x="328" y="655"/>
                  </a:lnTo>
                  <a:close/>
                  <a:moveTo>
                    <a:pt x="328" y="655"/>
                  </a:moveTo>
                  <a:cubicBezTo>
                    <a:pt x="238" y="655"/>
                    <a:pt x="156" y="618"/>
                    <a:pt x="97" y="559"/>
                  </a:cubicBezTo>
                  <a:lnTo>
                    <a:pt x="100" y="555"/>
                  </a:lnTo>
                  <a:cubicBezTo>
                    <a:pt x="159" y="614"/>
                    <a:pt x="239" y="650"/>
                    <a:pt x="328" y="650"/>
                  </a:cubicBezTo>
                  <a:lnTo>
                    <a:pt x="328" y="655"/>
                  </a:lnTo>
                  <a:close/>
                  <a:moveTo>
                    <a:pt x="97" y="559"/>
                  </a:moveTo>
                  <a:cubicBezTo>
                    <a:pt x="37" y="500"/>
                    <a:pt x="0" y="418"/>
                    <a:pt x="0" y="327"/>
                  </a:cubicBezTo>
                  <a:lnTo>
                    <a:pt x="6" y="327"/>
                  </a:lnTo>
                  <a:cubicBezTo>
                    <a:pt x="6" y="416"/>
                    <a:pt x="42" y="497"/>
                    <a:pt x="100" y="555"/>
                  </a:cubicBezTo>
                  <a:lnTo>
                    <a:pt x="97" y="559"/>
                  </a:lnTo>
                  <a:close/>
                  <a:moveTo>
                    <a:pt x="0" y="327"/>
                  </a:moveTo>
                  <a:lnTo>
                    <a:pt x="0" y="327"/>
                  </a:lnTo>
                  <a:lnTo>
                    <a:pt x="6" y="327"/>
                  </a:lnTo>
                  <a:lnTo>
                    <a:pt x="0" y="327"/>
                  </a:lnTo>
                  <a:close/>
                  <a:moveTo>
                    <a:pt x="0" y="327"/>
                  </a:moveTo>
                  <a:lnTo>
                    <a:pt x="0" y="327"/>
                  </a:lnTo>
                  <a:lnTo>
                    <a:pt x="6" y="327"/>
                  </a:lnTo>
                  <a:lnTo>
                    <a:pt x="0" y="327"/>
                  </a:lnTo>
                  <a:close/>
                  <a:moveTo>
                    <a:pt x="0" y="327"/>
                  </a:moveTo>
                  <a:cubicBezTo>
                    <a:pt x="0" y="237"/>
                    <a:pt x="37" y="155"/>
                    <a:pt x="97" y="96"/>
                  </a:cubicBezTo>
                  <a:lnTo>
                    <a:pt x="100" y="99"/>
                  </a:lnTo>
                  <a:cubicBezTo>
                    <a:pt x="42" y="158"/>
                    <a:pt x="6" y="238"/>
                    <a:pt x="6" y="327"/>
                  </a:cubicBezTo>
                  <a:lnTo>
                    <a:pt x="0" y="327"/>
                  </a:lnTo>
                  <a:close/>
                  <a:moveTo>
                    <a:pt x="97" y="96"/>
                  </a:moveTo>
                  <a:cubicBezTo>
                    <a:pt x="156" y="36"/>
                    <a:pt x="238" y="0"/>
                    <a:pt x="328" y="0"/>
                  </a:cubicBezTo>
                  <a:lnTo>
                    <a:pt x="328" y="5"/>
                  </a:lnTo>
                  <a:cubicBezTo>
                    <a:pt x="239" y="5"/>
                    <a:pt x="159" y="41"/>
                    <a:pt x="100" y="99"/>
                  </a:cubicBezTo>
                  <a:lnTo>
                    <a:pt x="97" y="96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5" name="Freeform 129"/>
            <p:cNvSpPr>
              <a:spLocks/>
            </p:cNvSpPr>
            <p:nvPr/>
          </p:nvSpPr>
          <p:spPr bwMode="auto">
            <a:xfrm>
              <a:off x="4360049" y="1777597"/>
              <a:ext cx="2100170" cy="1961037"/>
            </a:xfrm>
            <a:custGeom>
              <a:avLst/>
              <a:gdLst>
                <a:gd name="T0" fmla="*/ 807 w 350"/>
                <a:gd name="T1" fmla="*/ 1199 h 325"/>
                <a:gd name="T2" fmla="*/ 0 w 350"/>
                <a:gd name="T3" fmla="*/ 325 h 325"/>
                <a:gd name="T4" fmla="*/ 807 w 350"/>
                <a:gd name="T5" fmla="*/ 0 h 325"/>
                <a:gd name="T6" fmla="*/ 1272 w 350"/>
                <a:gd name="T7" fmla="*/ 96 h 325"/>
                <a:gd name="T8" fmla="*/ 807 w 350"/>
                <a:gd name="T9" fmla="*/ 1199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325"/>
                <a:gd name="T17" fmla="*/ 350 w 350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325">
                  <a:moveTo>
                    <a:pt x="222" y="325"/>
                  </a:moveTo>
                  <a:lnTo>
                    <a:pt x="0" y="88"/>
                  </a:lnTo>
                  <a:cubicBezTo>
                    <a:pt x="61" y="31"/>
                    <a:pt x="140" y="0"/>
                    <a:pt x="222" y="0"/>
                  </a:cubicBezTo>
                  <a:cubicBezTo>
                    <a:pt x="266" y="0"/>
                    <a:pt x="310" y="9"/>
                    <a:pt x="350" y="26"/>
                  </a:cubicBezTo>
                  <a:lnTo>
                    <a:pt x="222" y="325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6" name="Freeform 130"/>
            <p:cNvSpPr>
              <a:spLocks/>
            </p:cNvSpPr>
            <p:nvPr/>
          </p:nvSpPr>
          <p:spPr bwMode="auto">
            <a:xfrm>
              <a:off x="5692469" y="1934611"/>
              <a:ext cx="1824441" cy="1804023"/>
            </a:xfrm>
            <a:custGeom>
              <a:avLst/>
              <a:gdLst>
                <a:gd name="T0" fmla="*/ 0 w 304"/>
                <a:gd name="T1" fmla="*/ 1103 h 299"/>
                <a:gd name="T2" fmla="*/ 465 w 304"/>
                <a:gd name="T3" fmla="*/ 0 h 299"/>
                <a:gd name="T4" fmla="*/ 1105 w 304"/>
                <a:gd name="T5" fmla="*/ 679 h 299"/>
                <a:gd name="T6" fmla="*/ 0 w 304"/>
                <a:gd name="T7" fmla="*/ 1103 h 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299"/>
                <a:gd name="T14" fmla="*/ 304 w 304"/>
                <a:gd name="T15" fmla="*/ 299 h 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299">
                  <a:moveTo>
                    <a:pt x="0" y="299"/>
                  </a:moveTo>
                  <a:lnTo>
                    <a:pt x="128" y="0"/>
                  </a:lnTo>
                  <a:cubicBezTo>
                    <a:pt x="209" y="35"/>
                    <a:pt x="273" y="101"/>
                    <a:pt x="304" y="184"/>
                  </a:cubicBezTo>
                  <a:lnTo>
                    <a:pt x="0" y="299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7" name="Freeform 131"/>
            <p:cNvSpPr>
              <a:spLocks/>
            </p:cNvSpPr>
            <p:nvPr/>
          </p:nvSpPr>
          <p:spPr bwMode="auto">
            <a:xfrm>
              <a:off x="5692469" y="3038615"/>
              <a:ext cx="1949922" cy="1298635"/>
            </a:xfrm>
            <a:custGeom>
              <a:avLst/>
              <a:gdLst>
                <a:gd name="T0" fmla="*/ 0 w 325"/>
                <a:gd name="T1" fmla="*/ 428 h 215"/>
                <a:gd name="T2" fmla="*/ 1105 w 325"/>
                <a:gd name="T3" fmla="*/ 0 h 215"/>
                <a:gd name="T4" fmla="*/ 1181 w 325"/>
                <a:gd name="T5" fmla="*/ 428 h 215"/>
                <a:gd name="T6" fmla="*/ 1126 w 325"/>
                <a:gd name="T7" fmla="*/ 794 h 215"/>
                <a:gd name="T8" fmla="*/ 0 w 325"/>
                <a:gd name="T9" fmla="*/ 428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215"/>
                <a:gd name="T17" fmla="*/ 325 w 325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215">
                  <a:moveTo>
                    <a:pt x="0" y="116"/>
                  </a:moveTo>
                  <a:lnTo>
                    <a:pt x="304" y="0"/>
                  </a:lnTo>
                  <a:cubicBezTo>
                    <a:pt x="318" y="37"/>
                    <a:pt x="325" y="77"/>
                    <a:pt x="325" y="116"/>
                  </a:cubicBezTo>
                  <a:cubicBezTo>
                    <a:pt x="325" y="150"/>
                    <a:pt x="320" y="183"/>
                    <a:pt x="310" y="215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8" name="Freeform 132"/>
            <p:cNvSpPr>
              <a:spLocks/>
            </p:cNvSpPr>
            <p:nvPr/>
          </p:nvSpPr>
          <p:spPr bwMode="auto">
            <a:xfrm>
              <a:off x="5692469" y="3738635"/>
              <a:ext cx="1859113" cy="1509623"/>
            </a:xfrm>
            <a:custGeom>
              <a:avLst/>
              <a:gdLst>
                <a:gd name="T0" fmla="*/ 0 w 310"/>
                <a:gd name="T1" fmla="*/ 0 h 250"/>
                <a:gd name="T2" fmla="*/ 1126 w 310"/>
                <a:gd name="T3" fmla="*/ 362 h 250"/>
                <a:gd name="T4" fmla="*/ 759 w 310"/>
                <a:gd name="T5" fmla="*/ 923 h 250"/>
                <a:gd name="T6" fmla="*/ 0 w 310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250"/>
                <a:gd name="T14" fmla="*/ 310 w 310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250">
                  <a:moveTo>
                    <a:pt x="0" y="0"/>
                  </a:moveTo>
                  <a:lnTo>
                    <a:pt x="310" y="98"/>
                  </a:lnTo>
                  <a:cubicBezTo>
                    <a:pt x="292" y="157"/>
                    <a:pt x="257" y="210"/>
                    <a:pt x="209" y="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89" name="Freeform 133"/>
            <p:cNvSpPr>
              <a:spLocks/>
            </p:cNvSpPr>
            <p:nvPr/>
          </p:nvSpPr>
          <p:spPr bwMode="auto">
            <a:xfrm>
              <a:off x="5692469" y="3738635"/>
              <a:ext cx="1253168" cy="1920148"/>
            </a:xfrm>
            <a:custGeom>
              <a:avLst/>
              <a:gdLst>
                <a:gd name="T0" fmla="*/ 0 w 209"/>
                <a:gd name="T1" fmla="*/ 0 h 318"/>
                <a:gd name="T2" fmla="*/ 759 w 209"/>
                <a:gd name="T3" fmla="*/ 919 h 318"/>
                <a:gd name="T4" fmla="*/ 251 w 209"/>
                <a:gd name="T5" fmla="*/ 1174 h 318"/>
                <a:gd name="T6" fmla="*/ 0 w 209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318"/>
                <a:gd name="T14" fmla="*/ 209 w 209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318">
                  <a:moveTo>
                    <a:pt x="0" y="0"/>
                  </a:moveTo>
                  <a:lnTo>
                    <a:pt x="209" y="249"/>
                  </a:lnTo>
                  <a:cubicBezTo>
                    <a:pt x="169" y="283"/>
                    <a:pt x="121" y="307"/>
                    <a:pt x="69" y="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0" name="Freeform 134"/>
            <p:cNvSpPr>
              <a:spLocks/>
            </p:cNvSpPr>
            <p:nvPr/>
          </p:nvSpPr>
          <p:spPr bwMode="auto">
            <a:xfrm>
              <a:off x="4833909" y="3738635"/>
              <a:ext cx="1272981" cy="1962673"/>
            </a:xfrm>
            <a:custGeom>
              <a:avLst/>
              <a:gdLst>
                <a:gd name="T0" fmla="*/ 520 w 212"/>
                <a:gd name="T1" fmla="*/ 0 h 325"/>
                <a:gd name="T2" fmla="*/ 771 w 212"/>
                <a:gd name="T3" fmla="*/ 1174 h 325"/>
                <a:gd name="T4" fmla="*/ 520 w 212"/>
                <a:gd name="T5" fmla="*/ 1200 h 325"/>
                <a:gd name="T6" fmla="*/ 0 w 212"/>
                <a:gd name="T7" fmla="*/ 1078 h 325"/>
                <a:gd name="T8" fmla="*/ 520 w 212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325"/>
                <a:gd name="T17" fmla="*/ 212 w 212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325">
                  <a:moveTo>
                    <a:pt x="143" y="0"/>
                  </a:moveTo>
                  <a:lnTo>
                    <a:pt x="212" y="318"/>
                  </a:lnTo>
                  <a:cubicBezTo>
                    <a:pt x="190" y="323"/>
                    <a:pt x="166" y="325"/>
                    <a:pt x="143" y="325"/>
                  </a:cubicBezTo>
                  <a:cubicBezTo>
                    <a:pt x="94" y="325"/>
                    <a:pt x="45" y="314"/>
                    <a:pt x="0" y="29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1" name="Freeform 135"/>
            <p:cNvSpPr>
              <a:spLocks/>
            </p:cNvSpPr>
            <p:nvPr/>
          </p:nvSpPr>
          <p:spPr bwMode="auto">
            <a:xfrm>
              <a:off x="3915910" y="3738635"/>
              <a:ext cx="1776559" cy="1763135"/>
            </a:xfrm>
            <a:custGeom>
              <a:avLst/>
              <a:gdLst>
                <a:gd name="T0" fmla="*/ 1076 w 296"/>
                <a:gd name="T1" fmla="*/ 0 h 292"/>
                <a:gd name="T2" fmla="*/ 560 w 296"/>
                <a:gd name="T3" fmla="*/ 1078 h 292"/>
                <a:gd name="T4" fmla="*/ 0 w 296"/>
                <a:gd name="T5" fmla="*/ 491 h 292"/>
                <a:gd name="T6" fmla="*/ 1076 w 296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292"/>
                <a:gd name="T14" fmla="*/ 296 w 296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292">
                  <a:moveTo>
                    <a:pt x="296" y="0"/>
                  </a:moveTo>
                  <a:lnTo>
                    <a:pt x="154" y="292"/>
                  </a:lnTo>
                  <a:cubicBezTo>
                    <a:pt x="85" y="259"/>
                    <a:pt x="31" y="203"/>
                    <a:pt x="0" y="133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2" name="Freeform 136"/>
            <p:cNvSpPr>
              <a:spLocks/>
            </p:cNvSpPr>
            <p:nvPr/>
          </p:nvSpPr>
          <p:spPr bwMode="auto">
            <a:xfrm>
              <a:off x="3742547" y="3406615"/>
              <a:ext cx="1949922" cy="1130173"/>
            </a:xfrm>
            <a:custGeom>
              <a:avLst/>
              <a:gdLst>
                <a:gd name="T0" fmla="*/ 1181 w 325"/>
                <a:gd name="T1" fmla="*/ 203 h 187"/>
                <a:gd name="T2" fmla="*/ 102 w 325"/>
                <a:gd name="T3" fmla="*/ 691 h 187"/>
                <a:gd name="T4" fmla="*/ 0 w 325"/>
                <a:gd name="T5" fmla="*/ 203 h 187"/>
                <a:gd name="T6" fmla="*/ 18 w 325"/>
                <a:gd name="T7" fmla="*/ 0 h 187"/>
                <a:gd name="T8" fmla="*/ 1181 w 325"/>
                <a:gd name="T9" fmla="*/ 203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187"/>
                <a:gd name="T17" fmla="*/ 325 w 325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187">
                  <a:moveTo>
                    <a:pt x="325" y="55"/>
                  </a:moveTo>
                  <a:lnTo>
                    <a:pt x="28" y="187"/>
                  </a:lnTo>
                  <a:cubicBezTo>
                    <a:pt x="10" y="146"/>
                    <a:pt x="0" y="101"/>
                    <a:pt x="0" y="55"/>
                  </a:cubicBezTo>
                  <a:cubicBezTo>
                    <a:pt x="0" y="37"/>
                    <a:pt x="2" y="19"/>
                    <a:pt x="5" y="0"/>
                  </a:cubicBezTo>
                  <a:lnTo>
                    <a:pt x="325" y="55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3" name="Freeform 137"/>
            <p:cNvSpPr>
              <a:spLocks/>
            </p:cNvSpPr>
            <p:nvPr/>
          </p:nvSpPr>
          <p:spPr bwMode="auto">
            <a:xfrm>
              <a:off x="3772266" y="2302612"/>
              <a:ext cx="1920203" cy="1436022"/>
            </a:xfrm>
            <a:custGeom>
              <a:avLst/>
              <a:gdLst>
                <a:gd name="T0" fmla="*/ 1163 w 320"/>
                <a:gd name="T1" fmla="*/ 878 h 238"/>
                <a:gd name="T2" fmla="*/ 0 w 320"/>
                <a:gd name="T3" fmla="*/ 675 h 238"/>
                <a:gd name="T4" fmla="*/ 360 w 320"/>
                <a:gd name="T5" fmla="*/ 0 h 238"/>
                <a:gd name="T6" fmla="*/ 1163 w 320"/>
                <a:gd name="T7" fmla="*/ 878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238"/>
                <a:gd name="T14" fmla="*/ 320 w 32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238">
                  <a:moveTo>
                    <a:pt x="320" y="238"/>
                  </a:moveTo>
                  <a:lnTo>
                    <a:pt x="0" y="183"/>
                  </a:lnTo>
                  <a:cubicBezTo>
                    <a:pt x="12" y="113"/>
                    <a:pt x="47" y="49"/>
                    <a:pt x="99" y="0"/>
                  </a:cubicBezTo>
                  <a:lnTo>
                    <a:pt x="320" y="238"/>
                  </a:lnTo>
                  <a:close/>
                </a:path>
              </a:pathLst>
            </a:custGeom>
            <a:solidFill>
              <a:srgbClr val="518347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4" name="Freeform 138"/>
            <p:cNvSpPr>
              <a:spLocks noEditPoints="1"/>
            </p:cNvSpPr>
            <p:nvPr/>
          </p:nvSpPr>
          <p:spPr bwMode="auto">
            <a:xfrm>
              <a:off x="4360049" y="2399111"/>
              <a:ext cx="2669792" cy="2685591"/>
            </a:xfrm>
            <a:custGeom>
              <a:avLst/>
              <a:gdLst>
                <a:gd name="T0" fmla="*/ 807 w 445"/>
                <a:gd name="T1" fmla="*/ 0 h 445"/>
                <a:gd name="T2" fmla="*/ 807 w 445"/>
                <a:gd name="T3" fmla="*/ 18 h 445"/>
                <a:gd name="T4" fmla="*/ 807 w 445"/>
                <a:gd name="T5" fmla="*/ 0 h 445"/>
                <a:gd name="T6" fmla="*/ 1366 w 445"/>
                <a:gd name="T7" fmla="*/ 255 h 445"/>
                <a:gd name="T8" fmla="*/ 807 w 445"/>
                <a:gd name="T9" fmla="*/ 0 h 445"/>
                <a:gd name="T10" fmla="*/ 1617 w 445"/>
                <a:gd name="T11" fmla="*/ 819 h 445"/>
                <a:gd name="T12" fmla="*/ 1366 w 445"/>
                <a:gd name="T13" fmla="*/ 255 h 445"/>
                <a:gd name="T14" fmla="*/ 1617 w 445"/>
                <a:gd name="T15" fmla="*/ 819 h 445"/>
                <a:gd name="T16" fmla="*/ 1595 w 445"/>
                <a:gd name="T17" fmla="*/ 819 h 445"/>
                <a:gd name="T18" fmla="*/ 1617 w 445"/>
                <a:gd name="T19" fmla="*/ 819 h 445"/>
                <a:gd name="T20" fmla="*/ 1617 w 445"/>
                <a:gd name="T21" fmla="*/ 819 h 445"/>
                <a:gd name="T22" fmla="*/ 1595 w 445"/>
                <a:gd name="T23" fmla="*/ 819 h 445"/>
                <a:gd name="T24" fmla="*/ 1617 w 445"/>
                <a:gd name="T25" fmla="*/ 819 h 445"/>
                <a:gd name="T26" fmla="*/ 1366 w 445"/>
                <a:gd name="T27" fmla="*/ 1387 h 445"/>
                <a:gd name="T28" fmla="*/ 1617 w 445"/>
                <a:gd name="T29" fmla="*/ 819 h 445"/>
                <a:gd name="T30" fmla="*/ 807 w 445"/>
                <a:gd name="T31" fmla="*/ 1642 h 445"/>
                <a:gd name="T32" fmla="*/ 1366 w 445"/>
                <a:gd name="T33" fmla="*/ 1387 h 445"/>
                <a:gd name="T34" fmla="*/ 807 w 445"/>
                <a:gd name="T35" fmla="*/ 1642 h 445"/>
                <a:gd name="T36" fmla="*/ 807 w 445"/>
                <a:gd name="T37" fmla="*/ 1620 h 445"/>
                <a:gd name="T38" fmla="*/ 807 w 445"/>
                <a:gd name="T39" fmla="*/ 1642 h 445"/>
                <a:gd name="T40" fmla="*/ 807 w 445"/>
                <a:gd name="T41" fmla="*/ 1642 h 445"/>
                <a:gd name="T42" fmla="*/ 807 w 445"/>
                <a:gd name="T43" fmla="*/ 1620 h 445"/>
                <a:gd name="T44" fmla="*/ 807 w 445"/>
                <a:gd name="T45" fmla="*/ 1642 h 445"/>
                <a:gd name="T46" fmla="*/ 251 w 445"/>
                <a:gd name="T47" fmla="*/ 1387 h 445"/>
                <a:gd name="T48" fmla="*/ 807 w 445"/>
                <a:gd name="T49" fmla="*/ 1642 h 445"/>
                <a:gd name="T50" fmla="*/ 0 w 445"/>
                <a:gd name="T51" fmla="*/ 819 h 445"/>
                <a:gd name="T52" fmla="*/ 251 w 445"/>
                <a:gd name="T53" fmla="*/ 1387 h 445"/>
                <a:gd name="T54" fmla="*/ 0 w 445"/>
                <a:gd name="T55" fmla="*/ 819 h 445"/>
                <a:gd name="T56" fmla="*/ 18 w 445"/>
                <a:gd name="T57" fmla="*/ 819 h 445"/>
                <a:gd name="T58" fmla="*/ 0 w 445"/>
                <a:gd name="T59" fmla="*/ 819 h 445"/>
                <a:gd name="T60" fmla="*/ 0 w 445"/>
                <a:gd name="T61" fmla="*/ 819 h 445"/>
                <a:gd name="T62" fmla="*/ 18 w 445"/>
                <a:gd name="T63" fmla="*/ 819 h 445"/>
                <a:gd name="T64" fmla="*/ 0 w 445"/>
                <a:gd name="T65" fmla="*/ 819 h 445"/>
                <a:gd name="T66" fmla="*/ 251 w 445"/>
                <a:gd name="T67" fmla="*/ 255 h 445"/>
                <a:gd name="T68" fmla="*/ 0 w 445"/>
                <a:gd name="T69" fmla="*/ 819 h 445"/>
                <a:gd name="T70" fmla="*/ 807 w 445"/>
                <a:gd name="T71" fmla="*/ 0 h 445"/>
                <a:gd name="T72" fmla="*/ 251 w 445"/>
                <a:gd name="T73" fmla="*/ 255 h 445"/>
                <a:gd name="T74" fmla="*/ 807 w 445"/>
                <a:gd name="T75" fmla="*/ 0 h 445"/>
                <a:gd name="T76" fmla="*/ 807 w 445"/>
                <a:gd name="T77" fmla="*/ 18 h 445"/>
                <a:gd name="T78" fmla="*/ 807 w 445"/>
                <a:gd name="T79" fmla="*/ 0 h 4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5"/>
                <a:gd name="T121" fmla="*/ 0 h 445"/>
                <a:gd name="T122" fmla="*/ 445 w 445"/>
                <a:gd name="T123" fmla="*/ 445 h 4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5" h="445">
                  <a:moveTo>
                    <a:pt x="22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22" y="0"/>
                  </a:lnTo>
                  <a:close/>
                  <a:moveTo>
                    <a:pt x="222" y="0"/>
                  </a:moveTo>
                  <a:cubicBezTo>
                    <a:pt x="284" y="0"/>
                    <a:pt x="339" y="25"/>
                    <a:pt x="380" y="65"/>
                  </a:cubicBezTo>
                  <a:lnTo>
                    <a:pt x="376" y="69"/>
                  </a:lnTo>
                  <a:cubicBezTo>
                    <a:pt x="337" y="29"/>
                    <a:pt x="282" y="5"/>
                    <a:pt x="222" y="5"/>
                  </a:cubicBezTo>
                  <a:lnTo>
                    <a:pt x="222" y="0"/>
                  </a:lnTo>
                  <a:close/>
                  <a:moveTo>
                    <a:pt x="380" y="65"/>
                  </a:moveTo>
                  <a:cubicBezTo>
                    <a:pt x="420" y="105"/>
                    <a:pt x="445" y="161"/>
                    <a:pt x="445" y="222"/>
                  </a:cubicBezTo>
                  <a:lnTo>
                    <a:pt x="439" y="222"/>
                  </a:lnTo>
                  <a:cubicBezTo>
                    <a:pt x="439" y="162"/>
                    <a:pt x="415" y="108"/>
                    <a:pt x="376" y="69"/>
                  </a:cubicBezTo>
                  <a:lnTo>
                    <a:pt x="380" y="65"/>
                  </a:lnTo>
                  <a:close/>
                  <a:moveTo>
                    <a:pt x="445" y="222"/>
                  </a:moveTo>
                  <a:lnTo>
                    <a:pt x="445" y="222"/>
                  </a:lnTo>
                  <a:lnTo>
                    <a:pt x="439" y="222"/>
                  </a:lnTo>
                  <a:lnTo>
                    <a:pt x="445" y="222"/>
                  </a:lnTo>
                  <a:close/>
                  <a:moveTo>
                    <a:pt x="445" y="222"/>
                  </a:moveTo>
                  <a:lnTo>
                    <a:pt x="445" y="222"/>
                  </a:lnTo>
                  <a:lnTo>
                    <a:pt x="439" y="222"/>
                  </a:lnTo>
                  <a:lnTo>
                    <a:pt x="445" y="222"/>
                  </a:lnTo>
                  <a:close/>
                  <a:moveTo>
                    <a:pt x="445" y="222"/>
                  </a:moveTo>
                  <a:cubicBezTo>
                    <a:pt x="445" y="284"/>
                    <a:pt x="420" y="339"/>
                    <a:pt x="380" y="380"/>
                  </a:cubicBezTo>
                  <a:lnTo>
                    <a:pt x="376" y="376"/>
                  </a:lnTo>
                  <a:cubicBezTo>
                    <a:pt x="415" y="337"/>
                    <a:pt x="439" y="282"/>
                    <a:pt x="439" y="222"/>
                  </a:cubicBezTo>
                  <a:lnTo>
                    <a:pt x="445" y="222"/>
                  </a:lnTo>
                  <a:close/>
                  <a:moveTo>
                    <a:pt x="380" y="380"/>
                  </a:moveTo>
                  <a:cubicBezTo>
                    <a:pt x="339" y="420"/>
                    <a:pt x="284" y="445"/>
                    <a:pt x="222" y="445"/>
                  </a:cubicBezTo>
                  <a:lnTo>
                    <a:pt x="222" y="439"/>
                  </a:lnTo>
                  <a:cubicBezTo>
                    <a:pt x="282" y="439"/>
                    <a:pt x="337" y="415"/>
                    <a:pt x="376" y="376"/>
                  </a:cubicBezTo>
                  <a:lnTo>
                    <a:pt x="380" y="380"/>
                  </a:lnTo>
                  <a:close/>
                  <a:moveTo>
                    <a:pt x="222" y="445"/>
                  </a:moveTo>
                  <a:lnTo>
                    <a:pt x="222" y="445"/>
                  </a:lnTo>
                  <a:lnTo>
                    <a:pt x="222" y="439"/>
                  </a:lnTo>
                  <a:lnTo>
                    <a:pt x="222" y="445"/>
                  </a:lnTo>
                  <a:close/>
                  <a:moveTo>
                    <a:pt x="222" y="445"/>
                  </a:moveTo>
                  <a:lnTo>
                    <a:pt x="222" y="445"/>
                  </a:lnTo>
                  <a:lnTo>
                    <a:pt x="222" y="439"/>
                  </a:lnTo>
                  <a:lnTo>
                    <a:pt x="222" y="445"/>
                  </a:lnTo>
                  <a:close/>
                  <a:moveTo>
                    <a:pt x="222" y="445"/>
                  </a:moveTo>
                  <a:cubicBezTo>
                    <a:pt x="161" y="445"/>
                    <a:pt x="105" y="420"/>
                    <a:pt x="65" y="380"/>
                  </a:cubicBezTo>
                  <a:lnTo>
                    <a:pt x="69" y="376"/>
                  </a:lnTo>
                  <a:cubicBezTo>
                    <a:pt x="108" y="415"/>
                    <a:pt x="162" y="439"/>
                    <a:pt x="222" y="439"/>
                  </a:cubicBezTo>
                  <a:lnTo>
                    <a:pt x="222" y="445"/>
                  </a:lnTo>
                  <a:close/>
                  <a:moveTo>
                    <a:pt x="65" y="380"/>
                  </a:moveTo>
                  <a:cubicBezTo>
                    <a:pt x="25" y="339"/>
                    <a:pt x="0" y="284"/>
                    <a:pt x="0" y="222"/>
                  </a:cubicBezTo>
                  <a:lnTo>
                    <a:pt x="5" y="222"/>
                  </a:lnTo>
                  <a:cubicBezTo>
                    <a:pt x="5" y="282"/>
                    <a:pt x="29" y="337"/>
                    <a:pt x="69" y="376"/>
                  </a:cubicBezTo>
                  <a:lnTo>
                    <a:pt x="65" y="380"/>
                  </a:lnTo>
                  <a:close/>
                  <a:moveTo>
                    <a:pt x="0" y="222"/>
                  </a:moveTo>
                  <a:lnTo>
                    <a:pt x="0" y="222"/>
                  </a:lnTo>
                  <a:lnTo>
                    <a:pt x="5" y="222"/>
                  </a:lnTo>
                  <a:lnTo>
                    <a:pt x="0" y="222"/>
                  </a:lnTo>
                  <a:close/>
                  <a:moveTo>
                    <a:pt x="0" y="222"/>
                  </a:moveTo>
                  <a:lnTo>
                    <a:pt x="0" y="222"/>
                  </a:lnTo>
                  <a:lnTo>
                    <a:pt x="5" y="222"/>
                  </a:lnTo>
                  <a:lnTo>
                    <a:pt x="0" y="222"/>
                  </a:lnTo>
                  <a:close/>
                  <a:moveTo>
                    <a:pt x="0" y="222"/>
                  </a:moveTo>
                  <a:cubicBezTo>
                    <a:pt x="0" y="161"/>
                    <a:pt x="25" y="105"/>
                    <a:pt x="65" y="65"/>
                  </a:cubicBezTo>
                  <a:lnTo>
                    <a:pt x="69" y="69"/>
                  </a:lnTo>
                  <a:cubicBezTo>
                    <a:pt x="29" y="108"/>
                    <a:pt x="5" y="162"/>
                    <a:pt x="5" y="222"/>
                  </a:cubicBezTo>
                  <a:lnTo>
                    <a:pt x="0" y="222"/>
                  </a:lnTo>
                  <a:close/>
                  <a:moveTo>
                    <a:pt x="65" y="65"/>
                  </a:moveTo>
                  <a:cubicBezTo>
                    <a:pt x="105" y="25"/>
                    <a:pt x="161" y="0"/>
                    <a:pt x="222" y="0"/>
                  </a:cubicBezTo>
                  <a:lnTo>
                    <a:pt x="222" y="5"/>
                  </a:lnTo>
                  <a:cubicBezTo>
                    <a:pt x="162" y="5"/>
                    <a:pt x="108" y="29"/>
                    <a:pt x="69" y="69"/>
                  </a:cubicBezTo>
                  <a:lnTo>
                    <a:pt x="65" y="65"/>
                  </a:lnTo>
                  <a:close/>
                  <a:moveTo>
                    <a:pt x="22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5" name="Freeform 139"/>
            <p:cNvSpPr>
              <a:spLocks/>
            </p:cNvSpPr>
            <p:nvPr/>
          </p:nvSpPr>
          <p:spPr bwMode="auto">
            <a:xfrm>
              <a:off x="4576341" y="2417102"/>
              <a:ext cx="1314257" cy="1321533"/>
            </a:xfrm>
            <a:custGeom>
              <a:avLst/>
              <a:gdLst>
                <a:gd name="T0" fmla="*/ 676 w 219"/>
                <a:gd name="T1" fmla="*/ 808 h 219"/>
                <a:gd name="T2" fmla="*/ 0 w 219"/>
                <a:gd name="T3" fmla="*/ 380 h 219"/>
                <a:gd name="T4" fmla="*/ 676 w 219"/>
                <a:gd name="T5" fmla="*/ 0 h 219"/>
                <a:gd name="T6" fmla="*/ 796 w 219"/>
                <a:gd name="T7" fmla="*/ 7 h 219"/>
                <a:gd name="T8" fmla="*/ 676 w 219"/>
                <a:gd name="T9" fmla="*/ 808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219"/>
                <a:gd name="T17" fmla="*/ 219 w 219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219">
                  <a:moveTo>
                    <a:pt x="186" y="219"/>
                  </a:moveTo>
                  <a:lnTo>
                    <a:pt x="0" y="103"/>
                  </a:lnTo>
                  <a:cubicBezTo>
                    <a:pt x="40" y="39"/>
                    <a:pt x="110" y="0"/>
                    <a:pt x="186" y="0"/>
                  </a:cubicBezTo>
                  <a:cubicBezTo>
                    <a:pt x="197" y="0"/>
                    <a:pt x="208" y="0"/>
                    <a:pt x="219" y="2"/>
                  </a:cubicBezTo>
                  <a:lnTo>
                    <a:pt x="186" y="219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6" name="Freeform 140"/>
            <p:cNvSpPr>
              <a:spLocks/>
            </p:cNvSpPr>
            <p:nvPr/>
          </p:nvSpPr>
          <p:spPr bwMode="auto">
            <a:xfrm>
              <a:off x="4371607" y="3038615"/>
              <a:ext cx="1320862" cy="960074"/>
            </a:xfrm>
            <a:custGeom>
              <a:avLst/>
              <a:gdLst>
                <a:gd name="T0" fmla="*/ 800 w 220"/>
                <a:gd name="T1" fmla="*/ 428 h 159"/>
                <a:gd name="T2" fmla="*/ 18 w 220"/>
                <a:gd name="T3" fmla="*/ 587 h 159"/>
                <a:gd name="T4" fmla="*/ 0 w 220"/>
                <a:gd name="T5" fmla="*/ 428 h 159"/>
                <a:gd name="T6" fmla="*/ 124 w 220"/>
                <a:gd name="T7" fmla="*/ 0 h 159"/>
                <a:gd name="T8" fmla="*/ 800 w 220"/>
                <a:gd name="T9" fmla="*/ 428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59"/>
                <a:gd name="T17" fmla="*/ 220 w 220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59">
                  <a:moveTo>
                    <a:pt x="220" y="116"/>
                  </a:moveTo>
                  <a:lnTo>
                    <a:pt x="5" y="159"/>
                  </a:lnTo>
                  <a:cubicBezTo>
                    <a:pt x="2" y="145"/>
                    <a:pt x="0" y="131"/>
                    <a:pt x="0" y="116"/>
                  </a:cubicBezTo>
                  <a:cubicBezTo>
                    <a:pt x="0" y="75"/>
                    <a:pt x="12" y="35"/>
                    <a:pt x="34" y="0"/>
                  </a:cubicBezTo>
                  <a:lnTo>
                    <a:pt x="220" y="116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7" name="Freeform 141"/>
            <p:cNvSpPr>
              <a:spLocks/>
            </p:cNvSpPr>
            <p:nvPr/>
          </p:nvSpPr>
          <p:spPr bwMode="auto">
            <a:xfrm>
              <a:off x="4401327" y="3738635"/>
              <a:ext cx="1291142" cy="996056"/>
            </a:xfrm>
            <a:custGeom>
              <a:avLst/>
              <a:gdLst>
                <a:gd name="T0" fmla="*/ 782 w 215"/>
                <a:gd name="T1" fmla="*/ 0 h 165"/>
                <a:gd name="T2" fmla="*/ 255 w 215"/>
                <a:gd name="T3" fmla="*/ 609 h 165"/>
                <a:gd name="T4" fmla="*/ 0 w 215"/>
                <a:gd name="T5" fmla="*/ 159 h 165"/>
                <a:gd name="T6" fmla="*/ 782 w 215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65"/>
                <a:gd name="T14" fmla="*/ 215 w 215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65">
                  <a:moveTo>
                    <a:pt x="215" y="0"/>
                  </a:moveTo>
                  <a:lnTo>
                    <a:pt x="70" y="165"/>
                  </a:lnTo>
                  <a:cubicBezTo>
                    <a:pt x="34" y="133"/>
                    <a:pt x="9" y="90"/>
                    <a:pt x="0" y="4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8" name="Freeform 142"/>
            <p:cNvSpPr>
              <a:spLocks/>
            </p:cNvSpPr>
            <p:nvPr/>
          </p:nvSpPr>
          <p:spPr bwMode="auto">
            <a:xfrm>
              <a:off x="4815747" y="3738635"/>
              <a:ext cx="960927" cy="1328076"/>
            </a:xfrm>
            <a:custGeom>
              <a:avLst/>
              <a:gdLst>
                <a:gd name="T0" fmla="*/ 531 w 160"/>
                <a:gd name="T1" fmla="*/ 0 h 220"/>
                <a:gd name="T2" fmla="*/ 582 w 160"/>
                <a:gd name="T3" fmla="*/ 812 h 220"/>
                <a:gd name="T4" fmla="*/ 531 w 160"/>
                <a:gd name="T5" fmla="*/ 812 h 220"/>
                <a:gd name="T6" fmla="*/ 0 w 160"/>
                <a:gd name="T7" fmla="*/ 609 h 220"/>
                <a:gd name="T8" fmla="*/ 531 w 160"/>
                <a:gd name="T9" fmla="*/ 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220"/>
                <a:gd name="T17" fmla="*/ 160 w 160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220">
                  <a:moveTo>
                    <a:pt x="146" y="0"/>
                  </a:moveTo>
                  <a:lnTo>
                    <a:pt x="160" y="220"/>
                  </a:lnTo>
                  <a:cubicBezTo>
                    <a:pt x="155" y="220"/>
                    <a:pt x="151" y="220"/>
                    <a:pt x="146" y="220"/>
                  </a:cubicBezTo>
                  <a:cubicBezTo>
                    <a:pt x="93" y="220"/>
                    <a:pt x="41" y="200"/>
                    <a:pt x="0" y="165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099" name="Freeform 143"/>
            <p:cNvSpPr>
              <a:spLocks/>
            </p:cNvSpPr>
            <p:nvPr/>
          </p:nvSpPr>
          <p:spPr bwMode="auto">
            <a:xfrm>
              <a:off x="5692469" y="3738635"/>
              <a:ext cx="1104571" cy="1328076"/>
            </a:xfrm>
            <a:custGeom>
              <a:avLst/>
              <a:gdLst>
                <a:gd name="T0" fmla="*/ 0 w 184"/>
                <a:gd name="T1" fmla="*/ 0 h 220"/>
                <a:gd name="T2" fmla="*/ 669 w 184"/>
                <a:gd name="T3" fmla="*/ 450 h 220"/>
                <a:gd name="T4" fmla="*/ 51 w 184"/>
                <a:gd name="T5" fmla="*/ 812 h 220"/>
                <a:gd name="T6" fmla="*/ 0 w 184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20"/>
                <a:gd name="T14" fmla="*/ 184 w 184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20">
                  <a:moveTo>
                    <a:pt x="0" y="0"/>
                  </a:moveTo>
                  <a:lnTo>
                    <a:pt x="184" y="122"/>
                  </a:lnTo>
                  <a:cubicBezTo>
                    <a:pt x="146" y="179"/>
                    <a:pt x="83" y="215"/>
                    <a:pt x="14" y="2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0" name="Freeform 144"/>
            <p:cNvSpPr>
              <a:spLocks/>
            </p:cNvSpPr>
            <p:nvPr/>
          </p:nvSpPr>
          <p:spPr bwMode="auto">
            <a:xfrm>
              <a:off x="5692469" y="3485123"/>
              <a:ext cx="1319211" cy="984607"/>
            </a:xfrm>
            <a:custGeom>
              <a:avLst/>
              <a:gdLst>
                <a:gd name="T0" fmla="*/ 0 w 220"/>
                <a:gd name="T1" fmla="*/ 155 h 163"/>
                <a:gd name="T2" fmla="*/ 784 w 220"/>
                <a:gd name="T3" fmla="*/ 0 h 163"/>
                <a:gd name="T4" fmla="*/ 799 w 220"/>
                <a:gd name="T5" fmla="*/ 155 h 163"/>
                <a:gd name="T6" fmla="*/ 668 w 220"/>
                <a:gd name="T7" fmla="*/ 602 h 163"/>
                <a:gd name="T8" fmla="*/ 0 w 220"/>
                <a:gd name="T9" fmla="*/ 155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63"/>
                <a:gd name="T17" fmla="*/ 220 w 22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63">
                  <a:moveTo>
                    <a:pt x="0" y="42"/>
                  </a:moveTo>
                  <a:lnTo>
                    <a:pt x="216" y="0"/>
                  </a:lnTo>
                  <a:cubicBezTo>
                    <a:pt x="219" y="14"/>
                    <a:pt x="220" y="28"/>
                    <a:pt x="220" y="42"/>
                  </a:cubicBezTo>
                  <a:cubicBezTo>
                    <a:pt x="220" y="85"/>
                    <a:pt x="207" y="128"/>
                    <a:pt x="184" y="163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1" name="Freeform 145"/>
            <p:cNvSpPr>
              <a:spLocks/>
            </p:cNvSpPr>
            <p:nvPr/>
          </p:nvSpPr>
          <p:spPr bwMode="auto">
            <a:xfrm>
              <a:off x="5692469" y="2428550"/>
              <a:ext cx="1296096" cy="1310083"/>
            </a:xfrm>
            <a:custGeom>
              <a:avLst/>
              <a:gdLst>
                <a:gd name="T0" fmla="*/ 0 w 216"/>
                <a:gd name="T1" fmla="*/ 801 h 217"/>
                <a:gd name="T2" fmla="*/ 124 w 216"/>
                <a:gd name="T3" fmla="*/ 0 h 217"/>
                <a:gd name="T4" fmla="*/ 785 w 216"/>
                <a:gd name="T5" fmla="*/ 642 h 217"/>
                <a:gd name="T6" fmla="*/ 0 w 216"/>
                <a:gd name="T7" fmla="*/ 801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17"/>
                <a:gd name="T14" fmla="*/ 216 w 216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17">
                  <a:moveTo>
                    <a:pt x="0" y="217"/>
                  </a:moveTo>
                  <a:lnTo>
                    <a:pt x="34" y="0"/>
                  </a:lnTo>
                  <a:cubicBezTo>
                    <a:pt x="125" y="14"/>
                    <a:pt x="198" y="84"/>
                    <a:pt x="216" y="174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81A16A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2" name="Freeform 146"/>
            <p:cNvSpPr>
              <a:spLocks noEditPoints="1"/>
            </p:cNvSpPr>
            <p:nvPr/>
          </p:nvSpPr>
          <p:spPr bwMode="auto">
            <a:xfrm>
              <a:off x="4827305" y="2875059"/>
              <a:ext cx="1728678" cy="1733694"/>
            </a:xfrm>
            <a:custGeom>
              <a:avLst/>
              <a:gdLst>
                <a:gd name="T0" fmla="*/ 524 w 288"/>
                <a:gd name="T1" fmla="*/ 0 h 287"/>
                <a:gd name="T2" fmla="*/ 524 w 288"/>
                <a:gd name="T3" fmla="*/ 18 h 287"/>
                <a:gd name="T4" fmla="*/ 524 w 288"/>
                <a:gd name="T5" fmla="*/ 0 h 287"/>
                <a:gd name="T6" fmla="*/ 880 w 288"/>
                <a:gd name="T7" fmla="*/ 166 h 287"/>
                <a:gd name="T8" fmla="*/ 524 w 288"/>
                <a:gd name="T9" fmla="*/ 0 h 287"/>
                <a:gd name="T10" fmla="*/ 1047 w 288"/>
                <a:gd name="T11" fmla="*/ 528 h 287"/>
                <a:gd name="T12" fmla="*/ 880 w 288"/>
                <a:gd name="T13" fmla="*/ 166 h 287"/>
                <a:gd name="T14" fmla="*/ 1047 w 288"/>
                <a:gd name="T15" fmla="*/ 528 h 287"/>
                <a:gd name="T16" fmla="*/ 1029 w 288"/>
                <a:gd name="T17" fmla="*/ 528 h 287"/>
                <a:gd name="T18" fmla="*/ 1047 w 288"/>
                <a:gd name="T19" fmla="*/ 528 h 287"/>
                <a:gd name="T20" fmla="*/ 1047 w 288"/>
                <a:gd name="T21" fmla="*/ 528 h 287"/>
                <a:gd name="T22" fmla="*/ 1029 w 288"/>
                <a:gd name="T23" fmla="*/ 528 h 287"/>
                <a:gd name="T24" fmla="*/ 1047 w 288"/>
                <a:gd name="T25" fmla="*/ 528 h 287"/>
                <a:gd name="T26" fmla="*/ 880 w 288"/>
                <a:gd name="T27" fmla="*/ 890 h 287"/>
                <a:gd name="T28" fmla="*/ 1047 w 288"/>
                <a:gd name="T29" fmla="*/ 528 h 287"/>
                <a:gd name="T30" fmla="*/ 524 w 288"/>
                <a:gd name="T31" fmla="*/ 1060 h 287"/>
                <a:gd name="T32" fmla="*/ 880 w 288"/>
                <a:gd name="T33" fmla="*/ 890 h 287"/>
                <a:gd name="T34" fmla="*/ 524 w 288"/>
                <a:gd name="T35" fmla="*/ 1060 h 287"/>
                <a:gd name="T36" fmla="*/ 524 w 288"/>
                <a:gd name="T37" fmla="*/ 1042 h 287"/>
                <a:gd name="T38" fmla="*/ 524 w 288"/>
                <a:gd name="T39" fmla="*/ 1060 h 287"/>
                <a:gd name="T40" fmla="*/ 524 w 288"/>
                <a:gd name="T41" fmla="*/ 1060 h 287"/>
                <a:gd name="T42" fmla="*/ 524 w 288"/>
                <a:gd name="T43" fmla="*/ 1042 h 287"/>
                <a:gd name="T44" fmla="*/ 524 w 288"/>
                <a:gd name="T45" fmla="*/ 1060 h 287"/>
                <a:gd name="T46" fmla="*/ 167 w 288"/>
                <a:gd name="T47" fmla="*/ 890 h 287"/>
                <a:gd name="T48" fmla="*/ 524 w 288"/>
                <a:gd name="T49" fmla="*/ 1060 h 287"/>
                <a:gd name="T50" fmla="*/ 0 w 288"/>
                <a:gd name="T51" fmla="*/ 528 h 287"/>
                <a:gd name="T52" fmla="*/ 167 w 288"/>
                <a:gd name="T53" fmla="*/ 890 h 287"/>
                <a:gd name="T54" fmla="*/ 0 w 288"/>
                <a:gd name="T55" fmla="*/ 528 h 287"/>
                <a:gd name="T56" fmla="*/ 22 w 288"/>
                <a:gd name="T57" fmla="*/ 528 h 287"/>
                <a:gd name="T58" fmla="*/ 0 w 288"/>
                <a:gd name="T59" fmla="*/ 528 h 287"/>
                <a:gd name="T60" fmla="*/ 0 w 288"/>
                <a:gd name="T61" fmla="*/ 528 h 287"/>
                <a:gd name="T62" fmla="*/ 22 w 288"/>
                <a:gd name="T63" fmla="*/ 528 h 287"/>
                <a:gd name="T64" fmla="*/ 0 w 288"/>
                <a:gd name="T65" fmla="*/ 528 h 287"/>
                <a:gd name="T66" fmla="*/ 167 w 288"/>
                <a:gd name="T67" fmla="*/ 166 h 287"/>
                <a:gd name="T68" fmla="*/ 0 w 288"/>
                <a:gd name="T69" fmla="*/ 528 h 287"/>
                <a:gd name="T70" fmla="*/ 524 w 288"/>
                <a:gd name="T71" fmla="*/ 0 h 287"/>
                <a:gd name="T72" fmla="*/ 167 w 288"/>
                <a:gd name="T73" fmla="*/ 166 h 287"/>
                <a:gd name="T74" fmla="*/ 524 w 288"/>
                <a:gd name="T75" fmla="*/ 0 h 287"/>
                <a:gd name="T76" fmla="*/ 524 w 288"/>
                <a:gd name="T77" fmla="*/ 18 h 287"/>
                <a:gd name="T78" fmla="*/ 524 w 288"/>
                <a:gd name="T79" fmla="*/ 0 h 2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287"/>
                <a:gd name="T122" fmla="*/ 288 w 288"/>
                <a:gd name="T123" fmla="*/ 287 h 2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287">
                  <a:moveTo>
                    <a:pt x="144" y="0"/>
                  </a:moveTo>
                  <a:lnTo>
                    <a:pt x="144" y="0"/>
                  </a:lnTo>
                  <a:lnTo>
                    <a:pt x="144" y="5"/>
                  </a:lnTo>
                  <a:lnTo>
                    <a:pt x="144" y="0"/>
                  </a:lnTo>
                  <a:close/>
                  <a:moveTo>
                    <a:pt x="144" y="0"/>
                  </a:moveTo>
                  <a:cubicBezTo>
                    <a:pt x="184" y="0"/>
                    <a:pt x="220" y="16"/>
                    <a:pt x="246" y="42"/>
                  </a:cubicBezTo>
                  <a:lnTo>
                    <a:pt x="242" y="45"/>
                  </a:lnTo>
                  <a:cubicBezTo>
                    <a:pt x="217" y="20"/>
                    <a:pt x="183" y="5"/>
                    <a:pt x="144" y="5"/>
                  </a:cubicBezTo>
                  <a:lnTo>
                    <a:pt x="144" y="0"/>
                  </a:lnTo>
                  <a:close/>
                  <a:moveTo>
                    <a:pt x="246" y="42"/>
                  </a:moveTo>
                  <a:cubicBezTo>
                    <a:pt x="272" y="68"/>
                    <a:pt x="288" y="104"/>
                    <a:pt x="288" y="143"/>
                  </a:cubicBezTo>
                  <a:lnTo>
                    <a:pt x="283" y="143"/>
                  </a:lnTo>
                  <a:cubicBezTo>
                    <a:pt x="283" y="105"/>
                    <a:pt x="267" y="70"/>
                    <a:pt x="242" y="45"/>
                  </a:cubicBezTo>
                  <a:lnTo>
                    <a:pt x="246" y="42"/>
                  </a:lnTo>
                  <a:close/>
                  <a:moveTo>
                    <a:pt x="288" y="143"/>
                  </a:moveTo>
                  <a:lnTo>
                    <a:pt x="288" y="143"/>
                  </a:lnTo>
                  <a:lnTo>
                    <a:pt x="283" y="143"/>
                  </a:lnTo>
                  <a:lnTo>
                    <a:pt x="288" y="143"/>
                  </a:lnTo>
                  <a:close/>
                  <a:moveTo>
                    <a:pt x="288" y="143"/>
                  </a:moveTo>
                  <a:lnTo>
                    <a:pt x="288" y="143"/>
                  </a:lnTo>
                  <a:lnTo>
                    <a:pt x="283" y="143"/>
                  </a:lnTo>
                  <a:lnTo>
                    <a:pt x="288" y="143"/>
                  </a:lnTo>
                  <a:close/>
                  <a:moveTo>
                    <a:pt x="288" y="143"/>
                  </a:moveTo>
                  <a:cubicBezTo>
                    <a:pt x="288" y="183"/>
                    <a:pt x="272" y="219"/>
                    <a:pt x="246" y="245"/>
                  </a:cubicBezTo>
                  <a:lnTo>
                    <a:pt x="242" y="241"/>
                  </a:lnTo>
                  <a:cubicBezTo>
                    <a:pt x="267" y="216"/>
                    <a:pt x="283" y="182"/>
                    <a:pt x="283" y="143"/>
                  </a:cubicBezTo>
                  <a:lnTo>
                    <a:pt x="288" y="143"/>
                  </a:lnTo>
                  <a:close/>
                  <a:moveTo>
                    <a:pt x="246" y="245"/>
                  </a:moveTo>
                  <a:cubicBezTo>
                    <a:pt x="220" y="271"/>
                    <a:pt x="184" y="287"/>
                    <a:pt x="144" y="287"/>
                  </a:cubicBezTo>
                  <a:lnTo>
                    <a:pt x="144" y="282"/>
                  </a:lnTo>
                  <a:cubicBezTo>
                    <a:pt x="183" y="282"/>
                    <a:pt x="217" y="266"/>
                    <a:pt x="242" y="241"/>
                  </a:cubicBezTo>
                  <a:lnTo>
                    <a:pt x="246" y="245"/>
                  </a:lnTo>
                  <a:close/>
                  <a:moveTo>
                    <a:pt x="144" y="287"/>
                  </a:moveTo>
                  <a:lnTo>
                    <a:pt x="144" y="287"/>
                  </a:lnTo>
                  <a:lnTo>
                    <a:pt x="144" y="282"/>
                  </a:lnTo>
                  <a:lnTo>
                    <a:pt x="144" y="287"/>
                  </a:lnTo>
                  <a:close/>
                  <a:moveTo>
                    <a:pt x="144" y="287"/>
                  </a:moveTo>
                  <a:lnTo>
                    <a:pt x="144" y="287"/>
                  </a:lnTo>
                  <a:lnTo>
                    <a:pt x="144" y="282"/>
                  </a:lnTo>
                  <a:lnTo>
                    <a:pt x="144" y="287"/>
                  </a:lnTo>
                  <a:close/>
                  <a:moveTo>
                    <a:pt x="144" y="287"/>
                  </a:moveTo>
                  <a:cubicBezTo>
                    <a:pt x="105" y="287"/>
                    <a:pt x="69" y="271"/>
                    <a:pt x="43" y="245"/>
                  </a:cubicBezTo>
                  <a:lnTo>
                    <a:pt x="46" y="241"/>
                  </a:lnTo>
                  <a:cubicBezTo>
                    <a:pt x="71" y="266"/>
                    <a:pt x="106" y="282"/>
                    <a:pt x="144" y="282"/>
                  </a:cubicBezTo>
                  <a:lnTo>
                    <a:pt x="144" y="287"/>
                  </a:lnTo>
                  <a:close/>
                  <a:moveTo>
                    <a:pt x="43" y="245"/>
                  </a:moveTo>
                  <a:cubicBezTo>
                    <a:pt x="17" y="219"/>
                    <a:pt x="0" y="183"/>
                    <a:pt x="0" y="143"/>
                  </a:cubicBezTo>
                  <a:lnTo>
                    <a:pt x="6" y="143"/>
                  </a:lnTo>
                  <a:cubicBezTo>
                    <a:pt x="6" y="182"/>
                    <a:pt x="21" y="216"/>
                    <a:pt x="46" y="241"/>
                  </a:cubicBezTo>
                  <a:lnTo>
                    <a:pt x="43" y="245"/>
                  </a:lnTo>
                  <a:close/>
                  <a:moveTo>
                    <a:pt x="0" y="143"/>
                  </a:moveTo>
                  <a:lnTo>
                    <a:pt x="0" y="143"/>
                  </a:lnTo>
                  <a:lnTo>
                    <a:pt x="6" y="143"/>
                  </a:lnTo>
                  <a:lnTo>
                    <a:pt x="0" y="143"/>
                  </a:lnTo>
                  <a:close/>
                  <a:moveTo>
                    <a:pt x="0" y="143"/>
                  </a:moveTo>
                  <a:lnTo>
                    <a:pt x="0" y="143"/>
                  </a:lnTo>
                  <a:lnTo>
                    <a:pt x="6" y="143"/>
                  </a:lnTo>
                  <a:lnTo>
                    <a:pt x="0" y="143"/>
                  </a:lnTo>
                  <a:close/>
                  <a:moveTo>
                    <a:pt x="0" y="143"/>
                  </a:moveTo>
                  <a:cubicBezTo>
                    <a:pt x="0" y="104"/>
                    <a:pt x="17" y="68"/>
                    <a:pt x="43" y="42"/>
                  </a:cubicBezTo>
                  <a:lnTo>
                    <a:pt x="46" y="45"/>
                  </a:lnTo>
                  <a:cubicBezTo>
                    <a:pt x="21" y="70"/>
                    <a:pt x="6" y="105"/>
                    <a:pt x="6" y="143"/>
                  </a:cubicBezTo>
                  <a:lnTo>
                    <a:pt x="0" y="143"/>
                  </a:lnTo>
                  <a:close/>
                  <a:moveTo>
                    <a:pt x="43" y="42"/>
                  </a:moveTo>
                  <a:cubicBezTo>
                    <a:pt x="69" y="16"/>
                    <a:pt x="105" y="0"/>
                    <a:pt x="144" y="0"/>
                  </a:cubicBezTo>
                  <a:lnTo>
                    <a:pt x="144" y="5"/>
                  </a:lnTo>
                  <a:cubicBezTo>
                    <a:pt x="106" y="5"/>
                    <a:pt x="71" y="20"/>
                    <a:pt x="46" y="45"/>
                  </a:cubicBezTo>
                  <a:lnTo>
                    <a:pt x="43" y="42"/>
                  </a:lnTo>
                  <a:close/>
                  <a:moveTo>
                    <a:pt x="144" y="0"/>
                  </a:moveTo>
                  <a:lnTo>
                    <a:pt x="144" y="0"/>
                  </a:lnTo>
                  <a:lnTo>
                    <a:pt x="144" y="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3" name="Freeform 147"/>
            <p:cNvSpPr>
              <a:spLocks/>
            </p:cNvSpPr>
            <p:nvPr/>
          </p:nvSpPr>
          <p:spPr bwMode="auto">
            <a:xfrm>
              <a:off x="5296211" y="2888143"/>
              <a:ext cx="678593" cy="850491"/>
            </a:xfrm>
            <a:custGeom>
              <a:avLst/>
              <a:gdLst>
                <a:gd name="T0" fmla="*/ 240 w 113"/>
                <a:gd name="T1" fmla="*/ 520 h 141"/>
                <a:gd name="T2" fmla="*/ 0 w 113"/>
                <a:gd name="T3" fmla="*/ 63 h 141"/>
                <a:gd name="T4" fmla="*/ 240 w 113"/>
                <a:gd name="T5" fmla="*/ 0 h 141"/>
                <a:gd name="T6" fmla="*/ 411 w 113"/>
                <a:gd name="T7" fmla="*/ 30 h 141"/>
                <a:gd name="T8" fmla="*/ 240 w 113"/>
                <a:gd name="T9" fmla="*/ 52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41"/>
                <a:gd name="T17" fmla="*/ 113 w 113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41">
                  <a:moveTo>
                    <a:pt x="66" y="141"/>
                  </a:moveTo>
                  <a:lnTo>
                    <a:pt x="0" y="17"/>
                  </a:lnTo>
                  <a:cubicBezTo>
                    <a:pt x="20" y="6"/>
                    <a:pt x="43" y="0"/>
                    <a:pt x="66" y="0"/>
                  </a:cubicBezTo>
                  <a:cubicBezTo>
                    <a:pt x="82" y="0"/>
                    <a:pt x="98" y="3"/>
                    <a:pt x="113" y="8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A5BF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4" name="Freeform 148"/>
            <p:cNvSpPr>
              <a:spLocks noEditPoints="1"/>
            </p:cNvSpPr>
            <p:nvPr/>
          </p:nvSpPr>
          <p:spPr bwMode="auto">
            <a:xfrm>
              <a:off x="5284654" y="2881600"/>
              <a:ext cx="695104" cy="881567"/>
            </a:xfrm>
            <a:custGeom>
              <a:avLst/>
              <a:gdLst>
                <a:gd name="T0" fmla="*/ 0 w 116"/>
                <a:gd name="T1" fmla="*/ 70 h 146"/>
                <a:gd name="T2" fmla="*/ 250 w 116"/>
                <a:gd name="T3" fmla="*/ 524 h 146"/>
                <a:gd name="T4" fmla="*/ 0 w 116"/>
                <a:gd name="T5" fmla="*/ 70 h 146"/>
                <a:gd name="T6" fmla="*/ 4 w 116"/>
                <a:gd name="T7" fmla="*/ 63 h 146"/>
                <a:gd name="T8" fmla="*/ 0 w 116"/>
                <a:gd name="T9" fmla="*/ 70 h 146"/>
                <a:gd name="T10" fmla="*/ 4 w 116"/>
                <a:gd name="T11" fmla="*/ 63 h 146"/>
                <a:gd name="T12" fmla="*/ 7 w 116"/>
                <a:gd name="T13" fmla="*/ 70 h 146"/>
                <a:gd name="T14" fmla="*/ 7 w 116"/>
                <a:gd name="T15" fmla="*/ 70 h 146"/>
                <a:gd name="T16" fmla="*/ 7 w 116"/>
                <a:gd name="T17" fmla="*/ 66 h 146"/>
                <a:gd name="T18" fmla="*/ 4 w 116"/>
                <a:gd name="T19" fmla="*/ 63 h 146"/>
                <a:gd name="T20" fmla="*/ 40 w 116"/>
                <a:gd name="T21" fmla="*/ 55 h 146"/>
                <a:gd name="T22" fmla="*/ 4 w 116"/>
                <a:gd name="T23" fmla="*/ 63 h 146"/>
                <a:gd name="T24" fmla="*/ 69 w 116"/>
                <a:gd name="T25" fmla="*/ 33 h 146"/>
                <a:gd name="T26" fmla="*/ 40 w 116"/>
                <a:gd name="T27" fmla="*/ 55 h 146"/>
                <a:gd name="T28" fmla="*/ 69 w 116"/>
                <a:gd name="T29" fmla="*/ 33 h 146"/>
                <a:gd name="T30" fmla="*/ 247 w 116"/>
                <a:gd name="T31" fmla="*/ 11 h 146"/>
                <a:gd name="T32" fmla="*/ 69 w 116"/>
                <a:gd name="T33" fmla="*/ 33 h 146"/>
                <a:gd name="T34" fmla="*/ 247 w 116"/>
                <a:gd name="T35" fmla="*/ 0 h 146"/>
                <a:gd name="T36" fmla="*/ 247 w 116"/>
                <a:gd name="T37" fmla="*/ 11 h 146"/>
                <a:gd name="T38" fmla="*/ 247 w 116"/>
                <a:gd name="T39" fmla="*/ 0 h 146"/>
                <a:gd name="T40" fmla="*/ 334 w 116"/>
                <a:gd name="T41" fmla="*/ 15 h 146"/>
                <a:gd name="T42" fmla="*/ 247 w 116"/>
                <a:gd name="T43" fmla="*/ 0 h 146"/>
                <a:gd name="T44" fmla="*/ 348 w 116"/>
                <a:gd name="T45" fmla="*/ 11 h 146"/>
                <a:gd name="T46" fmla="*/ 334 w 116"/>
                <a:gd name="T47" fmla="*/ 15 h 146"/>
                <a:gd name="T48" fmla="*/ 348 w 116"/>
                <a:gd name="T49" fmla="*/ 11 h 146"/>
                <a:gd name="T50" fmla="*/ 414 w 116"/>
                <a:gd name="T51" fmla="*/ 37 h 146"/>
                <a:gd name="T52" fmla="*/ 348 w 116"/>
                <a:gd name="T53" fmla="*/ 11 h 146"/>
                <a:gd name="T54" fmla="*/ 421 w 116"/>
                <a:gd name="T55" fmla="*/ 30 h 146"/>
                <a:gd name="T56" fmla="*/ 417 w 116"/>
                <a:gd name="T57" fmla="*/ 33 h 146"/>
                <a:gd name="T58" fmla="*/ 421 w 116"/>
                <a:gd name="T59" fmla="*/ 33 h 146"/>
                <a:gd name="T60" fmla="*/ 243 w 116"/>
                <a:gd name="T61" fmla="*/ 524 h 146"/>
                <a:gd name="T62" fmla="*/ 421 w 116"/>
                <a:gd name="T63" fmla="*/ 33 h 146"/>
                <a:gd name="T64" fmla="*/ 250 w 116"/>
                <a:gd name="T65" fmla="*/ 539 h 146"/>
                <a:gd name="T66" fmla="*/ 247 w 116"/>
                <a:gd name="T67" fmla="*/ 524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46"/>
                <a:gd name="T104" fmla="*/ 116 w 116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46">
                  <a:moveTo>
                    <a:pt x="67" y="143"/>
                  </a:moveTo>
                  <a:lnTo>
                    <a:pt x="0" y="19"/>
                  </a:lnTo>
                  <a:lnTo>
                    <a:pt x="3" y="17"/>
                  </a:lnTo>
                  <a:lnTo>
                    <a:pt x="69" y="142"/>
                  </a:lnTo>
                  <a:lnTo>
                    <a:pt x="67" y="143"/>
                  </a:lnTo>
                  <a:close/>
                  <a:moveTo>
                    <a:pt x="0" y="19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0" y="19"/>
                  </a:lnTo>
                  <a:close/>
                  <a:moveTo>
                    <a:pt x="1" y="17"/>
                  </a:moveTo>
                  <a:lnTo>
                    <a:pt x="1" y="17"/>
                  </a:lnTo>
                  <a:lnTo>
                    <a:pt x="2" y="19"/>
                  </a:lnTo>
                  <a:lnTo>
                    <a:pt x="1" y="17"/>
                  </a:lnTo>
                  <a:close/>
                  <a:moveTo>
                    <a:pt x="2" y="19"/>
                  </a:moveTo>
                  <a:lnTo>
                    <a:pt x="2" y="19"/>
                  </a:lnTo>
                  <a:lnTo>
                    <a:pt x="2" y="18"/>
                  </a:lnTo>
                  <a:lnTo>
                    <a:pt x="2" y="19"/>
                  </a:lnTo>
                  <a:close/>
                  <a:moveTo>
                    <a:pt x="1" y="17"/>
                  </a:moveTo>
                  <a:cubicBezTo>
                    <a:pt x="4" y="15"/>
                    <a:pt x="7" y="14"/>
                    <a:pt x="10" y="12"/>
                  </a:cubicBezTo>
                  <a:lnTo>
                    <a:pt x="11" y="15"/>
                  </a:lnTo>
                  <a:cubicBezTo>
                    <a:pt x="8" y="16"/>
                    <a:pt x="5" y="18"/>
                    <a:pt x="2" y="19"/>
                  </a:cubicBezTo>
                  <a:lnTo>
                    <a:pt x="1" y="17"/>
                  </a:lnTo>
                  <a:close/>
                  <a:moveTo>
                    <a:pt x="10" y="12"/>
                  </a:moveTo>
                  <a:cubicBezTo>
                    <a:pt x="13" y="11"/>
                    <a:pt x="16" y="10"/>
                    <a:pt x="19" y="9"/>
                  </a:cubicBezTo>
                  <a:lnTo>
                    <a:pt x="20" y="11"/>
                  </a:lnTo>
                  <a:cubicBezTo>
                    <a:pt x="17" y="12"/>
                    <a:pt x="14" y="14"/>
                    <a:pt x="11" y="15"/>
                  </a:cubicBezTo>
                  <a:lnTo>
                    <a:pt x="10" y="12"/>
                  </a:lnTo>
                  <a:close/>
                  <a:moveTo>
                    <a:pt x="19" y="9"/>
                  </a:moveTo>
                  <a:cubicBezTo>
                    <a:pt x="35" y="3"/>
                    <a:pt x="51" y="0"/>
                    <a:pt x="68" y="0"/>
                  </a:cubicBezTo>
                  <a:lnTo>
                    <a:pt x="68" y="3"/>
                  </a:lnTo>
                  <a:cubicBezTo>
                    <a:pt x="52" y="3"/>
                    <a:pt x="35" y="5"/>
                    <a:pt x="20" y="11"/>
                  </a:cubicBezTo>
                  <a:lnTo>
                    <a:pt x="19" y="9"/>
                  </a:lnTo>
                  <a:close/>
                  <a:moveTo>
                    <a:pt x="68" y="0"/>
                  </a:moveTo>
                  <a:lnTo>
                    <a:pt x="68" y="0"/>
                  </a:lnTo>
                  <a:lnTo>
                    <a:pt x="68" y="3"/>
                  </a:lnTo>
                  <a:lnTo>
                    <a:pt x="68" y="0"/>
                  </a:lnTo>
                  <a:close/>
                  <a:moveTo>
                    <a:pt x="68" y="0"/>
                  </a:moveTo>
                  <a:cubicBezTo>
                    <a:pt x="76" y="0"/>
                    <a:pt x="84" y="1"/>
                    <a:pt x="92" y="2"/>
                  </a:cubicBezTo>
                  <a:lnTo>
                    <a:pt x="92" y="4"/>
                  </a:lnTo>
                  <a:cubicBezTo>
                    <a:pt x="84" y="3"/>
                    <a:pt x="76" y="3"/>
                    <a:pt x="68" y="3"/>
                  </a:cubicBezTo>
                  <a:lnTo>
                    <a:pt x="68" y="0"/>
                  </a:lnTo>
                  <a:close/>
                  <a:moveTo>
                    <a:pt x="92" y="2"/>
                  </a:moveTo>
                  <a:cubicBezTo>
                    <a:pt x="93" y="2"/>
                    <a:pt x="95" y="2"/>
                    <a:pt x="96" y="3"/>
                  </a:cubicBezTo>
                  <a:lnTo>
                    <a:pt x="95" y="5"/>
                  </a:lnTo>
                  <a:cubicBezTo>
                    <a:pt x="94" y="5"/>
                    <a:pt x="93" y="5"/>
                    <a:pt x="92" y="4"/>
                  </a:cubicBezTo>
                  <a:lnTo>
                    <a:pt x="92" y="2"/>
                  </a:lnTo>
                  <a:close/>
                  <a:moveTo>
                    <a:pt x="96" y="3"/>
                  </a:moveTo>
                  <a:cubicBezTo>
                    <a:pt x="102" y="4"/>
                    <a:pt x="109" y="6"/>
                    <a:pt x="115" y="8"/>
                  </a:cubicBezTo>
                  <a:lnTo>
                    <a:pt x="114" y="10"/>
                  </a:lnTo>
                  <a:cubicBezTo>
                    <a:pt x="108" y="8"/>
                    <a:pt x="102" y="6"/>
                    <a:pt x="95" y="5"/>
                  </a:cubicBezTo>
                  <a:lnTo>
                    <a:pt x="96" y="3"/>
                  </a:lnTo>
                  <a:close/>
                  <a:moveTo>
                    <a:pt x="115" y="8"/>
                  </a:moveTo>
                  <a:lnTo>
                    <a:pt x="116" y="8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5" y="8"/>
                  </a:lnTo>
                  <a:close/>
                  <a:moveTo>
                    <a:pt x="116" y="9"/>
                  </a:moveTo>
                  <a:lnTo>
                    <a:pt x="70" y="143"/>
                  </a:lnTo>
                  <a:lnTo>
                    <a:pt x="67" y="142"/>
                  </a:lnTo>
                  <a:lnTo>
                    <a:pt x="113" y="9"/>
                  </a:lnTo>
                  <a:lnTo>
                    <a:pt x="116" y="9"/>
                  </a:lnTo>
                  <a:close/>
                  <a:moveTo>
                    <a:pt x="70" y="143"/>
                  </a:moveTo>
                  <a:lnTo>
                    <a:pt x="69" y="146"/>
                  </a:lnTo>
                  <a:lnTo>
                    <a:pt x="67" y="143"/>
                  </a:lnTo>
                  <a:lnTo>
                    <a:pt x="68" y="142"/>
                  </a:lnTo>
                  <a:lnTo>
                    <a:pt x="70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5" name="Freeform 149"/>
            <p:cNvSpPr>
              <a:spLocks/>
            </p:cNvSpPr>
            <p:nvPr/>
          </p:nvSpPr>
          <p:spPr bwMode="auto">
            <a:xfrm>
              <a:off x="5692469" y="2935574"/>
              <a:ext cx="767751" cy="803060"/>
            </a:xfrm>
            <a:custGeom>
              <a:avLst/>
              <a:gdLst>
                <a:gd name="T0" fmla="*/ 0 w 128"/>
                <a:gd name="T1" fmla="*/ 491 h 133"/>
                <a:gd name="T2" fmla="*/ 167 w 128"/>
                <a:gd name="T3" fmla="*/ 0 h 133"/>
                <a:gd name="T4" fmla="*/ 465 w 128"/>
                <a:gd name="T5" fmla="*/ 273 h 133"/>
                <a:gd name="T6" fmla="*/ 0 w 128"/>
                <a:gd name="T7" fmla="*/ 491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33"/>
                <a:gd name="T14" fmla="*/ 128 w 128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33">
                  <a:moveTo>
                    <a:pt x="0" y="133"/>
                  </a:moveTo>
                  <a:lnTo>
                    <a:pt x="46" y="0"/>
                  </a:lnTo>
                  <a:cubicBezTo>
                    <a:pt x="83" y="12"/>
                    <a:pt x="112" y="39"/>
                    <a:pt x="128" y="7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6" name="Freeform 150"/>
            <p:cNvSpPr>
              <a:spLocks/>
            </p:cNvSpPr>
            <p:nvPr/>
          </p:nvSpPr>
          <p:spPr bwMode="auto">
            <a:xfrm>
              <a:off x="5692469" y="3377176"/>
              <a:ext cx="845351" cy="614971"/>
            </a:xfrm>
            <a:custGeom>
              <a:avLst/>
              <a:gdLst>
                <a:gd name="T0" fmla="*/ 0 w 141"/>
                <a:gd name="T1" fmla="*/ 221 h 102"/>
                <a:gd name="T2" fmla="*/ 465 w 141"/>
                <a:gd name="T3" fmla="*/ 0 h 102"/>
                <a:gd name="T4" fmla="*/ 512 w 141"/>
                <a:gd name="T5" fmla="*/ 221 h 102"/>
                <a:gd name="T6" fmla="*/ 490 w 141"/>
                <a:gd name="T7" fmla="*/ 376 h 102"/>
                <a:gd name="T8" fmla="*/ 0 w 141"/>
                <a:gd name="T9" fmla="*/ 22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02"/>
                <a:gd name="T17" fmla="*/ 141 w 141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02">
                  <a:moveTo>
                    <a:pt x="0" y="60"/>
                  </a:moveTo>
                  <a:lnTo>
                    <a:pt x="128" y="0"/>
                  </a:lnTo>
                  <a:cubicBezTo>
                    <a:pt x="137" y="19"/>
                    <a:pt x="141" y="40"/>
                    <a:pt x="141" y="60"/>
                  </a:cubicBezTo>
                  <a:cubicBezTo>
                    <a:pt x="141" y="74"/>
                    <a:pt x="139" y="89"/>
                    <a:pt x="135" y="102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7" name="Freeform 151"/>
            <p:cNvSpPr>
              <a:spLocks/>
            </p:cNvSpPr>
            <p:nvPr/>
          </p:nvSpPr>
          <p:spPr bwMode="auto">
            <a:xfrm>
              <a:off x="5692469" y="3738635"/>
              <a:ext cx="809028" cy="767077"/>
            </a:xfrm>
            <a:custGeom>
              <a:avLst/>
              <a:gdLst>
                <a:gd name="T0" fmla="*/ 0 w 135"/>
                <a:gd name="T1" fmla="*/ 0 h 127"/>
                <a:gd name="T2" fmla="*/ 490 w 135"/>
                <a:gd name="T3" fmla="*/ 155 h 127"/>
                <a:gd name="T4" fmla="*/ 229 w 135"/>
                <a:gd name="T5" fmla="*/ 469 h 127"/>
                <a:gd name="T6" fmla="*/ 0 w 135"/>
                <a:gd name="T7" fmla="*/ 0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127"/>
                <a:gd name="T14" fmla="*/ 135 w 135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127">
                  <a:moveTo>
                    <a:pt x="0" y="0"/>
                  </a:moveTo>
                  <a:lnTo>
                    <a:pt x="135" y="42"/>
                  </a:lnTo>
                  <a:cubicBezTo>
                    <a:pt x="124" y="79"/>
                    <a:pt x="98" y="110"/>
                    <a:pt x="63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8" name="Freeform 152"/>
            <p:cNvSpPr>
              <a:spLocks/>
            </p:cNvSpPr>
            <p:nvPr/>
          </p:nvSpPr>
          <p:spPr bwMode="auto">
            <a:xfrm>
              <a:off x="5458016" y="3738635"/>
              <a:ext cx="612550" cy="852127"/>
            </a:xfrm>
            <a:custGeom>
              <a:avLst/>
              <a:gdLst>
                <a:gd name="T0" fmla="*/ 142 w 102"/>
                <a:gd name="T1" fmla="*/ 0 h 141"/>
                <a:gd name="T2" fmla="*/ 371 w 102"/>
                <a:gd name="T3" fmla="*/ 469 h 141"/>
                <a:gd name="T4" fmla="*/ 142 w 102"/>
                <a:gd name="T5" fmla="*/ 521 h 141"/>
                <a:gd name="T6" fmla="*/ 0 w 102"/>
                <a:gd name="T7" fmla="*/ 503 h 141"/>
                <a:gd name="T8" fmla="*/ 142 w 10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1"/>
                <a:gd name="T17" fmla="*/ 102 w 102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1">
                  <a:moveTo>
                    <a:pt x="39" y="0"/>
                  </a:moveTo>
                  <a:lnTo>
                    <a:pt x="102" y="127"/>
                  </a:lnTo>
                  <a:cubicBezTo>
                    <a:pt x="83" y="136"/>
                    <a:pt x="61" y="141"/>
                    <a:pt x="39" y="141"/>
                  </a:cubicBezTo>
                  <a:cubicBezTo>
                    <a:pt x="26" y="141"/>
                    <a:pt x="13" y="140"/>
                    <a:pt x="0" y="136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09" name="Freeform 153"/>
            <p:cNvSpPr>
              <a:spLocks/>
            </p:cNvSpPr>
            <p:nvPr/>
          </p:nvSpPr>
          <p:spPr bwMode="auto">
            <a:xfrm>
              <a:off x="4959391" y="3738635"/>
              <a:ext cx="733078" cy="821051"/>
            </a:xfrm>
            <a:custGeom>
              <a:avLst/>
              <a:gdLst>
                <a:gd name="T0" fmla="*/ 444 w 122"/>
                <a:gd name="T1" fmla="*/ 0 h 136"/>
                <a:gd name="T2" fmla="*/ 302 w 122"/>
                <a:gd name="T3" fmla="*/ 502 h 136"/>
                <a:gd name="T4" fmla="*/ 0 w 122"/>
                <a:gd name="T5" fmla="*/ 258 h 136"/>
                <a:gd name="T6" fmla="*/ 444 w 122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36"/>
                <a:gd name="T14" fmla="*/ 122 w 12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36">
                  <a:moveTo>
                    <a:pt x="122" y="0"/>
                  </a:moveTo>
                  <a:lnTo>
                    <a:pt x="83" y="136"/>
                  </a:lnTo>
                  <a:cubicBezTo>
                    <a:pt x="48" y="126"/>
                    <a:pt x="18" y="102"/>
                    <a:pt x="0" y="7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10" name="Freeform 154"/>
            <p:cNvSpPr>
              <a:spLocks/>
            </p:cNvSpPr>
            <p:nvPr/>
          </p:nvSpPr>
          <p:spPr bwMode="auto">
            <a:xfrm>
              <a:off x="4845467" y="3552180"/>
              <a:ext cx="847003" cy="610064"/>
            </a:xfrm>
            <a:custGeom>
              <a:avLst/>
              <a:gdLst>
                <a:gd name="T0" fmla="*/ 513 w 141"/>
                <a:gd name="T1" fmla="*/ 114 h 101"/>
                <a:gd name="T2" fmla="*/ 65 w 141"/>
                <a:gd name="T3" fmla="*/ 373 h 101"/>
                <a:gd name="T4" fmla="*/ 0 w 141"/>
                <a:gd name="T5" fmla="*/ 114 h 101"/>
                <a:gd name="T6" fmla="*/ 15 w 141"/>
                <a:gd name="T7" fmla="*/ 0 h 101"/>
                <a:gd name="T8" fmla="*/ 513 w 141"/>
                <a:gd name="T9" fmla="*/ 114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01"/>
                <a:gd name="T17" fmla="*/ 141 w 14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01">
                  <a:moveTo>
                    <a:pt x="141" y="31"/>
                  </a:moveTo>
                  <a:lnTo>
                    <a:pt x="18" y="101"/>
                  </a:lnTo>
                  <a:cubicBezTo>
                    <a:pt x="6" y="80"/>
                    <a:pt x="0" y="56"/>
                    <a:pt x="0" y="31"/>
                  </a:cubicBezTo>
                  <a:cubicBezTo>
                    <a:pt x="0" y="21"/>
                    <a:pt x="1" y="10"/>
                    <a:pt x="4" y="0"/>
                  </a:cubicBezTo>
                  <a:lnTo>
                    <a:pt x="141" y="31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11" name="Freeform 155"/>
            <p:cNvSpPr>
              <a:spLocks/>
            </p:cNvSpPr>
            <p:nvPr/>
          </p:nvSpPr>
          <p:spPr bwMode="auto">
            <a:xfrm>
              <a:off x="4870233" y="2991183"/>
              <a:ext cx="822236" cy="747451"/>
            </a:xfrm>
            <a:custGeom>
              <a:avLst/>
              <a:gdLst>
                <a:gd name="T0" fmla="*/ 498 w 137"/>
                <a:gd name="T1" fmla="*/ 457 h 124"/>
                <a:gd name="T2" fmla="*/ 0 w 137"/>
                <a:gd name="T3" fmla="*/ 343 h 124"/>
                <a:gd name="T4" fmla="*/ 258 w 137"/>
                <a:gd name="T5" fmla="*/ 0 h 124"/>
                <a:gd name="T6" fmla="*/ 498 w 137"/>
                <a:gd name="T7" fmla="*/ 45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24"/>
                <a:gd name="T14" fmla="*/ 137 w 137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24">
                  <a:moveTo>
                    <a:pt x="137" y="124"/>
                  </a:moveTo>
                  <a:lnTo>
                    <a:pt x="0" y="93"/>
                  </a:lnTo>
                  <a:cubicBezTo>
                    <a:pt x="9" y="53"/>
                    <a:pt x="35" y="19"/>
                    <a:pt x="71" y="0"/>
                  </a:cubicBezTo>
                  <a:lnTo>
                    <a:pt x="137" y="124"/>
                  </a:lnTo>
                  <a:close/>
                </a:path>
              </a:pathLst>
            </a:custGeom>
            <a:solidFill>
              <a:srgbClr val="A5BF95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12" name="Oval 156"/>
            <p:cNvSpPr>
              <a:spLocks noChangeArrowheads="1"/>
            </p:cNvSpPr>
            <p:nvPr/>
          </p:nvSpPr>
          <p:spPr bwMode="auto">
            <a:xfrm>
              <a:off x="5307769" y="3352642"/>
              <a:ext cx="767751" cy="773620"/>
            </a:xfrm>
            <a:prstGeom prst="ellipse">
              <a:avLst/>
            </a:prstGeom>
            <a:solidFill>
              <a:srgbClr val="BD3E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13" name="Freeform 157"/>
            <p:cNvSpPr>
              <a:spLocks noEditPoints="1"/>
            </p:cNvSpPr>
            <p:nvPr/>
          </p:nvSpPr>
          <p:spPr bwMode="auto">
            <a:xfrm>
              <a:off x="5289606" y="3341194"/>
              <a:ext cx="804075" cy="803060"/>
            </a:xfrm>
            <a:custGeom>
              <a:avLst/>
              <a:gdLst>
                <a:gd name="T0" fmla="*/ 244 w 134"/>
                <a:gd name="T1" fmla="*/ 0 h 133"/>
                <a:gd name="T2" fmla="*/ 244 w 134"/>
                <a:gd name="T3" fmla="*/ 18 h 133"/>
                <a:gd name="T4" fmla="*/ 244 w 134"/>
                <a:gd name="T5" fmla="*/ 0 h 133"/>
                <a:gd name="T6" fmla="*/ 403 w 134"/>
                <a:gd name="T7" fmla="*/ 85 h 133"/>
                <a:gd name="T8" fmla="*/ 244 w 134"/>
                <a:gd name="T9" fmla="*/ 0 h 133"/>
                <a:gd name="T10" fmla="*/ 487 w 134"/>
                <a:gd name="T11" fmla="*/ 244 h 133"/>
                <a:gd name="T12" fmla="*/ 403 w 134"/>
                <a:gd name="T13" fmla="*/ 85 h 133"/>
                <a:gd name="T14" fmla="*/ 487 w 134"/>
                <a:gd name="T15" fmla="*/ 244 h 133"/>
                <a:gd name="T16" fmla="*/ 469 w 134"/>
                <a:gd name="T17" fmla="*/ 244 h 133"/>
                <a:gd name="T18" fmla="*/ 487 w 134"/>
                <a:gd name="T19" fmla="*/ 244 h 133"/>
                <a:gd name="T20" fmla="*/ 487 w 134"/>
                <a:gd name="T21" fmla="*/ 244 h 133"/>
                <a:gd name="T22" fmla="*/ 469 w 134"/>
                <a:gd name="T23" fmla="*/ 244 h 133"/>
                <a:gd name="T24" fmla="*/ 487 w 134"/>
                <a:gd name="T25" fmla="*/ 244 h 133"/>
                <a:gd name="T26" fmla="*/ 403 w 134"/>
                <a:gd name="T27" fmla="*/ 406 h 133"/>
                <a:gd name="T28" fmla="*/ 487 w 134"/>
                <a:gd name="T29" fmla="*/ 244 h 133"/>
                <a:gd name="T30" fmla="*/ 244 w 134"/>
                <a:gd name="T31" fmla="*/ 491 h 133"/>
                <a:gd name="T32" fmla="*/ 403 w 134"/>
                <a:gd name="T33" fmla="*/ 406 h 133"/>
                <a:gd name="T34" fmla="*/ 244 w 134"/>
                <a:gd name="T35" fmla="*/ 491 h 133"/>
                <a:gd name="T36" fmla="*/ 244 w 134"/>
                <a:gd name="T37" fmla="*/ 473 h 133"/>
                <a:gd name="T38" fmla="*/ 244 w 134"/>
                <a:gd name="T39" fmla="*/ 491 h 133"/>
                <a:gd name="T40" fmla="*/ 244 w 134"/>
                <a:gd name="T41" fmla="*/ 491 h 133"/>
                <a:gd name="T42" fmla="*/ 244 w 134"/>
                <a:gd name="T43" fmla="*/ 473 h 133"/>
                <a:gd name="T44" fmla="*/ 244 w 134"/>
                <a:gd name="T45" fmla="*/ 491 h 133"/>
                <a:gd name="T46" fmla="*/ 87 w 134"/>
                <a:gd name="T47" fmla="*/ 406 h 133"/>
                <a:gd name="T48" fmla="*/ 244 w 134"/>
                <a:gd name="T49" fmla="*/ 491 h 133"/>
                <a:gd name="T50" fmla="*/ 0 w 134"/>
                <a:gd name="T51" fmla="*/ 244 h 133"/>
                <a:gd name="T52" fmla="*/ 87 w 134"/>
                <a:gd name="T53" fmla="*/ 406 h 133"/>
                <a:gd name="T54" fmla="*/ 0 w 134"/>
                <a:gd name="T55" fmla="*/ 244 h 133"/>
                <a:gd name="T56" fmla="*/ 22 w 134"/>
                <a:gd name="T57" fmla="*/ 244 h 133"/>
                <a:gd name="T58" fmla="*/ 0 w 134"/>
                <a:gd name="T59" fmla="*/ 244 h 133"/>
                <a:gd name="T60" fmla="*/ 0 w 134"/>
                <a:gd name="T61" fmla="*/ 244 h 133"/>
                <a:gd name="T62" fmla="*/ 22 w 134"/>
                <a:gd name="T63" fmla="*/ 244 h 133"/>
                <a:gd name="T64" fmla="*/ 0 w 134"/>
                <a:gd name="T65" fmla="*/ 244 h 133"/>
                <a:gd name="T66" fmla="*/ 87 w 134"/>
                <a:gd name="T67" fmla="*/ 85 h 133"/>
                <a:gd name="T68" fmla="*/ 0 w 134"/>
                <a:gd name="T69" fmla="*/ 244 h 133"/>
                <a:gd name="T70" fmla="*/ 244 w 134"/>
                <a:gd name="T71" fmla="*/ 0 h 133"/>
                <a:gd name="T72" fmla="*/ 87 w 134"/>
                <a:gd name="T73" fmla="*/ 85 h 133"/>
                <a:gd name="T74" fmla="*/ 244 w 134"/>
                <a:gd name="T75" fmla="*/ 0 h 133"/>
                <a:gd name="T76" fmla="*/ 244 w 134"/>
                <a:gd name="T77" fmla="*/ 18 h 133"/>
                <a:gd name="T78" fmla="*/ 244 w 134"/>
                <a:gd name="T79" fmla="*/ 0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"/>
                <a:gd name="T121" fmla="*/ 0 h 133"/>
                <a:gd name="T122" fmla="*/ 134 w 134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" h="133">
                  <a:moveTo>
                    <a:pt x="67" y="0"/>
                  </a:moveTo>
                  <a:lnTo>
                    <a:pt x="67" y="0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67" y="0"/>
                  </a:moveTo>
                  <a:cubicBezTo>
                    <a:pt x="86" y="0"/>
                    <a:pt x="102" y="7"/>
                    <a:pt x="115" y="19"/>
                  </a:cubicBezTo>
                  <a:lnTo>
                    <a:pt x="111" y="23"/>
                  </a:lnTo>
                  <a:cubicBezTo>
                    <a:pt x="100" y="12"/>
                    <a:pt x="84" y="5"/>
                    <a:pt x="67" y="5"/>
                  </a:cubicBezTo>
                  <a:lnTo>
                    <a:pt x="67" y="0"/>
                  </a:lnTo>
                  <a:close/>
                  <a:moveTo>
                    <a:pt x="115" y="19"/>
                  </a:moveTo>
                  <a:cubicBezTo>
                    <a:pt x="127" y="31"/>
                    <a:pt x="134" y="48"/>
                    <a:pt x="134" y="66"/>
                  </a:cubicBezTo>
                  <a:lnTo>
                    <a:pt x="129" y="66"/>
                  </a:lnTo>
                  <a:cubicBezTo>
                    <a:pt x="129" y="49"/>
                    <a:pt x="122" y="34"/>
                    <a:pt x="111" y="23"/>
                  </a:cubicBezTo>
                  <a:lnTo>
                    <a:pt x="115" y="19"/>
                  </a:lnTo>
                  <a:close/>
                  <a:moveTo>
                    <a:pt x="134" y="66"/>
                  </a:moveTo>
                  <a:lnTo>
                    <a:pt x="134" y="66"/>
                  </a:lnTo>
                  <a:lnTo>
                    <a:pt x="129" y="66"/>
                  </a:lnTo>
                  <a:lnTo>
                    <a:pt x="134" y="66"/>
                  </a:lnTo>
                  <a:close/>
                  <a:moveTo>
                    <a:pt x="134" y="66"/>
                  </a:moveTo>
                  <a:lnTo>
                    <a:pt x="134" y="66"/>
                  </a:lnTo>
                  <a:lnTo>
                    <a:pt x="129" y="66"/>
                  </a:lnTo>
                  <a:lnTo>
                    <a:pt x="134" y="66"/>
                  </a:lnTo>
                  <a:close/>
                  <a:moveTo>
                    <a:pt x="134" y="66"/>
                  </a:moveTo>
                  <a:cubicBezTo>
                    <a:pt x="134" y="85"/>
                    <a:pt x="127" y="101"/>
                    <a:pt x="115" y="114"/>
                  </a:cubicBezTo>
                  <a:lnTo>
                    <a:pt x="111" y="110"/>
                  </a:lnTo>
                  <a:cubicBezTo>
                    <a:pt x="122" y="99"/>
                    <a:pt x="129" y="83"/>
                    <a:pt x="129" y="66"/>
                  </a:cubicBezTo>
                  <a:lnTo>
                    <a:pt x="134" y="66"/>
                  </a:lnTo>
                  <a:close/>
                  <a:moveTo>
                    <a:pt x="115" y="114"/>
                  </a:moveTo>
                  <a:cubicBezTo>
                    <a:pt x="102" y="126"/>
                    <a:pt x="86" y="133"/>
                    <a:pt x="67" y="133"/>
                  </a:cubicBezTo>
                  <a:lnTo>
                    <a:pt x="67" y="128"/>
                  </a:lnTo>
                  <a:cubicBezTo>
                    <a:pt x="84" y="128"/>
                    <a:pt x="100" y="121"/>
                    <a:pt x="111" y="110"/>
                  </a:cubicBezTo>
                  <a:lnTo>
                    <a:pt x="115" y="114"/>
                  </a:lnTo>
                  <a:close/>
                  <a:moveTo>
                    <a:pt x="67" y="133"/>
                  </a:moveTo>
                  <a:lnTo>
                    <a:pt x="67" y="133"/>
                  </a:lnTo>
                  <a:lnTo>
                    <a:pt x="67" y="128"/>
                  </a:lnTo>
                  <a:lnTo>
                    <a:pt x="67" y="133"/>
                  </a:lnTo>
                  <a:close/>
                  <a:moveTo>
                    <a:pt x="67" y="133"/>
                  </a:moveTo>
                  <a:lnTo>
                    <a:pt x="67" y="133"/>
                  </a:lnTo>
                  <a:lnTo>
                    <a:pt x="67" y="128"/>
                  </a:lnTo>
                  <a:lnTo>
                    <a:pt x="67" y="133"/>
                  </a:lnTo>
                  <a:close/>
                  <a:moveTo>
                    <a:pt x="67" y="133"/>
                  </a:moveTo>
                  <a:cubicBezTo>
                    <a:pt x="49" y="133"/>
                    <a:pt x="32" y="126"/>
                    <a:pt x="20" y="114"/>
                  </a:cubicBezTo>
                  <a:lnTo>
                    <a:pt x="24" y="110"/>
                  </a:lnTo>
                  <a:cubicBezTo>
                    <a:pt x="35" y="121"/>
                    <a:pt x="50" y="128"/>
                    <a:pt x="67" y="128"/>
                  </a:cubicBezTo>
                  <a:lnTo>
                    <a:pt x="67" y="133"/>
                  </a:lnTo>
                  <a:close/>
                  <a:moveTo>
                    <a:pt x="20" y="114"/>
                  </a:moveTo>
                  <a:cubicBezTo>
                    <a:pt x="8" y="101"/>
                    <a:pt x="0" y="85"/>
                    <a:pt x="0" y="66"/>
                  </a:cubicBezTo>
                  <a:lnTo>
                    <a:pt x="6" y="66"/>
                  </a:lnTo>
                  <a:cubicBezTo>
                    <a:pt x="6" y="83"/>
                    <a:pt x="13" y="99"/>
                    <a:pt x="24" y="110"/>
                  </a:cubicBezTo>
                  <a:lnTo>
                    <a:pt x="20" y="114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6" y="66"/>
                  </a:lnTo>
                  <a:lnTo>
                    <a:pt x="0" y="66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6" y="66"/>
                  </a:lnTo>
                  <a:lnTo>
                    <a:pt x="0" y="66"/>
                  </a:lnTo>
                  <a:close/>
                  <a:moveTo>
                    <a:pt x="0" y="66"/>
                  </a:moveTo>
                  <a:cubicBezTo>
                    <a:pt x="0" y="48"/>
                    <a:pt x="8" y="31"/>
                    <a:pt x="20" y="19"/>
                  </a:cubicBezTo>
                  <a:lnTo>
                    <a:pt x="24" y="23"/>
                  </a:lnTo>
                  <a:cubicBezTo>
                    <a:pt x="13" y="34"/>
                    <a:pt x="6" y="49"/>
                    <a:pt x="6" y="66"/>
                  </a:cubicBezTo>
                  <a:lnTo>
                    <a:pt x="0" y="66"/>
                  </a:lnTo>
                  <a:close/>
                  <a:moveTo>
                    <a:pt x="20" y="19"/>
                  </a:moveTo>
                  <a:cubicBezTo>
                    <a:pt x="32" y="7"/>
                    <a:pt x="49" y="0"/>
                    <a:pt x="67" y="0"/>
                  </a:cubicBezTo>
                  <a:lnTo>
                    <a:pt x="67" y="5"/>
                  </a:lnTo>
                  <a:cubicBezTo>
                    <a:pt x="50" y="5"/>
                    <a:pt x="35" y="12"/>
                    <a:pt x="24" y="23"/>
                  </a:cubicBezTo>
                  <a:lnTo>
                    <a:pt x="20" y="19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14" name="Rectangle 158"/>
            <p:cNvSpPr>
              <a:spLocks noChangeArrowheads="1"/>
            </p:cNvSpPr>
            <p:nvPr/>
          </p:nvSpPr>
          <p:spPr bwMode="auto">
            <a:xfrm>
              <a:off x="5013877" y="1473383"/>
              <a:ext cx="112210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Centers of Expertise</a:t>
              </a:r>
              <a:endParaRPr lang="en-US" sz="1100" dirty="0"/>
            </a:p>
          </p:txBody>
        </p:sp>
        <p:sp>
          <p:nvSpPr>
            <p:cNvPr id="3115" name="Rectangle 159"/>
            <p:cNvSpPr>
              <a:spLocks noChangeArrowheads="1"/>
            </p:cNvSpPr>
            <p:nvPr/>
          </p:nvSpPr>
          <p:spPr bwMode="auto">
            <a:xfrm>
              <a:off x="7543800" y="2743200"/>
              <a:ext cx="43601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Content</a:t>
              </a:r>
              <a:endParaRPr lang="en-US" sz="1100" dirty="0"/>
            </a:p>
          </p:txBody>
        </p:sp>
        <p:sp>
          <p:nvSpPr>
            <p:cNvPr id="3116" name="Rectangle 160"/>
            <p:cNvSpPr>
              <a:spLocks noChangeArrowheads="1"/>
            </p:cNvSpPr>
            <p:nvPr/>
          </p:nvSpPr>
          <p:spPr bwMode="auto">
            <a:xfrm>
              <a:off x="7696200" y="2971800"/>
              <a:ext cx="24365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Plan</a:t>
              </a:r>
              <a:endParaRPr lang="en-US" sz="1100" dirty="0"/>
            </a:p>
          </p:txBody>
        </p:sp>
        <p:sp>
          <p:nvSpPr>
            <p:cNvPr id="3117" name="Rectangle 161"/>
            <p:cNvSpPr>
              <a:spLocks noChangeArrowheads="1"/>
            </p:cNvSpPr>
            <p:nvPr/>
          </p:nvSpPr>
          <p:spPr bwMode="auto">
            <a:xfrm>
              <a:off x="7485539" y="4685624"/>
              <a:ext cx="3783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Public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Policy</a:t>
              </a:r>
              <a:endParaRPr lang="en-US" sz="1100" dirty="0"/>
            </a:p>
          </p:txBody>
        </p:sp>
        <p:sp>
          <p:nvSpPr>
            <p:cNvPr id="3118" name="Rectangle 162"/>
            <p:cNvSpPr>
              <a:spLocks noChangeArrowheads="1"/>
            </p:cNvSpPr>
            <p:nvPr/>
          </p:nvSpPr>
          <p:spPr bwMode="auto">
            <a:xfrm>
              <a:off x="5530663" y="5948277"/>
              <a:ext cx="56425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FFFFFF"/>
                  </a:solidFill>
                  <a:latin typeface="Arial Narrow" pitchFamily="34" charset="0"/>
                </a:rPr>
                <a:t>Standards</a:t>
              </a:r>
              <a:endParaRPr lang="en-US" sz="1100"/>
            </a:p>
          </p:txBody>
        </p:sp>
        <p:sp>
          <p:nvSpPr>
            <p:cNvPr id="3119" name="Rectangle 163"/>
            <p:cNvSpPr>
              <a:spLocks noChangeArrowheads="1"/>
            </p:cNvSpPr>
            <p:nvPr/>
          </p:nvSpPr>
          <p:spPr bwMode="auto">
            <a:xfrm>
              <a:off x="3200400" y="3886200"/>
              <a:ext cx="3141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R &amp; D</a:t>
              </a:r>
              <a:endParaRPr lang="en-US" sz="1100" dirty="0"/>
            </a:p>
          </p:txBody>
        </p:sp>
        <p:sp>
          <p:nvSpPr>
            <p:cNvPr id="3120" name="Rectangle 164"/>
            <p:cNvSpPr>
              <a:spLocks noChangeArrowheads="1"/>
            </p:cNvSpPr>
            <p:nvPr/>
          </p:nvSpPr>
          <p:spPr bwMode="auto">
            <a:xfrm>
              <a:off x="3986907" y="2816985"/>
              <a:ext cx="46807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Auditing</a:t>
              </a:r>
              <a:endParaRPr lang="en-US" sz="1100" dirty="0"/>
            </a:p>
          </p:txBody>
        </p:sp>
        <p:sp>
          <p:nvSpPr>
            <p:cNvPr id="3121" name="Rectangle 165"/>
            <p:cNvSpPr>
              <a:spLocks noChangeArrowheads="1"/>
            </p:cNvSpPr>
            <p:nvPr/>
          </p:nvSpPr>
          <p:spPr bwMode="auto">
            <a:xfrm>
              <a:off x="4858676" y="1940136"/>
              <a:ext cx="9682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Automatic Ingest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&amp; </a:t>
              </a:r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Metadata</a:t>
              </a:r>
              <a:endParaRPr lang="en-US" sz="1100" dirty="0"/>
            </a:p>
          </p:txBody>
        </p:sp>
        <p:sp>
          <p:nvSpPr>
            <p:cNvPr id="3122" name="Rectangle 166"/>
            <p:cNvSpPr>
              <a:spLocks noChangeArrowheads="1"/>
            </p:cNvSpPr>
            <p:nvPr/>
          </p:nvSpPr>
          <p:spPr bwMode="auto">
            <a:xfrm>
              <a:off x="6443710" y="2179277"/>
              <a:ext cx="4296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Mass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Storage</a:t>
              </a:r>
              <a:endParaRPr lang="en-US" sz="1100" dirty="0"/>
            </a:p>
          </p:txBody>
        </p:sp>
        <p:sp>
          <p:nvSpPr>
            <p:cNvPr id="3123" name="Rectangle 167"/>
            <p:cNvSpPr>
              <a:spLocks noChangeArrowheads="1"/>
            </p:cNvSpPr>
            <p:nvPr/>
          </p:nvSpPr>
          <p:spPr bwMode="auto">
            <a:xfrm>
              <a:off x="7086600" y="3581400"/>
              <a:ext cx="30777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Tools</a:t>
              </a:r>
              <a:endParaRPr lang="en-US" sz="1100" dirty="0"/>
            </a:p>
          </p:txBody>
        </p:sp>
        <p:sp>
          <p:nvSpPr>
            <p:cNvPr id="3124" name="Rectangle 168"/>
            <p:cNvSpPr>
              <a:spLocks noChangeArrowheads="1"/>
            </p:cNvSpPr>
            <p:nvPr/>
          </p:nvSpPr>
          <p:spPr bwMode="auto">
            <a:xfrm>
              <a:off x="6781800" y="449580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Training</a:t>
              </a:r>
              <a:endParaRPr lang="en-US" sz="1100" dirty="0"/>
            </a:p>
          </p:txBody>
        </p:sp>
        <p:sp>
          <p:nvSpPr>
            <p:cNvPr id="3125" name="Rectangle 169"/>
            <p:cNvSpPr>
              <a:spLocks noChangeArrowheads="1"/>
            </p:cNvSpPr>
            <p:nvPr/>
          </p:nvSpPr>
          <p:spPr bwMode="auto">
            <a:xfrm>
              <a:off x="6172200" y="5029200"/>
              <a:ext cx="4616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Formal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Registry</a:t>
              </a:r>
              <a:endParaRPr lang="en-US" sz="1100" dirty="0"/>
            </a:p>
          </p:txBody>
        </p:sp>
        <p:sp>
          <p:nvSpPr>
            <p:cNvPr id="3126" name="Rectangle 170"/>
            <p:cNvSpPr>
              <a:spLocks noChangeArrowheads="1"/>
            </p:cNvSpPr>
            <p:nvPr/>
          </p:nvSpPr>
          <p:spPr bwMode="auto">
            <a:xfrm>
              <a:off x="5257800" y="5181600"/>
              <a:ext cx="5065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Content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Directory</a:t>
              </a:r>
              <a:endParaRPr lang="en-US" sz="1100" dirty="0"/>
            </a:p>
          </p:txBody>
        </p:sp>
        <p:sp>
          <p:nvSpPr>
            <p:cNvPr id="3127" name="Rectangle 171"/>
            <p:cNvSpPr>
              <a:spLocks noChangeArrowheads="1"/>
            </p:cNvSpPr>
            <p:nvPr/>
          </p:nvSpPr>
          <p:spPr bwMode="auto">
            <a:xfrm>
              <a:off x="5105400" y="4572000"/>
              <a:ext cx="4296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Secure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Storage</a:t>
              </a:r>
              <a:endParaRPr lang="en-US" sz="1100" dirty="0"/>
            </a:p>
          </p:txBody>
        </p:sp>
        <p:sp>
          <p:nvSpPr>
            <p:cNvPr id="3128" name="Rectangle 172"/>
            <p:cNvSpPr>
              <a:spLocks noChangeArrowheads="1"/>
            </p:cNvSpPr>
            <p:nvPr/>
          </p:nvSpPr>
          <p:spPr bwMode="auto">
            <a:xfrm>
              <a:off x="4191000" y="4876800"/>
              <a:ext cx="73738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Accreditation</a:t>
              </a:r>
              <a:endParaRPr lang="en-US" sz="1100" dirty="0"/>
            </a:p>
          </p:txBody>
        </p:sp>
        <p:sp>
          <p:nvSpPr>
            <p:cNvPr id="3129" name="Rectangle 173"/>
            <p:cNvSpPr>
              <a:spLocks noChangeArrowheads="1"/>
            </p:cNvSpPr>
            <p:nvPr/>
          </p:nvSpPr>
          <p:spPr bwMode="auto">
            <a:xfrm>
              <a:off x="3749152" y="3693834"/>
              <a:ext cx="54502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Advocacy</a:t>
              </a:r>
              <a:endParaRPr lang="en-US" sz="1100" dirty="0"/>
            </a:p>
          </p:txBody>
        </p:sp>
        <p:sp>
          <p:nvSpPr>
            <p:cNvPr id="3130" name="Rectangle 174"/>
            <p:cNvSpPr>
              <a:spLocks noChangeArrowheads="1"/>
            </p:cNvSpPr>
            <p:nvPr/>
          </p:nvSpPr>
          <p:spPr bwMode="auto">
            <a:xfrm>
              <a:off x="4495800" y="4191000"/>
              <a:ext cx="50013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Metadata</a:t>
              </a:r>
              <a:endParaRPr lang="en-US" sz="1100" dirty="0"/>
            </a:p>
          </p:txBody>
        </p:sp>
        <p:sp>
          <p:nvSpPr>
            <p:cNvPr id="3131" name="Rectangle 175"/>
            <p:cNvSpPr>
              <a:spLocks noChangeArrowheads="1"/>
            </p:cNvSpPr>
            <p:nvPr/>
          </p:nvSpPr>
          <p:spPr bwMode="auto">
            <a:xfrm>
              <a:off x="4383165" y="3454693"/>
              <a:ext cx="3590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Rights</a:t>
              </a:r>
              <a:endParaRPr lang="en-US" sz="1100" dirty="0"/>
            </a:p>
          </p:txBody>
        </p:sp>
        <p:sp>
          <p:nvSpPr>
            <p:cNvPr id="3132" name="Rectangle 176"/>
            <p:cNvSpPr>
              <a:spLocks noChangeArrowheads="1"/>
            </p:cNvSpPr>
            <p:nvPr/>
          </p:nvSpPr>
          <p:spPr bwMode="auto">
            <a:xfrm>
              <a:off x="4876800" y="2667000"/>
              <a:ext cx="66684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Agreements</a:t>
              </a:r>
              <a:endParaRPr lang="en-US" sz="1100" dirty="0"/>
            </a:p>
          </p:txBody>
        </p:sp>
        <p:sp>
          <p:nvSpPr>
            <p:cNvPr id="3133" name="Rectangle 177"/>
            <p:cNvSpPr>
              <a:spLocks noChangeArrowheads="1"/>
            </p:cNvSpPr>
            <p:nvPr/>
          </p:nvSpPr>
          <p:spPr bwMode="auto">
            <a:xfrm>
              <a:off x="5486400" y="3048000"/>
              <a:ext cx="25648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User</a:t>
              </a:r>
              <a:endParaRPr lang="en-US" sz="1100" dirty="0"/>
            </a:p>
          </p:txBody>
        </p:sp>
        <p:sp>
          <p:nvSpPr>
            <p:cNvPr id="3135" name="Rectangle 179"/>
            <p:cNvSpPr>
              <a:spLocks noChangeArrowheads="1"/>
            </p:cNvSpPr>
            <p:nvPr/>
          </p:nvSpPr>
          <p:spPr bwMode="auto">
            <a:xfrm>
              <a:off x="6553200" y="3657600"/>
              <a:ext cx="4680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  <a:latin typeface="Arial Narrow" pitchFamily="34" charset="0"/>
                </a:rPr>
                <a:t>Ingest /  </a:t>
              </a:r>
              <a:br>
                <a:rPr lang="en-US" sz="1100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dirty="0" smtClean="0">
                  <a:solidFill>
                    <a:srgbClr val="FFFFFF"/>
                  </a:solidFill>
                  <a:latin typeface="Arial Narrow" pitchFamily="34" charset="0"/>
                </a:rPr>
                <a:t>D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eposit</a:t>
              </a:r>
              <a:endParaRPr lang="en-US" sz="1100" dirty="0"/>
            </a:p>
          </p:txBody>
        </p:sp>
        <p:sp>
          <p:nvSpPr>
            <p:cNvPr id="3136" name="Rectangle 180"/>
            <p:cNvSpPr>
              <a:spLocks noChangeArrowheads="1"/>
            </p:cNvSpPr>
            <p:nvPr/>
          </p:nvSpPr>
          <p:spPr bwMode="auto">
            <a:xfrm>
              <a:off x="5791200" y="4495800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Content Authentication</a:t>
              </a:r>
              <a:endParaRPr lang="en-US" sz="1100" dirty="0"/>
            </a:p>
          </p:txBody>
        </p:sp>
        <p:sp>
          <p:nvSpPr>
            <p:cNvPr id="3138" name="Rectangle 182"/>
            <p:cNvSpPr>
              <a:spLocks noChangeArrowheads="1"/>
            </p:cNvSpPr>
            <p:nvPr/>
          </p:nvSpPr>
          <p:spPr bwMode="auto">
            <a:xfrm>
              <a:off x="5867400" y="3200400"/>
              <a:ext cx="41036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Creator</a:t>
              </a:r>
              <a:endParaRPr lang="en-US" sz="1100" dirty="0"/>
            </a:p>
          </p:txBody>
        </p:sp>
        <p:sp>
          <p:nvSpPr>
            <p:cNvPr id="3139" name="Rectangle 183"/>
            <p:cNvSpPr>
              <a:spLocks noChangeArrowheads="1"/>
            </p:cNvSpPr>
            <p:nvPr/>
          </p:nvSpPr>
          <p:spPr bwMode="auto">
            <a:xfrm>
              <a:off x="6096000" y="3581400"/>
              <a:ext cx="3590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Owner</a:t>
              </a:r>
              <a:endParaRPr lang="en-US" sz="1100" dirty="0"/>
            </a:p>
          </p:txBody>
        </p:sp>
        <p:sp>
          <p:nvSpPr>
            <p:cNvPr id="3140" name="Rectangle 184"/>
            <p:cNvSpPr>
              <a:spLocks noChangeArrowheads="1"/>
            </p:cNvSpPr>
            <p:nvPr/>
          </p:nvSpPr>
          <p:spPr bwMode="auto">
            <a:xfrm>
              <a:off x="5867400" y="4038600"/>
              <a:ext cx="58990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Distributor</a:t>
              </a:r>
              <a:endParaRPr lang="en-US" sz="1100" dirty="0"/>
            </a:p>
          </p:txBody>
        </p:sp>
        <p:sp>
          <p:nvSpPr>
            <p:cNvPr id="3141" name="Rectangle 185"/>
            <p:cNvSpPr>
              <a:spLocks noChangeArrowheads="1"/>
            </p:cNvSpPr>
            <p:nvPr/>
          </p:nvSpPr>
          <p:spPr bwMode="auto">
            <a:xfrm>
              <a:off x="5486400" y="4343400"/>
              <a:ext cx="45525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Selector</a:t>
              </a:r>
              <a:endParaRPr lang="en-US" sz="1100" dirty="0"/>
            </a:p>
          </p:txBody>
        </p:sp>
        <p:sp>
          <p:nvSpPr>
            <p:cNvPr id="3142" name="Rectangle 186"/>
            <p:cNvSpPr>
              <a:spLocks noChangeArrowheads="1"/>
            </p:cNvSpPr>
            <p:nvPr/>
          </p:nvSpPr>
          <p:spPr bwMode="auto">
            <a:xfrm>
              <a:off x="4953000" y="4114800"/>
              <a:ext cx="5321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Cataloger</a:t>
              </a:r>
              <a:endParaRPr lang="en-US" sz="1100" dirty="0"/>
            </a:p>
          </p:txBody>
        </p:sp>
        <p:sp>
          <p:nvSpPr>
            <p:cNvPr id="3144" name="Rectangle 188"/>
            <p:cNvSpPr>
              <a:spLocks noChangeArrowheads="1"/>
            </p:cNvSpPr>
            <p:nvPr/>
          </p:nvSpPr>
          <p:spPr bwMode="auto">
            <a:xfrm>
              <a:off x="4800600" y="3657600"/>
              <a:ext cx="6418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100" b="1" dirty="0" err="1" smtClean="0">
                  <a:solidFill>
                    <a:srgbClr val="FFFFFF"/>
                  </a:solidFill>
                  <a:latin typeface="Arial Narrow" pitchFamily="34" charset="0"/>
                </a:rPr>
                <a:t>Archiver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 / Custodian</a:t>
              </a:r>
              <a:endParaRPr lang="en-US" sz="1100" dirty="0"/>
            </a:p>
          </p:txBody>
        </p:sp>
        <p:sp>
          <p:nvSpPr>
            <p:cNvPr id="3145" name="Rectangle 189"/>
            <p:cNvSpPr>
              <a:spLocks noChangeArrowheads="1"/>
            </p:cNvSpPr>
            <p:nvPr/>
          </p:nvSpPr>
          <p:spPr bwMode="auto">
            <a:xfrm>
              <a:off x="5105400" y="3200400"/>
              <a:ext cx="25006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Data</a:t>
              </a:r>
              <a:endParaRPr lang="en-US" sz="1100" dirty="0"/>
            </a:p>
          </p:txBody>
        </p:sp>
        <p:sp>
          <p:nvSpPr>
            <p:cNvPr id="3146" name="Rectangle 190"/>
            <p:cNvSpPr>
              <a:spLocks noChangeArrowheads="1"/>
            </p:cNvSpPr>
            <p:nvPr/>
          </p:nvSpPr>
          <p:spPr bwMode="auto">
            <a:xfrm>
              <a:off x="4953000" y="3352800"/>
              <a:ext cx="47448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Manager</a:t>
              </a:r>
              <a:endParaRPr lang="en-US" sz="1100" dirty="0"/>
            </a:p>
          </p:txBody>
        </p:sp>
        <p:sp>
          <p:nvSpPr>
            <p:cNvPr id="3149" name="Rectangle 193"/>
            <p:cNvSpPr>
              <a:spLocks noChangeArrowheads="1"/>
            </p:cNvSpPr>
            <p:nvPr/>
          </p:nvSpPr>
          <p:spPr bwMode="auto">
            <a:xfrm>
              <a:off x="6019800" y="2743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Navigation</a:t>
              </a:r>
              <a:endParaRPr lang="en-US" sz="1100" dirty="0"/>
            </a:p>
          </p:txBody>
        </p:sp>
        <p:sp>
          <p:nvSpPr>
            <p:cNvPr id="95" name="Rectangle 193"/>
            <p:cNvSpPr>
              <a:spLocks noChangeArrowheads="1"/>
            </p:cNvSpPr>
            <p:nvPr/>
          </p:nvSpPr>
          <p:spPr bwMode="auto">
            <a:xfrm>
              <a:off x="5867400" y="2362200"/>
              <a:ext cx="6097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en-US" sz="1100" b="1" dirty="0" smtClean="0">
                  <a:solidFill>
                    <a:srgbClr val="FFFFFF"/>
                  </a:solidFill>
                  <a:latin typeface="Arial Narrow" pitchFamily="34" charset="0"/>
                </a:rPr>
                <a:t>Discovery and  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r>
              <a:rPr lang="en-US" sz="2400" dirty="0" smtClean="0"/>
              <a:t>Research and Education User’s Perspective: 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8080"/>
                </a:solidFill>
              </a:rPr>
              <a:t>Key Questions Focus on Outcomes rather than Technology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3505200"/>
            <a:ext cx="2711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</a:rPr>
              <a:t>What are the trends and what is the noise in my data?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038600"/>
            <a:ext cx="1668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How should I display my data?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1828800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7030A0"/>
                </a:solidFill>
              </a:rPr>
              <a:t>How should I organize my data?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029200"/>
            <a:ext cx="3232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How can I make my data accessible to my collaborators?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160020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How can I combine my data with my colleague’s data?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9800" y="3505200"/>
            <a:ext cx="27479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My data is confidential; how do I make sure that it is seen/used only by the right people?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905000"/>
            <a:ext cx="2286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8080"/>
                </a:solidFill>
              </a:rPr>
              <a:t>How do I make sure that my data will be there when I want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 bwMode="auto">
          <a:xfrm>
            <a:off x="3124200" y="1447800"/>
            <a:ext cx="31242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b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Integrated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Cyberinfrastructure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CI Perspective:  </a:t>
            </a:r>
            <a:r>
              <a:rPr lang="en-US" sz="2400" dirty="0" smtClean="0">
                <a:solidFill>
                  <a:srgbClr val="008080"/>
                </a:solidFill>
              </a:rPr>
              <a:t>Key Questions Focus on Integration, Capability, Usability, Reliability, Interoperability</a:t>
            </a:r>
          </a:p>
        </p:txBody>
      </p:sp>
      <p:grpSp>
        <p:nvGrpSpPr>
          <p:cNvPr id="2" name="Group 85"/>
          <p:cNvGrpSpPr/>
          <p:nvPr/>
        </p:nvGrpSpPr>
        <p:grpSpPr>
          <a:xfrm>
            <a:off x="3429000" y="1676401"/>
            <a:ext cx="2514600" cy="3809999"/>
            <a:chOff x="2057400" y="1752600"/>
            <a:chExt cx="2971800" cy="4283075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207879" name="Rectangle 7"/>
            <p:cNvSpPr>
              <a:spLocks noChangeArrowheads="1"/>
            </p:cNvSpPr>
            <p:nvPr/>
          </p:nvSpPr>
          <p:spPr bwMode="auto">
            <a:xfrm>
              <a:off x="2057400" y="5181600"/>
              <a:ext cx="2971800" cy="8540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Helvetica" pitchFamily="80" charset="0"/>
                </a:rPr>
                <a:t>Data Storage</a:t>
              </a:r>
            </a:p>
          </p:txBody>
        </p:sp>
        <p:sp>
          <p:nvSpPr>
            <p:cNvPr id="207949" name="Line 77"/>
            <p:cNvSpPr>
              <a:spLocks noChangeShapeType="1"/>
            </p:cNvSpPr>
            <p:nvPr/>
          </p:nvSpPr>
          <p:spPr bwMode="auto">
            <a:xfrm flipV="1">
              <a:off x="2332038" y="3141663"/>
              <a:ext cx="0" cy="287337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2057400" y="4038600"/>
              <a:ext cx="2971800" cy="8540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Helvetica" pitchFamily="80" charset="0"/>
                </a:rPr>
                <a:t>Data Management</a:t>
              </a: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2057400" y="2895600"/>
              <a:ext cx="2971800" cy="8540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Helvetica" pitchFamily="80" charset="0"/>
                </a:rPr>
                <a:t>Data Manipulation</a:t>
              </a: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2057400" y="1752600"/>
              <a:ext cx="2971800" cy="8540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Helvetica" pitchFamily="80" charset="0"/>
                </a:rPr>
                <a:t>Data Access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33400" y="4800600"/>
            <a:ext cx="2341563" cy="1198563"/>
            <a:chOff x="304800" y="4876800"/>
            <a:chExt cx="2417763" cy="1198563"/>
          </a:xfrm>
        </p:grpSpPr>
        <p:grpSp>
          <p:nvGrpSpPr>
            <p:cNvPr id="4" name="Group 114"/>
            <p:cNvGrpSpPr>
              <a:grpSpLocks/>
            </p:cNvGrpSpPr>
            <p:nvPr/>
          </p:nvGrpSpPr>
          <p:grpSpPr bwMode="auto">
            <a:xfrm>
              <a:off x="1752600" y="5334000"/>
              <a:ext cx="969963" cy="727075"/>
              <a:chOff x="1066800" y="3962400"/>
              <a:chExt cx="970137" cy="727075"/>
            </a:xfrm>
          </p:grpSpPr>
          <p:graphicFrame>
            <p:nvGraphicFramePr>
              <p:cNvPr id="2050" name="Object 3"/>
              <p:cNvGraphicFramePr>
                <a:graphicFrameLocks noChangeAspect="1"/>
              </p:cNvGraphicFramePr>
              <p:nvPr/>
            </p:nvGraphicFramePr>
            <p:xfrm>
              <a:off x="1143000" y="3962400"/>
              <a:ext cx="825492" cy="727075"/>
            </p:xfrm>
            <a:graphic>
              <a:graphicData uri="http://schemas.openxmlformats.org/presentationml/2006/ole">
                <p:oleObj spid="_x0000_s3386370" name="Photo Editor Photo" r:id="rId4" imgW="6268325" imgH="4525007" progId="">
                  <p:embed/>
                </p:oleObj>
              </a:graphicData>
            </a:graphic>
          </p:graphicFrame>
          <p:sp>
            <p:nvSpPr>
              <p:cNvPr id="113" name="Text Box 78"/>
              <p:cNvSpPr txBox="1">
                <a:spLocks noChangeArrowheads="1"/>
              </p:cNvSpPr>
              <p:nvPr/>
            </p:nvSpPr>
            <p:spPr bwMode="auto">
              <a:xfrm>
                <a:off x="1066380" y="4267200"/>
                <a:ext cx="97055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rgbClr val="FFFF00"/>
                    </a:solidFill>
                    <a:latin typeface="+mn-lt"/>
                  </a:rPr>
                  <a:t>computers</a:t>
                </a: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371600" y="4876800"/>
              <a:ext cx="407988" cy="477838"/>
              <a:chOff x="240" y="3504"/>
              <a:chExt cx="432" cy="480"/>
            </a:xfrm>
          </p:grpSpPr>
          <p:sp>
            <p:nvSpPr>
              <p:cNvPr id="2084" name="Oval 31"/>
              <p:cNvSpPr>
                <a:spLocks noChangeArrowheads="1"/>
              </p:cNvSpPr>
              <p:nvPr/>
            </p:nvSpPr>
            <p:spPr bwMode="auto">
              <a:xfrm>
                <a:off x="240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85" name="Oval 32"/>
              <p:cNvSpPr>
                <a:spLocks noChangeArrowheads="1"/>
              </p:cNvSpPr>
              <p:nvPr/>
            </p:nvSpPr>
            <p:spPr bwMode="auto">
              <a:xfrm>
                <a:off x="336" y="3888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86" name="Oval 33"/>
              <p:cNvSpPr>
                <a:spLocks noChangeArrowheads="1"/>
              </p:cNvSpPr>
              <p:nvPr/>
            </p:nvSpPr>
            <p:spPr bwMode="auto">
              <a:xfrm>
                <a:off x="480" y="3792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87" name="Oval 34"/>
              <p:cNvSpPr>
                <a:spLocks noChangeArrowheads="1"/>
              </p:cNvSpPr>
              <p:nvPr/>
            </p:nvSpPr>
            <p:spPr bwMode="auto">
              <a:xfrm>
                <a:off x="480" y="39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88" name="Oval 35"/>
              <p:cNvSpPr>
                <a:spLocks noChangeArrowheads="1"/>
              </p:cNvSpPr>
              <p:nvPr/>
            </p:nvSpPr>
            <p:spPr bwMode="auto">
              <a:xfrm>
                <a:off x="624" y="3888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89" name="Line 36"/>
              <p:cNvSpPr>
                <a:spLocks noChangeShapeType="1"/>
              </p:cNvSpPr>
              <p:nvPr/>
            </p:nvSpPr>
            <p:spPr bwMode="auto">
              <a:xfrm flipV="1">
                <a:off x="288" y="3600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37"/>
              <p:cNvSpPr>
                <a:spLocks noChangeShapeType="1"/>
              </p:cNvSpPr>
              <p:nvPr/>
            </p:nvSpPr>
            <p:spPr bwMode="auto">
              <a:xfrm flipV="1">
                <a:off x="384" y="360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38"/>
              <p:cNvSpPr>
                <a:spLocks noChangeShapeType="1"/>
              </p:cNvSpPr>
              <p:nvPr/>
            </p:nvSpPr>
            <p:spPr bwMode="auto">
              <a:xfrm flipH="1" flipV="1">
                <a:off x="480" y="3600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39"/>
              <p:cNvSpPr>
                <a:spLocks noChangeShapeType="1"/>
              </p:cNvSpPr>
              <p:nvPr/>
            </p:nvSpPr>
            <p:spPr bwMode="auto">
              <a:xfrm flipH="1" flipV="1">
                <a:off x="480" y="3600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Rectangle 40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192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828800" y="4876800"/>
              <a:ext cx="407988" cy="477838"/>
              <a:chOff x="240" y="3504"/>
              <a:chExt cx="432" cy="480"/>
            </a:xfrm>
          </p:grpSpPr>
          <p:sp>
            <p:nvSpPr>
              <p:cNvPr id="2074" name="Oval 53"/>
              <p:cNvSpPr>
                <a:spLocks noChangeArrowheads="1"/>
              </p:cNvSpPr>
              <p:nvPr/>
            </p:nvSpPr>
            <p:spPr bwMode="auto">
              <a:xfrm>
                <a:off x="240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75" name="Oval 54"/>
              <p:cNvSpPr>
                <a:spLocks noChangeArrowheads="1"/>
              </p:cNvSpPr>
              <p:nvPr/>
            </p:nvSpPr>
            <p:spPr bwMode="auto">
              <a:xfrm>
                <a:off x="336" y="3888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76" name="Oval 55"/>
              <p:cNvSpPr>
                <a:spLocks noChangeArrowheads="1"/>
              </p:cNvSpPr>
              <p:nvPr/>
            </p:nvSpPr>
            <p:spPr bwMode="auto">
              <a:xfrm>
                <a:off x="480" y="3792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77" name="Oval 56"/>
              <p:cNvSpPr>
                <a:spLocks noChangeArrowheads="1"/>
              </p:cNvSpPr>
              <p:nvPr/>
            </p:nvSpPr>
            <p:spPr bwMode="auto">
              <a:xfrm>
                <a:off x="480" y="39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78" name="Oval 57"/>
              <p:cNvSpPr>
                <a:spLocks noChangeArrowheads="1"/>
              </p:cNvSpPr>
              <p:nvPr/>
            </p:nvSpPr>
            <p:spPr bwMode="auto">
              <a:xfrm>
                <a:off x="624" y="3888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79" name="Line 58"/>
              <p:cNvSpPr>
                <a:spLocks noChangeShapeType="1"/>
              </p:cNvSpPr>
              <p:nvPr/>
            </p:nvSpPr>
            <p:spPr bwMode="auto">
              <a:xfrm flipV="1">
                <a:off x="288" y="3600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9"/>
              <p:cNvSpPr>
                <a:spLocks noChangeShapeType="1"/>
              </p:cNvSpPr>
              <p:nvPr/>
            </p:nvSpPr>
            <p:spPr bwMode="auto">
              <a:xfrm flipV="1">
                <a:off x="384" y="3600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60"/>
              <p:cNvSpPr>
                <a:spLocks noChangeShapeType="1"/>
              </p:cNvSpPr>
              <p:nvPr/>
            </p:nvSpPr>
            <p:spPr bwMode="auto">
              <a:xfrm flipH="1" flipV="1">
                <a:off x="480" y="3600"/>
                <a:ext cx="4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Line 61"/>
              <p:cNvSpPr>
                <a:spLocks noChangeShapeType="1"/>
              </p:cNvSpPr>
              <p:nvPr/>
            </p:nvSpPr>
            <p:spPr bwMode="auto">
              <a:xfrm flipH="1" flipV="1">
                <a:off x="480" y="3600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Rectangle 62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192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071" name="Text Box 63"/>
            <p:cNvSpPr txBox="1">
              <a:spLocks noChangeArrowheads="1"/>
            </p:cNvSpPr>
            <p:nvPr/>
          </p:nvSpPr>
          <p:spPr bwMode="auto">
            <a:xfrm>
              <a:off x="1143000" y="5410200"/>
              <a:ext cx="7572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FF0000"/>
                  </a:solidFill>
                </a:rPr>
                <a:t>Sensor-</a:t>
              </a:r>
              <a:br>
                <a:rPr lang="en-US" sz="1200">
                  <a:solidFill>
                    <a:srgbClr val="FF0000"/>
                  </a:solidFill>
                </a:rPr>
              </a:br>
              <a:r>
                <a:rPr lang="en-US" sz="1200">
                  <a:solidFill>
                    <a:srgbClr val="FF0000"/>
                  </a:solidFill>
                </a:rPr>
                <a:t>nets</a:t>
              </a:r>
            </a:p>
          </p:txBody>
        </p:sp>
        <p:pic>
          <p:nvPicPr>
            <p:cNvPr id="2072" name="Picture 72" descr="SDSS telescope at dusk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5334000"/>
              <a:ext cx="6858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3" name="Text Box 63"/>
            <p:cNvSpPr txBox="1">
              <a:spLocks noChangeArrowheads="1"/>
            </p:cNvSpPr>
            <p:nvPr/>
          </p:nvSpPr>
          <p:spPr bwMode="auto">
            <a:xfrm>
              <a:off x="304800" y="5029200"/>
              <a:ext cx="10652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B050"/>
                  </a:solidFill>
                </a:rPr>
                <a:t>instruments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33400" y="1219200"/>
            <a:ext cx="2362200" cy="3281363"/>
            <a:chOff x="533400" y="1219200"/>
            <a:chExt cx="2362200" cy="3281363"/>
          </a:xfrm>
        </p:grpSpPr>
        <p:pic>
          <p:nvPicPr>
            <p:cNvPr id="2058" name="Picture 127" descr="JCSG 4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1371600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Rectangle 12"/>
            <p:cNvSpPr>
              <a:spLocks noChangeArrowheads="1"/>
            </p:cNvSpPr>
            <p:nvPr/>
          </p:nvSpPr>
          <p:spPr bwMode="auto">
            <a:xfrm>
              <a:off x="1066800" y="4114800"/>
              <a:ext cx="175260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  <a:t>File systems,</a:t>
              </a:r>
              <a:b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</a:br>
              <a: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  <a:t>Database systems,</a:t>
              </a:r>
            </a:p>
            <a:p>
              <a:pPr algn="r" eaLnBrk="0" hangingPunct="0">
                <a:defRPr/>
              </a:pPr>
              <a: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  <a:t>Collection Management</a:t>
              </a:r>
              <a:b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</a:br>
              <a:r>
                <a:rPr lang="en-US" sz="1200" dirty="0">
                  <a:solidFill>
                    <a:schemeClr val="accent5">
                      <a:lumMod val="25000"/>
                    </a:schemeClr>
                  </a:solidFill>
                  <a:latin typeface="Helvetica" pitchFamily="80" charset="0"/>
                </a:rPr>
                <a:t>Data Integration, etc.</a:t>
              </a:r>
            </a:p>
          </p:txBody>
        </p:sp>
        <p:pic>
          <p:nvPicPr>
            <p:cNvPr id="121" name="Picture 17" descr="screenDataCentralApplicationFor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400" y="2819400"/>
              <a:ext cx="1057275" cy="766763"/>
            </a:xfrm>
            <a:prstGeom prst="rect">
              <a:avLst/>
            </a:prstGeom>
            <a:noFill/>
            <a:ln w="28575">
              <a:solidFill>
                <a:schemeClr val="accent3">
                  <a:lumMod val="8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2" name="Picture 121" descr="PDB 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9200" y="2971800"/>
              <a:ext cx="1085850" cy="838200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2062" name="Text Box 63"/>
            <p:cNvSpPr txBox="1">
              <a:spLocks noChangeArrowheads="1"/>
            </p:cNvSpPr>
            <p:nvPr/>
          </p:nvSpPr>
          <p:spPr bwMode="auto">
            <a:xfrm>
              <a:off x="1447800" y="1828800"/>
              <a:ext cx="955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70C0"/>
                  </a:solidFill>
                </a:rPr>
                <a:t>simulation</a:t>
              </a:r>
            </a:p>
          </p:txBody>
        </p:sp>
        <p:sp>
          <p:nvSpPr>
            <p:cNvPr id="2063" name="Text Box 63"/>
            <p:cNvSpPr txBox="1">
              <a:spLocks noChangeArrowheads="1"/>
            </p:cNvSpPr>
            <p:nvPr/>
          </p:nvSpPr>
          <p:spPr bwMode="auto">
            <a:xfrm>
              <a:off x="1371600" y="1219200"/>
              <a:ext cx="7905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B050"/>
                  </a:solidFill>
                </a:rPr>
                <a:t>analysis</a:t>
              </a:r>
            </a:p>
          </p:txBody>
        </p:sp>
        <p:sp>
          <p:nvSpPr>
            <p:cNvPr id="2064" name="Text Box 63"/>
            <p:cNvSpPr txBox="1">
              <a:spLocks noChangeArrowheads="1"/>
            </p:cNvSpPr>
            <p:nvPr/>
          </p:nvSpPr>
          <p:spPr bwMode="auto">
            <a:xfrm>
              <a:off x="685800" y="2286000"/>
              <a:ext cx="11096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FF0000"/>
                  </a:solidFill>
                </a:rPr>
                <a:t>visualization</a:t>
              </a:r>
            </a:p>
          </p:txBody>
        </p:sp>
        <p:sp>
          <p:nvSpPr>
            <p:cNvPr id="2065" name="Text Box 63"/>
            <p:cNvSpPr txBox="1">
              <a:spLocks noChangeArrowheads="1"/>
            </p:cNvSpPr>
            <p:nvPr/>
          </p:nvSpPr>
          <p:spPr bwMode="auto">
            <a:xfrm>
              <a:off x="533400" y="1371600"/>
              <a:ext cx="8715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7030A0"/>
                  </a:solidFill>
                </a:rPr>
                <a:t>modeling</a:t>
              </a:r>
            </a:p>
          </p:txBody>
        </p:sp>
        <p:pic>
          <p:nvPicPr>
            <p:cNvPr id="2066" name="Picture 13" descr="machine room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05000" y="2057400"/>
              <a:ext cx="990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29" descr="bridge 2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3400" y="1676400"/>
              <a:ext cx="801688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>
          <a:xfrm rot="16200000">
            <a:off x="-160338" y="5341938"/>
            <a:ext cx="9048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Many Data </a:t>
            </a:r>
            <a:b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Sources</a:t>
            </a: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>
          <a:xfrm>
            <a:off x="6400800" y="1524000"/>
            <a:ext cx="2514600" cy="4495800"/>
          </a:xfrm>
          <a:prstGeom prst="rect">
            <a:avLst/>
          </a:prstGeom>
          <a:noFill/>
        </p:spPr>
        <p:txBody>
          <a:bodyPr/>
          <a:lstStyle/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1400" i="1" kern="0" dirty="0" smtClean="0">
                <a:solidFill>
                  <a:srgbClr val="FF0000"/>
                </a:solidFill>
                <a:latin typeface="+mn-lt"/>
              </a:rPr>
              <a:t>SERVICES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 smtClean="0">
                <a:latin typeface="+mn-lt"/>
              </a:rPr>
              <a:t>Database </a:t>
            </a:r>
            <a:r>
              <a:rPr lang="en-US" sz="1400" b="0" i="1" kern="0" dirty="0">
                <a:latin typeface="+mn-lt"/>
              </a:rPr>
              <a:t>selection and schema design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Portal creation and collection publication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Data analysis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Data mining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Data hosting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Preservation services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Domain-specific tools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200" b="0" i="1" kern="0" dirty="0">
                <a:latin typeface="+mn-lt"/>
              </a:rPr>
              <a:t>Biology Workbench 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200" b="0" i="1" kern="0" dirty="0">
                <a:latin typeface="+mn-lt"/>
              </a:rPr>
              <a:t>Montage (astronomy </a:t>
            </a:r>
            <a:r>
              <a:rPr lang="en-US" sz="1200" b="0" i="1" kern="0" dirty="0" err="1">
                <a:latin typeface="+mn-lt"/>
              </a:rPr>
              <a:t>mosaicking</a:t>
            </a:r>
            <a:r>
              <a:rPr lang="en-US" sz="1200" b="0" i="1" kern="0" dirty="0"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200" b="0" i="1" kern="0" dirty="0" err="1">
                <a:latin typeface="+mn-lt"/>
              </a:rPr>
              <a:t>Kepler</a:t>
            </a:r>
            <a:r>
              <a:rPr lang="en-US" sz="1200" b="0" i="1" kern="0" dirty="0">
                <a:latin typeface="+mn-lt"/>
              </a:rPr>
              <a:t> (Workflow management) 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Data visualization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i="1" kern="0" dirty="0">
                <a:latin typeface="+mn-lt"/>
              </a:rPr>
              <a:t>Data </a:t>
            </a:r>
            <a:r>
              <a:rPr lang="en-US" sz="1400" b="0" i="1" kern="0" dirty="0" err="1">
                <a:latin typeface="+mn-lt"/>
              </a:rPr>
              <a:t>anonymization</a:t>
            </a:r>
            <a:r>
              <a:rPr lang="en-US" sz="1400" b="0" i="1" kern="0" dirty="0">
                <a:latin typeface="+mn-lt"/>
              </a:rPr>
              <a:t>, etc.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Best Practices in Digital Preservation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5410200" cy="43434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Replication </a:t>
            </a:r>
            <a:r>
              <a:rPr lang="en-US" sz="1600" b="0" dirty="0" smtClean="0"/>
              <a:t>– make multiple copies and store some off-site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Heterogeneity</a:t>
            </a:r>
            <a:r>
              <a:rPr lang="en-US" sz="1600" b="0" dirty="0" smtClean="0"/>
              <a:t> – more bio-diverse solutions tolerate greater error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0" dirty="0" smtClean="0"/>
              <a:t>Associate </a:t>
            </a:r>
            <a:r>
              <a:rPr lang="en-US" sz="1600" dirty="0" smtClean="0">
                <a:solidFill>
                  <a:srgbClr val="FF0000"/>
                </a:solidFill>
              </a:rPr>
              <a:t>metadata </a:t>
            </a:r>
            <a:r>
              <a:rPr lang="en-US" sz="1600" b="0" dirty="0" smtClean="0"/>
              <a:t>with data to aid access, management, search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Plan ahead </a:t>
            </a:r>
            <a:r>
              <a:rPr lang="en-US" sz="1600" b="0" dirty="0" smtClean="0"/>
              <a:t>for smooth transition of data to new generations of media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0" dirty="0" smtClean="0"/>
              <a:t>Align necessary level of </a:t>
            </a:r>
            <a:r>
              <a:rPr lang="en-US" sz="1600" dirty="0" smtClean="0">
                <a:solidFill>
                  <a:srgbClr val="FF0000"/>
                </a:solidFill>
              </a:rPr>
              <a:t>“trust” </a:t>
            </a:r>
            <a:r>
              <a:rPr lang="en-US" sz="1600" b="0" dirty="0" smtClean="0"/>
              <a:t>with</a:t>
            </a:r>
            <a:r>
              <a:rPr lang="en-US" sz="1600" dirty="0" smtClean="0">
                <a:solidFill>
                  <a:srgbClr val="FF0000"/>
                </a:solidFill>
              </a:rPr>
              <a:t> reliability, infrastructure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0" dirty="0" smtClean="0"/>
              <a:t>Include </a:t>
            </a:r>
            <a:r>
              <a:rPr lang="en-US" sz="1600" dirty="0" smtClean="0">
                <a:solidFill>
                  <a:srgbClr val="FF0000"/>
                </a:solidFill>
              </a:rPr>
              <a:t>data costs </a:t>
            </a:r>
            <a:r>
              <a:rPr lang="en-US" sz="1600" b="0" dirty="0" smtClean="0"/>
              <a:t>as part of the IT bill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0" dirty="0" smtClean="0"/>
              <a:t>Pay attention to </a:t>
            </a:r>
            <a:r>
              <a:rPr lang="en-US" sz="1600" dirty="0" smtClean="0">
                <a:solidFill>
                  <a:srgbClr val="FF0000"/>
                </a:solidFill>
              </a:rPr>
              <a:t>security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b="0" dirty="0" smtClean="0"/>
              <a:t>Know the appropriate </a:t>
            </a:r>
            <a:r>
              <a:rPr lang="en-US" sz="1600" dirty="0" smtClean="0">
                <a:solidFill>
                  <a:srgbClr val="FF0000"/>
                </a:solidFill>
              </a:rPr>
              <a:t>regulations, policies, and penalties</a:t>
            </a:r>
            <a:r>
              <a:rPr lang="en-US" sz="1600" b="0" dirty="0" smtClean="0"/>
              <a:t> that pertain to your data</a:t>
            </a:r>
            <a:endParaRPr lang="en-US" sz="16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791200" y="1600200"/>
            <a:ext cx="2971800" cy="4343400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dirty="0" smtClean="0">
                <a:solidFill>
                  <a:srgbClr val="000099"/>
                </a:solidFill>
              </a:rPr>
              <a:t>Why are 3 copies used as best practice?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 smtClean="0"/>
              <a:t>Approach comes from </a:t>
            </a:r>
            <a:r>
              <a:rPr lang="en-US" sz="1400" b="0" dirty="0" err="1" smtClean="0"/>
              <a:t>Lamport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Shostak</a:t>
            </a:r>
            <a:r>
              <a:rPr lang="en-US" sz="1400" b="0" dirty="0" smtClean="0"/>
              <a:t>, and Pease’s solution to the </a:t>
            </a:r>
            <a:r>
              <a:rPr lang="en-US" sz="1400" b="0" i="1" dirty="0" smtClean="0"/>
              <a:t>Byzantine General’s Problem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100" dirty="0" smtClean="0"/>
              <a:t>Method for agreement on a battle plan for a group of Byzantine generals communicating only by messenger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100" b="0" dirty="0" smtClean="0"/>
              <a:t>Analogous to reliable computer systems with malfunctioning components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0" dirty="0" smtClean="0"/>
              <a:t>Solution:  When generals can send </a:t>
            </a:r>
            <a:r>
              <a:rPr lang="en-US" sz="1400" b="0" dirty="0" err="1" smtClean="0"/>
              <a:t>unforgeable</a:t>
            </a:r>
            <a:r>
              <a:rPr lang="en-US" sz="1400" b="0" dirty="0" smtClean="0"/>
              <a:t> signed messages to one another, the minimum number required for agreement is 3.</a:t>
            </a:r>
          </a:p>
          <a:p>
            <a:pPr>
              <a:lnSpc>
                <a:spcPct val="100000"/>
              </a:lnSpc>
            </a:pPr>
            <a:endParaRPr lang="en-US" sz="1400" b="0" dirty="0" smtClean="0"/>
          </a:p>
          <a:p>
            <a:endParaRPr lang="en-US" sz="1600" b="0" dirty="0" smtClean="0"/>
          </a:p>
          <a:p>
            <a:endParaRPr lang="en-US" sz="1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191000" y="457200"/>
            <a:ext cx="4572000" cy="533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 Preservation Data Grid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4038600" cy="4749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Helvetica" pitchFamily="48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Helvetica" pitchFamily="48" charset="0"/>
              </a:rPr>
              <a:t>Chronopolis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48" charset="0"/>
              </a:rPr>
              <a:t> Model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1800" b="0" dirty="0" smtClean="0">
                <a:latin typeface="Helvetica" pitchFamily="48" charset="0"/>
              </a:rPr>
              <a:t>Geographically distributed preservation data grid </a:t>
            </a:r>
          </a:p>
          <a:p>
            <a:pPr lvl="1" eaLnBrk="1" hangingPunct="1"/>
            <a:r>
              <a:rPr lang="en-US" sz="1600" dirty="0" smtClean="0">
                <a:latin typeface="Helvetica" pitchFamily="48" charset="0"/>
              </a:rPr>
              <a:t>supports long-term management, stewardship of, and access to digital collections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1800" b="0" dirty="0" smtClean="0">
                <a:latin typeface="Helvetica" pitchFamily="48" charset="0"/>
              </a:rPr>
              <a:t>Focus:  technological, human, and policy infrastructure for preservation and life cycle management through multiple technology generations</a:t>
            </a:r>
          </a:p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sz="1800" b="0" dirty="0" err="1" smtClean="0">
                <a:latin typeface="Helvetica" pitchFamily="48" charset="0"/>
              </a:rPr>
              <a:t>Chronopolis</a:t>
            </a:r>
            <a:r>
              <a:rPr lang="en-US" sz="1800" b="0" dirty="0" smtClean="0">
                <a:latin typeface="Helvetica" pitchFamily="48" charset="0"/>
              </a:rPr>
              <a:t> “users” = data stewards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334000" y="1981200"/>
            <a:ext cx="3294063" cy="3352800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28677" name="Oval 5"/>
          <p:cNvSpPr>
            <a:spLocks noChangeAspect="1" noChangeArrowheads="1"/>
          </p:cNvSpPr>
          <p:nvPr/>
        </p:nvSpPr>
        <p:spPr bwMode="auto">
          <a:xfrm>
            <a:off x="6311900" y="2873375"/>
            <a:ext cx="1485900" cy="1550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Digital </a:t>
            </a:r>
          </a:p>
          <a:p>
            <a:pPr algn="ctr" eaLnBrk="0" hangingPunct="0"/>
            <a:r>
              <a:rPr lang="en-US" sz="1400" dirty="0"/>
              <a:t>Information</a:t>
            </a:r>
          </a:p>
          <a:p>
            <a:pPr algn="ctr" eaLnBrk="0" hangingPunct="0"/>
            <a:r>
              <a:rPr lang="en-US" sz="1400" dirty="0"/>
              <a:t>of Long-Term</a:t>
            </a:r>
          </a:p>
          <a:p>
            <a:pPr algn="ctr" eaLnBrk="0" hangingPunct="0"/>
            <a:r>
              <a:rPr lang="en-US" sz="1400" dirty="0"/>
              <a:t>Value</a:t>
            </a:r>
            <a:endParaRPr lang="en-US" sz="1200" dirty="0"/>
          </a:p>
        </p:txBody>
      </p:sp>
      <p:sp>
        <p:nvSpPr>
          <p:cNvPr id="28678" name="Line 6"/>
          <p:cNvSpPr>
            <a:spLocks noChangeAspect="1" noChangeShapeType="1"/>
          </p:cNvSpPr>
          <p:nvPr/>
        </p:nvSpPr>
        <p:spPr bwMode="auto">
          <a:xfrm>
            <a:off x="7797800" y="3635375"/>
            <a:ext cx="830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Aspect="1" noChangeShapeType="1"/>
          </p:cNvSpPr>
          <p:nvPr/>
        </p:nvSpPr>
        <p:spPr bwMode="auto">
          <a:xfrm flipV="1">
            <a:off x="5334000" y="3635375"/>
            <a:ext cx="982663" cy="22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7086600" y="4424363"/>
            <a:ext cx="0" cy="9096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5722938" y="2286000"/>
            <a:ext cx="2667000" cy="56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Distributed Production </a:t>
            </a:r>
          </a:p>
          <a:p>
            <a:pPr algn="ctr" eaLnBrk="0" hangingPunct="0"/>
            <a:r>
              <a:rPr lang="en-US" sz="1400"/>
              <a:t>Preservation Environment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5486400" y="4545013"/>
            <a:ext cx="1481138" cy="7127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Technology</a:t>
            </a:r>
            <a:br>
              <a:rPr lang="en-US" sz="1400"/>
            </a:br>
            <a:r>
              <a:rPr lang="en-US" sz="1400"/>
              <a:t>Forecasting and </a:t>
            </a:r>
            <a:br>
              <a:rPr lang="en-US" sz="1400"/>
            </a:br>
            <a:r>
              <a:rPr lang="en-US" sz="1400"/>
              <a:t>Migration</a:t>
            </a: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7205663" y="4545013"/>
            <a:ext cx="1481137" cy="712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Administration, </a:t>
            </a:r>
          </a:p>
          <a:p>
            <a:pPr algn="ctr" eaLnBrk="0" hangingPunct="0"/>
            <a:r>
              <a:rPr lang="en-US" sz="1400"/>
              <a:t>Policy, </a:t>
            </a:r>
          </a:p>
          <a:p>
            <a:pPr algn="ctr" eaLnBrk="0" hangingPunct="0"/>
            <a:r>
              <a:rPr lang="en-US" sz="1400"/>
              <a:t>Outreach</a:t>
            </a:r>
          </a:p>
        </p:txBody>
      </p:sp>
      <p:pic>
        <p:nvPicPr>
          <p:cNvPr id="28684" name="Picture 11" descr="Chronopolis 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24272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15000" y="5562600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http://chronopolis.sdsc.edu/</a:t>
            </a:r>
            <a:endParaRPr lang="en-US" b="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2800" dirty="0" smtClean="0"/>
              <a:t>Data Replication and Distribution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352800" cy="46482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</a:pP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Focus on supporting multiple, geographically distributed copies of preservation collections: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r>
              <a:rPr lang="en-US" sz="1400" b="1" dirty="0" smtClean="0">
                <a:solidFill>
                  <a:srgbClr val="FA0000"/>
                </a:solidFill>
                <a:latin typeface="+mn-lt"/>
              </a:rPr>
              <a:t>“Bright copy”</a:t>
            </a:r>
            <a:r>
              <a:rPr lang="en-US" sz="140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 err="1" smtClean="0">
                <a:latin typeface="+mn-lt"/>
              </a:rPr>
              <a:t>Chronopolis</a:t>
            </a:r>
            <a:r>
              <a:rPr lang="en-US" sz="1400" dirty="0" smtClean="0">
                <a:latin typeface="+mn-lt"/>
              </a:rPr>
              <a:t> site supports ingestion, collection management, user access 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r>
              <a:rPr lang="en-US" sz="1400" b="1" dirty="0" smtClean="0">
                <a:solidFill>
                  <a:srgbClr val="960000"/>
                </a:solidFill>
                <a:latin typeface="+mn-lt"/>
              </a:rPr>
              <a:t>“Dim copy”</a:t>
            </a:r>
            <a:r>
              <a:rPr lang="en-US" sz="140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 err="1" smtClean="0">
                <a:latin typeface="+mn-lt"/>
              </a:rPr>
              <a:t>Chronopolis</a:t>
            </a:r>
            <a:r>
              <a:rPr lang="en-US" sz="1400" dirty="0" smtClean="0">
                <a:latin typeface="+mn-lt"/>
              </a:rPr>
              <a:t> site supports remote replica of bright copy and supports user access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r>
              <a:rPr lang="en-US" sz="1400" b="1" dirty="0" smtClean="0">
                <a:solidFill>
                  <a:srgbClr val="320000"/>
                </a:solidFill>
                <a:latin typeface="+mn-lt"/>
              </a:rPr>
              <a:t>“Dark copy”</a:t>
            </a:r>
            <a:r>
              <a:rPr lang="en-US" sz="140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 err="1" smtClean="0">
                <a:latin typeface="+mn-lt"/>
              </a:rPr>
              <a:t>Chronopolis</a:t>
            </a:r>
            <a:r>
              <a:rPr lang="en-US" sz="1400" dirty="0" smtClean="0">
                <a:latin typeface="+mn-lt"/>
              </a:rPr>
              <a:t> site supports reference copy that may be used for disaster recovery but no user access</a:t>
            </a:r>
          </a:p>
          <a:p>
            <a:pPr>
              <a:lnSpc>
                <a:spcPct val="105000"/>
              </a:lnSpc>
              <a:spcBef>
                <a:spcPct val="40000"/>
              </a:spcBef>
            </a:pPr>
            <a:r>
              <a:rPr lang="en-US" sz="1600" dirty="0" smtClean="0">
                <a:solidFill>
                  <a:srgbClr val="008080"/>
                </a:solidFill>
                <a:latin typeface="+mn-lt"/>
              </a:rPr>
              <a:t>Each site may play different roles for different collections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1295400"/>
            <a:ext cx="5334000" cy="3427413"/>
            <a:chOff x="2160" y="1104"/>
            <a:chExt cx="3360" cy="215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60" y="1104"/>
              <a:ext cx="3360" cy="2159"/>
              <a:chOff x="2160" y="1152"/>
              <a:chExt cx="3348" cy="196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160" y="1152"/>
                <a:ext cx="3348" cy="1955"/>
                <a:chOff x="2256" y="1152"/>
                <a:chExt cx="3348" cy="1955"/>
              </a:xfrm>
            </p:grpSpPr>
            <p:pic>
              <p:nvPicPr>
                <p:cNvPr id="30739" name="Picture 7" descr="Internet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12000" contrast="-12000"/>
                </a:blip>
                <a:srcRect/>
                <a:stretch>
                  <a:fillRect/>
                </a:stretch>
              </p:blipFill>
              <p:spPr bwMode="auto">
                <a:xfrm>
                  <a:off x="2256" y="1152"/>
                  <a:ext cx="3348" cy="1955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0740" name="AutoShape 8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351" cy="289"/>
                </a:xfrm>
                <a:prstGeom prst="sun">
                  <a:avLst>
                    <a:gd name="adj" fmla="val 25000"/>
                  </a:avLst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7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832" y="2592"/>
                  <a:ext cx="4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>
                      <a:solidFill>
                        <a:srgbClr val="0000FF"/>
                      </a:solidFill>
                    </a:rPr>
                    <a:t>SDSC</a:t>
                  </a:r>
                  <a:endParaRPr 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07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776"/>
                  <a:ext cx="715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>
                      <a:solidFill>
                        <a:srgbClr val="0000FF"/>
                      </a:solidFill>
                    </a:rPr>
                    <a:t>U Md</a:t>
                  </a:r>
                </a:p>
                <a:p>
                  <a:pPr eaLnBrk="0" hangingPunct="0"/>
                  <a:endParaRPr lang="en-US" sz="2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0743" name="AutoShape 11"/>
                <p:cNvSpPr>
                  <a:spLocks noChangeArrowheads="1"/>
                </p:cNvSpPr>
                <p:nvPr/>
              </p:nvSpPr>
              <p:spPr bwMode="auto">
                <a:xfrm>
                  <a:off x="3408" y="1920"/>
                  <a:ext cx="351" cy="289"/>
                </a:xfrm>
                <a:prstGeom prst="sun">
                  <a:avLst>
                    <a:gd name="adj" fmla="val 25000"/>
                  </a:avLst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744" name="AutoShape 12"/>
                <p:cNvSpPr>
                  <a:spLocks noChangeArrowheads="1"/>
                </p:cNvSpPr>
                <p:nvPr/>
              </p:nvSpPr>
              <p:spPr bwMode="auto">
                <a:xfrm>
                  <a:off x="4848" y="1968"/>
                  <a:ext cx="351" cy="289"/>
                </a:xfrm>
                <a:prstGeom prst="sun">
                  <a:avLst>
                    <a:gd name="adj" fmla="val 25000"/>
                  </a:avLst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7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60" y="1776"/>
                  <a:ext cx="4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>
                      <a:solidFill>
                        <a:srgbClr val="0000FF"/>
                      </a:solidFill>
                    </a:rPr>
                    <a:t>NCAR</a:t>
                  </a:r>
                  <a:endParaRPr lang="en-US" sz="200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0737" name="AutoShape 14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288" cy="229"/>
              </a:xfrm>
              <a:prstGeom prst="sun">
                <a:avLst>
                  <a:gd name="adj" fmla="val 25000"/>
                </a:avLst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738" name="Text Box 15"/>
              <p:cNvSpPr txBox="1">
                <a:spLocks noChangeArrowheads="1"/>
              </p:cNvSpPr>
              <p:nvPr/>
            </p:nvSpPr>
            <p:spPr bwMode="auto">
              <a:xfrm>
                <a:off x="2448" y="2880"/>
                <a:ext cx="114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 err="1">
                    <a:solidFill>
                      <a:srgbClr val="008080"/>
                    </a:solidFill>
                  </a:rPr>
                  <a:t>Chronopolis</a:t>
                </a:r>
                <a:r>
                  <a:rPr lang="en-US" sz="1200" dirty="0">
                    <a:solidFill>
                      <a:srgbClr val="008080"/>
                    </a:solidFill>
                  </a:rPr>
                  <a:t> Site</a:t>
                </a:r>
                <a:endParaRPr lang="en-US" sz="2000" dirty="0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30734" name="Rectangle 16"/>
            <p:cNvSpPr>
              <a:spLocks noChangeArrowheads="1"/>
            </p:cNvSpPr>
            <p:nvPr/>
          </p:nvSpPr>
          <p:spPr bwMode="auto">
            <a:xfrm>
              <a:off x="2736" y="1104"/>
              <a:ext cx="225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5" name="Text Box 17"/>
            <p:cNvSpPr txBox="1">
              <a:spLocks noChangeArrowheads="1"/>
            </p:cNvSpPr>
            <p:nvPr/>
          </p:nvSpPr>
          <p:spPr bwMode="auto">
            <a:xfrm>
              <a:off x="2640" y="1152"/>
              <a:ext cx="2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/>
                <a:t>Chronopolis Federation architecture</a:t>
              </a:r>
              <a:endParaRPr lang="en-US" sz="2800"/>
            </a:p>
          </p:txBody>
        </p:sp>
      </p:grpSp>
      <p:sp>
        <p:nvSpPr>
          <p:cNvPr id="3280914" name="Text Box 18"/>
          <p:cNvSpPr txBox="1">
            <a:spLocks noChangeArrowheads="1"/>
          </p:cNvSpPr>
          <p:nvPr/>
        </p:nvSpPr>
        <p:spPr bwMode="auto">
          <a:xfrm>
            <a:off x="4267200" y="3733800"/>
            <a:ext cx="908050" cy="214313"/>
          </a:xfrm>
          <a:prstGeom prst="rect">
            <a:avLst/>
          </a:prstGeom>
          <a:solidFill>
            <a:srgbClr val="FA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Bright copy C1</a:t>
            </a:r>
          </a:p>
        </p:txBody>
      </p:sp>
      <p:sp>
        <p:nvSpPr>
          <p:cNvPr id="3280915" name="Text Box 19"/>
          <p:cNvSpPr txBox="1">
            <a:spLocks noChangeArrowheads="1"/>
          </p:cNvSpPr>
          <p:nvPr/>
        </p:nvSpPr>
        <p:spPr bwMode="auto">
          <a:xfrm>
            <a:off x="5410200" y="2971800"/>
            <a:ext cx="801688" cy="214313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Dim copy C1</a:t>
            </a:r>
          </a:p>
        </p:txBody>
      </p:sp>
      <p:sp>
        <p:nvSpPr>
          <p:cNvPr id="3280916" name="Text Box 20"/>
          <p:cNvSpPr txBox="1">
            <a:spLocks noChangeArrowheads="1"/>
          </p:cNvSpPr>
          <p:nvPr/>
        </p:nvSpPr>
        <p:spPr bwMode="auto">
          <a:xfrm>
            <a:off x="7924800" y="3200400"/>
            <a:ext cx="908050" cy="214313"/>
          </a:xfrm>
          <a:prstGeom prst="rect">
            <a:avLst/>
          </a:prstGeom>
          <a:solidFill>
            <a:srgbClr val="FA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Bright copy C2</a:t>
            </a:r>
          </a:p>
        </p:txBody>
      </p:sp>
      <p:sp>
        <p:nvSpPr>
          <p:cNvPr id="3280917" name="Text Box 21"/>
          <p:cNvSpPr txBox="1">
            <a:spLocks noChangeArrowheads="1"/>
          </p:cNvSpPr>
          <p:nvPr/>
        </p:nvSpPr>
        <p:spPr bwMode="auto">
          <a:xfrm>
            <a:off x="7620000" y="2971800"/>
            <a:ext cx="836613" cy="214313"/>
          </a:xfrm>
          <a:prstGeom prst="rect">
            <a:avLst/>
          </a:prstGeom>
          <a:solidFill>
            <a:srgbClr val="32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Dark copy C1</a:t>
            </a:r>
          </a:p>
        </p:txBody>
      </p:sp>
      <p:sp>
        <p:nvSpPr>
          <p:cNvPr id="3280918" name="Text Box 22"/>
          <p:cNvSpPr txBox="1">
            <a:spLocks noChangeArrowheads="1"/>
          </p:cNvSpPr>
          <p:nvPr/>
        </p:nvSpPr>
        <p:spPr bwMode="auto">
          <a:xfrm>
            <a:off x="4495800" y="3962400"/>
            <a:ext cx="801688" cy="214313"/>
          </a:xfrm>
          <a:prstGeom prst="rect">
            <a:avLst/>
          </a:prstGeom>
          <a:solidFill>
            <a:srgbClr val="96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Dim copy C2</a:t>
            </a:r>
          </a:p>
        </p:txBody>
      </p:sp>
      <p:sp>
        <p:nvSpPr>
          <p:cNvPr id="3280919" name="Text Box 23"/>
          <p:cNvSpPr txBox="1">
            <a:spLocks noChangeArrowheads="1"/>
          </p:cNvSpPr>
          <p:nvPr/>
        </p:nvSpPr>
        <p:spPr bwMode="auto">
          <a:xfrm>
            <a:off x="5715000" y="3200400"/>
            <a:ext cx="836613" cy="214313"/>
          </a:xfrm>
          <a:prstGeom prst="rect">
            <a:avLst/>
          </a:prstGeom>
          <a:solidFill>
            <a:srgbClr val="32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</a:rPr>
              <a:t>Dark copy C2</a:t>
            </a:r>
          </a:p>
        </p:txBody>
      </p:sp>
      <p:sp>
        <p:nvSpPr>
          <p:cNvPr id="30731" name="Rectangle 3"/>
          <p:cNvSpPr txBox="1">
            <a:spLocks noChangeArrowheads="1"/>
          </p:cNvSpPr>
          <p:nvPr/>
        </p:nvSpPr>
        <p:spPr bwMode="auto">
          <a:xfrm>
            <a:off x="3505200" y="4953000"/>
            <a:ext cx="5334000" cy="1066800"/>
          </a:xfrm>
          <a:prstGeom prst="rect">
            <a:avLst/>
          </a:prstGeom>
          <a:solidFill>
            <a:srgbClr val="FFFF99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Project Partners:  </a:t>
            </a:r>
            <a:r>
              <a:rPr lang="en-US" sz="1200" dirty="0" smtClean="0"/>
              <a:t>SDSC, UCSD Libraries, NCAR, University of Maryland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Sponsoring Agency:  </a:t>
            </a:r>
            <a:r>
              <a:rPr lang="en-US" sz="1200" dirty="0" smtClean="0"/>
              <a:t>Library of Congress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Data Partners:</a:t>
            </a:r>
            <a:r>
              <a:rPr lang="en-US" sz="1200" dirty="0" smtClean="0">
                <a:solidFill>
                  <a:srgbClr val="FF0000"/>
                </a:solidFill>
              </a:rPr>
              <a:t>  </a:t>
            </a:r>
            <a:r>
              <a:rPr lang="en-US" sz="1200" dirty="0" smtClean="0"/>
              <a:t>ICPSR, CDL, Library of Congress, NCAR, NVO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2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2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2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14" grpId="0" animBg="1"/>
      <p:bldP spid="3280915" grpId="0" animBg="1"/>
      <p:bldP spid="3280916" grpId="0" animBg="1"/>
      <p:bldP spid="3280917" grpId="0" animBg="1"/>
      <p:bldP spid="3280918" grpId="0" animBg="1"/>
      <p:bldP spid="32809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r>
              <a:rPr lang="en-US" sz="2800" dirty="0" smtClean="0"/>
              <a:t>Technology and Preservation:  Hard Questions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05400" cy="472440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Formalizing / quantifying  “trust”,  reliability, etc.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b="0" dirty="0" smtClean="0"/>
              <a:t>What is the “gold”, “silver”, “bronze” standard for data reliability?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b="0" dirty="0" smtClean="0"/>
              <a:t>What is the best approach for configuration / costing of data </a:t>
            </a:r>
            <a:r>
              <a:rPr lang="en-US" sz="1400" b="0" dirty="0" err="1" smtClean="0"/>
              <a:t>cyberinfrastructure</a:t>
            </a:r>
            <a:r>
              <a:rPr lang="en-US" sz="1400" b="0" dirty="0" smtClean="0"/>
              <a:t> at each level of reliability?</a:t>
            </a:r>
          </a:p>
          <a:p>
            <a:pPr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008080"/>
                </a:solidFill>
              </a:rPr>
              <a:t>Risk management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b="0" dirty="0" smtClean="0"/>
              <a:t>How should risk of single failure (media </a:t>
            </a:r>
            <a:br>
              <a:rPr lang="en-US" sz="1400" b="0" dirty="0" smtClean="0"/>
            </a:br>
            <a:r>
              <a:rPr lang="en-US" sz="1400" b="0" dirty="0" smtClean="0"/>
              <a:t>damage or corruption, natural disaster, </a:t>
            </a:r>
            <a:br>
              <a:rPr lang="en-US" sz="1400" b="0" dirty="0" smtClean="0"/>
            </a:br>
            <a:r>
              <a:rPr lang="en-US" sz="1400" b="0" dirty="0" smtClean="0"/>
              <a:t>operator error, hacker, etc.) be avoided? 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b="0" dirty="0" smtClean="0"/>
              <a:t>How much and what kind of data loss </a:t>
            </a:r>
            <a:br>
              <a:rPr lang="en-US" sz="1400" b="0" dirty="0" smtClean="0"/>
            </a:br>
            <a:r>
              <a:rPr lang="en-US" sz="1400" b="0" dirty="0" smtClean="0"/>
              <a:t>can be mitigated?</a:t>
            </a:r>
          </a:p>
          <a:p>
            <a:pPr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000099"/>
                </a:solidFill>
              </a:rPr>
              <a:t>Optimizing Use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b="0" dirty="0" smtClean="0"/>
              <a:t>What </a:t>
            </a:r>
            <a:r>
              <a:rPr lang="en-US" sz="1400" b="0" dirty="0" err="1" smtClean="0"/>
              <a:t>ontologies</a:t>
            </a:r>
            <a:r>
              <a:rPr lang="en-US" sz="1400" b="0" dirty="0" smtClean="0"/>
              <a:t>, metadata, and other structures </a:t>
            </a:r>
            <a:br>
              <a:rPr lang="en-US" sz="1400" b="0" dirty="0" smtClean="0"/>
            </a:br>
            <a:r>
              <a:rPr lang="en-US" sz="1400" b="0" dirty="0" smtClean="0"/>
              <a:t>optimize current and future use-case scenarios </a:t>
            </a:r>
            <a:br>
              <a:rPr lang="en-US" sz="1400" b="0" dirty="0" smtClean="0"/>
            </a:br>
            <a:r>
              <a:rPr lang="en-US" sz="1400" b="0" dirty="0" smtClean="0"/>
              <a:t>and policy/regulation</a:t>
            </a:r>
          </a:p>
        </p:txBody>
      </p:sp>
      <p:pic>
        <p:nvPicPr>
          <p:cNvPr id="4" name="Picture 5" descr="3-rgb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153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95400"/>
            <a:ext cx="2088106" cy="23622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581001"/>
            <a:ext cx="6553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0" i="1" dirty="0">
                <a:solidFill>
                  <a:srgbClr val="008080"/>
                </a:solidFill>
                <a:latin typeface="Helvetica" pitchFamily="34" charset="0"/>
              </a:rPr>
              <a:t>Library of Congress Pilot Project images and information courtesy of David </a:t>
            </a:r>
            <a:r>
              <a:rPr lang="en-US" sz="1200" b="0" i="1" dirty="0" smtClean="0">
                <a:solidFill>
                  <a:srgbClr val="008080"/>
                </a:solidFill>
                <a:latin typeface="Helvetica" pitchFamily="34" charset="0"/>
              </a:rPr>
              <a:t>Minor and LC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467600" y="3886200"/>
            <a:ext cx="1295400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300"/>
              </a:spcBef>
              <a:defRPr/>
            </a:pPr>
            <a:r>
              <a:rPr lang="en-US" sz="1100" dirty="0" err="1">
                <a:solidFill>
                  <a:srgbClr val="3366CC"/>
                </a:solidFill>
                <a:latin typeface="Helvetica" pitchFamily="34" charset="0"/>
              </a:rPr>
              <a:t>Prokudin-Gorskii</a:t>
            </a:r>
            <a:r>
              <a:rPr lang="en-US" sz="1100" dirty="0">
                <a:solidFill>
                  <a:srgbClr val="3366CC"/>
                </a:solidFill>
                <a:latin typeface="Helvetica" pitchFamily="34" charset="0"/>
              </a:rPr>
              <a:t> Photographs</a:t>
            </a:r>
          </a:p>
          <a:p>
            <a:pPr algn="ctr" eaLnBrk="0" hangingPunct="0">
              <a:spcBef>
                <a:spcPts val="300"/>
              </a:spcBef>
              <a:defRPr/>
            </a:pPr>
            <a:r>
              <a:rPr lang="en-US" sz="1050" b="0" i="1" dirty="0">
                <a:latin typeface="Helvetica" pitchFamily="34" charset="0"/>
              </a:rPr>
              <a:t>(Library of Congress Prints and Photographs Division)</a:t>
            </a:r>
          </a:p>
          <a:p>
            <a:pPr algn="ctr" eaLnBrk="0" hangingPunct="0">
              <a:spcBef>
                <a:spcPts val="300"/>
              </a:spcBef>
              <a:defRPr/>
            </a:pPr>
            <a:r>
              <a:rPr lang="en-US" sz="1000" dirty="0">
                <a:latin typeface="Helvetica" pitchFamily="34" charset="0"/>
                <a:hlinkClick r:id="rId5"/>
              </a:rPr>
              <a:t>http://www.loc.gov/exhibits/empire</a:t>
            </a:r>
            <a:r>
              <a:rPr lang="en-US" sz="1000" dirty="0" smtClean="0">
                <a:latin typeface="Helvetica" pitchFamily="34" charset="0"/>
                <a:hlinkClick r:id="rId5"/>
              </a:rPr>
              <a:t>/</a:t>
            </a:r>
            <a:endParaRPr lang="en-US" sz="1000" dirty="0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343400"/>
          </a:xfrm>
        </p:spPr>
        <p:txBody>
          <a:bodyPr/>
          <a:lstStyle/>
          <a:p>
            <a:r>
              <a:rPr lang="en-US" sz="2400" dirty="0" smtClean="0"/>
              <a:t>Inadequate/unrealistic approach:  </a:t>
            </a:r>
            <a:r>
              <a:rPr lang="en-US" sz="2400" dirty="0" smtClean="0">
                <a:solidFill>
                  <a:srgbClr val="FF0000"/>
                </a:solidFill>
              </a:rPr>
              <a:t>“Let X do it”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</a:pPr>
            <a:r>
              <a:rPr lang="en-US" sz="2400" dirty="0" smtClean="0"/>
              <a:t>where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is: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The Government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The Libraries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The Archivists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Google, Yahoo, </a:t>
            </a:r>
            <a:br>
              <a:rPr lang="en-US" sz="2000" dirty="0" smtClean="0"/>
            </a:br>
            <a:r>
              <a:rPr lang="en-US" sz="2000" dirty="0" smtClean="0"/>
              <a:t>Microsoft, etc.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Data users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Data owners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Data creators, etc.</a:t>
            </a:r>
            <a:endParaRPr lang="en-US" dirty="0" smtClean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041400"/>
          </a:xfrm>
          <a:solidFill>
            <a:srgbClr val="008080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Who Should Pay?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dirty="0" smtClean="0">
                <a:solidFill>
                  <a:srgbClr val="FFFF00"/>
                </a:solidFill>
              </a:rPr>
              <a:t>The “Free Rider” Non-Solution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114800" y="2514600"/>
            <a:ext cx="4648200" cy="28194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eaLnBrk="0" hangingPunct="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Valued digital data is a “public good”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Creative </a:t>
            </a:r>
            <a:r>
              <a:rPr lang="en-US" sz="1800" kern="0" dirty="0">
                <a:solidFill>
                  <a:srgbClr val="FF0000"/>
                </a:solidFill>
                <a:latin typeface="+mn-lt"/>
              </a:rPr>
              <a:t>partnerships needed</a:t>
            </a: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0" kern="0" dirty="0">
                <a:latin typeface="+mn-lt"/>
              </a:rPr>
              <a:t>to provide preservation solutions with</a:t>
            </a:r>
          </a:p>
          <a:p>
            <a:pPr marL="800100" lvl="1" indent="-342900" eaLnBrk="0" hangingPunct="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Trusted stewards</a:t>
            </a:r>
          </a:p>
          <a:p>
            <a:pPr marL="800100" lvl="1" indent="-342900" eaLnBrk="0" hangingPunct="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Feasible costs for users</a:t>
            </a:r>
          </a:p>
          <a:p>
            <a:pPr marL="800100" lvl="1" indent="-342900" eaLnBrk="0" hangingPunct="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Sustainable costs for infrastructure</a:t>
            </a:r>
          </a:p>
          <a:p>
            <a:pPr marL="800100" lvl="1" indent="-342900" eaLnBrk="0" hangingPunct="0">
              <a:spcBef>
                <a:spcPts val="9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Very low risk for data loss, etc.</a:t>
            </a:r>
            <a:endParaRPr lang="en-US" sz="2400" b="0" kern="0" dirty="0">
              <a:latin typeface="+mn-lt"/>
            </a:endParaRPr>
          </a:p>
          <a:p>
            <a:pPr marL="342900" indent="-342900" eaLnBrk="0" hangingPunct="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48" y="304800"/>
            <a:ext cx="4600638" cy="1041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 smtClean="0"/>
              <a:t>Our Digital World 1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343400"/>
          </a:xfrm>
          <a:noFill/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The 2008 Cyber-election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 smtClean="0"/>
              <a:t>Fundraising via website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 smtClean="0"/>
              <a:t>YouTube videos of the candidates and conventions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 smtClean="0"/>
              <a:t>Blogs as vehicles for discussing issues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 smtClean="0"/>
              <a:t>On-line organizing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sz="2000" b="0" dirty="0" smtClean="0"/>
              <a:t>Digital data from historic 2008 cyber-election will be valuable for </a:t>
            </a:r>
            <a:r>
              <a:rPr lang="en-US" sz="2000" b="1" dirty="0" smtClean="0">
                <a:solidFill>
                  <a:srgbClr val="008080"/>
                </a:solidFill>
              </a:rPr>
              <a:t>decades+ to come</a:t>
            </a:r>
          </a:p>
        </p:txBody>
      </p:sp>
      <p:pic>
        <p:nvPicPr>
          <p:cNvPr id="33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27432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99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27432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331074" name="Picture 2" descr="http://blogs.zdnet.com/images/DM3108Y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762000"/>
            <a:ext cx="2438400" cy="1991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41400"/>
          </a:xfrm>
        </p:spPr>
        <p:txBody>
          <a:bodyPr/>
          <a:lstStyle/>
          <a:p>
            <a:r>
              <a:rPr lang="en-US" sz="2400" dirty="0" smtClean="0"/>
              <a:t>Economic Sustainability Requires A Holistic Approach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1447800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The economists’ perspective:  </a:t>
            </a:r>
            <a:r>
              <a:rPr lang="en-US" sz="1400" i="1" dirty="0" smtClean="0"/>
              <a:t>Economic sustainability for digital preservation </a:t>
            </a:r>
            <a:r>
              <a:rPr lang="en-US" sz="1400" b="0" dirty="0" smtClean="0"/>
              <a:t>is  the set of business, social, technological and policy mechanisms that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i="1" dirty="0" smtClean="0"/>
              <a:t>Encourage the gathering of important information assets into digital preservation systems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i="1" dirty="0" smtClean="0"/>
              <a:t>Support the indefinite persistence of the digital preservation systems, securing access to and use of the information assets into the long term future.</a:t>
            </a:r>
            <a:endParaRPr lang="en-US" sz="1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2743200"/>
            <a:ext cx="47244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Economically sustainable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digital preservation requires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US" sz="1400" kern="0" baseline="0" dirty="0" smtClean="0">
                <a:solidFill>
                  <a:srgbClr val="000099"/>
                </a:solidFill>
                <a:latin typeface="+mn-lt"/>
              </a:rPr>
              <a:t>Recognition</a:t>
            </a:r>
            <a:r>
              <a:rPr lang="en-US" sz="1400" kern="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400" b="0" kern="0" dirty="0" smtClean="0">
                <a:latin typeface="+mn-lt"/>
              </a:rPr>
              <a:t>of the benefits of preservation from decision makers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 incentives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induce decision makers to act in the public interest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US" sz="1400" kern="0" dirty="0" smtClean="0">
                <a:solidFill>
                  <a:srgbClr val="000099"/>
                </a:solidFill>
                <a:latin typeface="+mn-lt"/>
              </a:rPr>
              <a:t>Mechanisms</a:t>
            </a:r>
            <a:r>
              <a:rPr lang="en-US" sz="1400" kern="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400" b="0" kern="0" dirty="0" smtClean="0">
                <a:latin typeface="+mn-lt"/>
              </a:rPr>
              <a:t>to secure ongoing allocation of resources to digital preservation activities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of limited preservation resources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US" sz="1400" kern="0" baseline="0" dirty="0" smtClean="0">
                <a:solidFill>
                  <a:srgbClr val="000099"/>
                </a:solidFill>
                <a:latin typeface="+mn-lt"/>
              </a:rPr>
              <a:t>Appropriate</a:t>
            </a:r>
            <a:r>
              <a:rPr lang="en-US" sz="1400" kern="0" dirty="0" smtClean="0">
                <a:solidFill>
                  <a:srgbClr val="000099"/>
                </a:solidFill>
                <a:latin typeface="+mn-lt"/>
              </a:rPr>
              <a:t> organization and governance</a:t>
            </a:r>
            <a:r>
              <a:rPr lang="en-US" sz="1400" kern="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en-US" sz="1400" b="0" kern="0" dirty="0" smtClean="0">
                <a:latin typeface="+mn-lt"/>
              </a:rPr>
              <a:t>of digital preservation activities.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0200" y="2743200"/>
            <a:ext cx="3124200" cy="3048000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n-US" sz="1400" b="1" i="1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Economic Models</a:t>
            </a:r>
            <a:r>
              <a:rPr kumimoji="0" lang="en-US" sz="1400" b="1" i="1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Possible: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lang="en-US" sz="1400" i="1" kern="0" baseline="0" dirty="0" smtClean="0">
                <a:latin typeface="+mn-lt"/>
              </a:rPr>
              <a:t>Endowment</a:t>
            </a:r>
            <a:r>
              <a:rPr lang="en-US" sz="1400" kern="0" baseline="0" dirty="0" smtClean="0">
                <a:latin typeface="+mn-lt"/>
              </a:rPr>
              <a:t> </a:t>
            </a:r>
            <a:br>
              <a:rPr lang="en-US" sz="1400" kern="0" baseline="0" dirty="0" smtClean="0">
                <a:latin typeface="+mn-lt"/>
              </a:rPr>
            </a:br>
            <a:r>
              <a:rPr lang="en-US" sz="1400" kern="0" baseline="0" dirty="0" smtClean="0">
                <a:solidFill>
                  <a:srgbClr val="FF0000"/>
                </a:solidFill>
                <a:latin typeface="+mn-lt"/>
              </a:rPr>
              <a:t>(data philanthropy)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Institutional subsidy </a:t>
            </a:r>
            <a:br>
              <a:rPr kumimoji="0" lang="en-US" sz="14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</a:b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(data welfare)</a:t>
            </a: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lang="en-US" sz="1400" i="1" kern="0" baseline="0" dirty="0" smtClean="0">
                <a:latin typeface="+mn-lt"/>
              </a:rPr>
              <a:t>Fee-based</a:t>
            </a: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kern="0" dirty="0" smtClean="0">
                <a:latin typeface="+mn-lt"/>
              </a:rPr>
              <a:t>Membership /subscription</a:t>
            </a: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kern="0" baseline="0" dirty="0" smtClean="0">
                <a:latin typeface="+mn-lt"/>
              </a:rPr>
              <a:t>Ingestion fees</a:t>
            </a: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kern="0" dirty="0" smtClean="0">
                <a:latin typeface="+mn-lt"/>
              </a:rPr>
              <a:t>Access fees</a:t>
            </a: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b="0" kern="0" dirty="0" smtClean="0">
                <a:latin typeface="+mn-lt"/>
              </a:rPr>
              <a:t>Fee per use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400" i="1" kern="0" baseline="0" dirty="0" smtClean="0">
                <a:latin typeface="+mn-lt"/>
              </a:rPr>
              <a:t>Advertising</a:t>
            </a:r>
            <a:r>
              <a:rPr lang="en-US" sz="1400" i="1" kern="0" dirty="0" smtClean="0">
                <a:latin typeface="+mn-lt"/>
              </a:rPr>
              <a:t>,</a:t>
            </a:r>
            <a:r>
              <a:rPr lang="en-US" sz="1400" b="0" i="1" kern="0" dirty="0" smtClean="0">
                <a:latin typeface="+mn-lt"/>
              </a:rPr>
              <a:t> </a:t>
            </a:r>
            <a:r>
              <a:rPr lang="en-US" sz="1400" b="0" kern="0" dirty="0" smtClean="0">
                <a:latin typeface="+mn-lt"/>
              </a:rPr>
              <a:t>etc. </a:t>
            </a:r>
            <a:endParaRPr lang="en-US" sz="1400" b="0" kern="0" baseline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581001"/>
            <a:ext cx="65528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i="1" dirty="0" smtClean="0">
                <a:solidFill>
                  <a:srgbClr val="000099"/>
                </a:solidFill>
              </a:rPr>
              <a:t>Definition courtesy of Blue Ribbon Task Force on Sustainable Digital Preservation and Access</a:t>
            </a:r>
            <a:endParaRPr lang="en-US" sz="1200" b="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543800" cy="923925"/>
          </a:xfrm>
          <a:ln/>
        </p:spPr>
        <p:txBody>
          <a:bodyPr/>
          <a:lstStyle/>
          <a:p>
            <a:pPr algn="l"/>
            <a:r>
              <a:rPr lang="en-US" sz="2000" dirty="0" smtClean="0"/>
              <a:t>What Fran’s Thinking About: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8080"/>
                </a:solidFill>
              </a:rPr>
              <a:t>Blue Ribbon Task Force on Sustainable Digital Preservation and Access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4600" y="5638800"/>
            <a:ext cx="2438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Task Force website</a:t>
            </a:r>
            <a:b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brtf.sdsc.edu</a:t>
            </a:r>
            <a:endParaRPr lang="en-US" sz="900" i="1" dirty="0">
              <a:solidFill>
                <a:schemeClr val="accent5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5605" name="Content Placeholder 48"/>
          <p:cNvSpPr>
            <a:spLocks noGrp="1"/>
          </p:cNvSpPr>
          <p:nvPr>
            <p:ph idx="1"/>
          </p:nvPr>
        </p:nvSpPr>
        <p:spPr>
          <a:xfrm>
            <a:off x="263524" y="1530350"/>
            <a:ext cx="5603876" cy="18224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b="0" dirty="0" smtClean="0"/>
              <a:t>International </a:t>
            </a:r>
            <a:r>
              <a:rPr lang="en-US" sz="1600" dirty="0" smtClean="0">
                <a:solidFill>
                  <a:srgbClr val="FF0000"/>
                </a:solidFill>
              </a:rPr>
              <a:t>Blue Ribbon Task Force (BRTF-SDPA) </a:t>
            </a:r>
            <a:r>
              <a:rPr lang="en-US" sz="1600" b="0" dirty="0" smtClean="0"/>
              <a:t>initiated to study issues of economic sustainability of digital  preservation and access 2008-2009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b="0" dirty="0" smtClean="0"/>
              <a:t>Supported by NSF, Library of Congress, Mellon Foundation, NARA, JISC, CLIR, member institutions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/>
          <a:srcRect l="12959" t="4187" r="14927"/>
          <a:stretch>
            <a:fillRect/>
          </a:stretch>
        </p:blipFill>
        <p:spPr bwMode="auto">
          <a:xfrm>
            <a:off x="5943600" y="1524000"/>
            <a:ext cx="2988838" cy="3886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3276600"/>
            <a:ext cx="5334000" cy="3331681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1400" i="1" dirty="0" smtClean="0">
                <a:solidFill>
                  <a:srgbClr val="000099"/>
                </a:solidFill>
                <a:latin typeface="+mn-lt"/>
              </a:rPr>
              <a:t>BRTF-SDPA CHARGE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400" b="0" dirty="0" smtClean="0">
                <a:latin typeface="+mn-lt"/>
              </a:rPr>
              <a:t>To conduct a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comprehensive analysis of previous and current efforts </a:t>
            </a:r>
            <a:r>
              <a:rPr lang="en-US" sz="1400" b="0" dirty="0" smtClean="0">
                <a:latin typeface="+mn-lt"/>
              </a:rPr>
              <a:t>to develop and/or implement models for sustainable digital information preservation</a:t>
            </a:r>
            <a:endParaRPr lang="en-US" sz="1400" b="0" dirty="0" smtClean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400" b="0" dirty="0" smtClean="0">
                <a:latin typeface="+mn-lt"/>
              </a:rPr>
              <a:t>To identify and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evaluate best practice </a:t>
            </a:r>
            <a:r>
              <a:rPr lang="en-US" sz="1400" b="0" dirty="0" smtClean="0">
                <a:latin typeface="+mn-lt"/>
              </a:rPr>
              <a:t>regarding sustainable digital preservation among existing collections, repositories, and analogous enterprises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400" b="0" dirty="0" smtClean="0">
                <a:latin typeface="+mn-lt"/>
              </a:rPr>
              <a:t>To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make specific recommendations for actions </a:t>
            </a:r>
            <a:r>
              <a:rPr lang="en-US" sz="1400" b="0" dirty="0" smtClean="0">
                <a:latin typeface="+mn-lt"/>
              </a:rPr>
              <a:t>that will catalyze the development of sustainable resource strategies for the reliable preservation of digital information</a:t>
            </a:r>
            <a:endParaRPr lang="en-US" sz="1400" b="0" dirty="0" smtClean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400" b="0" dirty="0" smtClean="0">
                <a:latin typeface="+mn-lt"/>
              </a:rPr>
              <a:t>Provide a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research agenda </a:t>
            </a:r>
            <a:r>
              <a:rPr lang="en-US" sz="1400" b="0" dirty="0" smtClean="0">
                <a:latin typeface="+mn-lt"/>
              </a:rPr>
              <a:t>to organize and motivate future work.</a:t>
            </a:r>
            <a:r>
              <a:rPr lang="en-US" sz="14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050" dirty="0">
              <a:latin typeface="Calibri" pitchFamily="34" charset="0"/>
            </a:endParaRPr>
          </a:p>
        </p:txBody>
      </p:sp>
      <p:pic>
        <p:nvPicPr>
          <p:cNvPr id="7" name="Picture 6" descr="escher hea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"/>
            <a:ext cx="745167" cy="109754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 dirty="0" smtClean="0"/>
              <a:t>BRTF-SDPA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235450" cy="46021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Participants: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Paul Ayris, University College London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Fran Berman, SDSC/UCSD 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Bob Chadduck, NARA Liaison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Sayeed Choudhury, Johns Hopkins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Elizabeth Cohen, AMPAS/Stanford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Paul Courant, University of Michigan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Lee Dirks, Microsoft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Amy Friedlander, CLIR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Chris Greer, NITRD Liaison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Vijay Gurbaxani, UC Irvine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Anita Jones, University of Virginia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Ann Kerr, Consultant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Brian Lavoie, OCLC 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Cliff Lynch, CNI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Dan Rubinfeld, UC Berkeley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Chris Rusbridge, DCC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Roger </a:t>
            </a:r>
            <a:r>
              <a:rPr lang="en-US" sz="1300" b="0" dirty="0" err="1" smtClean="0"/>
              <a:t>Schonfeld</a:t>
            </a:r>
            <a:r>
              <a:rPr lang="en-US" sz="1300" b="0" dirty="0" smtClean="0"/>
              <a:t>, </a:t>
            </a:r>
            <a:r>
              <a:rPr lang="en-US" sz="1300" b="0" dirty="0" err="1" smtClean="0"/>
              <a:t>Ithaka</a:t>
            </a:r>
            <a:endParaRPr lang="en-US" sz="1300" b="0" dirty="0" smtClean="0"/>
          </a:p>
          <a:p>
            <a:pPr>
              <a:spcBef>
                <a:spcPts val="350"/>
              </a:spcBef>
            </a:pPr>
            <a:r>
              <a:rPr lang="en-US" sz="1300" b="0" dirty="0" smtClean="0"/>
              <a:t>Abby Smith, Consultant</a:t>
            </a:r>
          </a:p>
          <a:p>
            <a:pPr>
              <a:spcBef>
                <a:spcPts val="350"/>
              </a:spcBef>
            </a:pPr>
            <a:r>
              <a:rPr lang="en-US" sz="1300" b="0" dirty="0" smtClean="0"/>
              <a:t>Anne Van Camp, Smithsonian</a:t>
            </a:r>
          </a:p>
          <a:p>
            <a:endParaRPr lang="en-US" sz="1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14800" y="1295400"/>
            <a:ext cx="4702230" cy="4843463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Deliverables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Year (December, 2008) Report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(positive, “what is”):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Past and current models of economic sustainability for digital preservation 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Points of convergence/divergence; “lessons learned”;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What do we know, where are the gaps?</a:t>
            </a:r>
          </a:p>
          <a:p>
            <a:pPr marL="285750" indent="-285750" eaLnBrk="1" hangingPunct="1"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Year (December, 2009) Report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(normative, “what should be”):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General cost framework: key cost categories of digital preservation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Emodels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/“scenarios”: alternate ways of organizing digital preservation activities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lang="en-US" sz="1200" b="0" kern="0" dirty="0" smtClean="0">
                <a:latin typeface="+mn-lt"/>
              </a:rPr>
              <a:t>Features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pros, cons, trade-offs, etc. of each model</a:t>
            </a: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List real world conditions for which each model is best suited. </a:t>
            </a:r>
          </a:p>
          <a:p>
            <a:pPr marL="1143000" marR="0" lvl="2" indent="-2286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“If your digital preservation context is X, we recommend you consider using model Y to organize your activities in a sustainable way.”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791200" y="685800"/>
            <a:ext cx="2921040" cy="2921041"/>
            <a:chOff x="5703903" y="2370123"/>
            <a:chExt cx="2921040" cy="2921041"/>
          </a:xfrm>
        </p:grpSpPr>
        <p:sp>
          <p:nvSpPr>
            <p:cNvPr id="7" name="Oval 6"/>
            <p:cNvSpPr/>
            <p:nvPr/>
          </p:nvSpPr>
          <p:spPr>
            <a:xfrm>
              <a:off x="6142059" y="2808279"/>
              <a:ext cx="2081241" cy="193518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&quot;No&quot; Symbol 7"/>
            <p:cNvSpPr/>
            <p:nvPr/>
          </p:nvSpPr>
          <p:spPr>
            <a:xfrm>
              <a:off x="5703903" y="2370123"/>
              <a:ext cx="2921040" cy="2921041"/>
            </a:xfrm>
            <a:prstGeom prst="noSmoking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Goal is to go </a:t>
              </a:r>
              <a:r>
                <a:rPr lang="en-US" sz="1400" i="1" dirty="0" smtClean="0">
                  <a:solidFill>
                    <a:schemeClr val="bg1"/>
                  </a:solidFill>
                  <a:latin typeface="Calibri" pitchFamily="34" charset="0"/>
                </a:rPr>
                <a:t>beyond t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he “</a:t>
              </a:r>
              <a:r>
                <a:rPr lang="en-US" sz="1400" b="1" dirty="0" smtClean="0">
                  <a:solidFill>
                    <a:srgbClr val="FFFF00"/>
                  </a:solidFill>
                  <a:latin typeface="Calibri" pitchFamily="34" charset="0"/>
                </a:rPr>
                <a:t>3 R’s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”:</a:t>
              </a:r>
            </a:p>
            <a:p>
              <a:pPr marL="457200" indent="-4572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Data preservation is </a:t>
              </a:r>
              <a:r>
                <a:rPr lang="en-US" sz="1400" b="1" dirty="0" smtClean="0">
                  <a:solidFill>
                    <a:srgbClr val="FFFF00"/>
                  </a:solidFill>
                  <a:latin typeface="Calibri" pitchFamily="34" charset="0"/>
                </a:rPr>
                <a:t>Really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important</a:t>
              </a:r>
            </a:p>
            <a:p>
              <a:pPr marL="457200" indent="-4572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More </a:t>
              </a:r>
              <a:r>
                <a:rPr lang="en-US" sz="1400" b="1" dirty="0" smtClean="0">
                  <a:solidFill>
                    <a:srgbClr val="FFFF00"/>
                  </a:solidFill>
                  <a:latin typeface="Calibri" pitchFamily="34" charset="0"/>
                </a:rPr>
                <a:t>Research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is needed.</a:t>
              </a:r>
            </a:p>
            <a:p>
              <a:pPr marL="457200" indent="-457200">
                <a:spcBef>
                  <a:spcPts val="600"/>
                </a:spcBef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More </a:t>
              </a:r>
              <a:r>
                <a:rPr lang="en-US" sz="1400" b="1" dirty="0" smtClean="0">
                  <a:solidFill>
                    <a:srgbClr val="FFFF00"/>
                  </a:solidFill>
                  <a:latin typeface="Calibri" pitchFamily="34" charset="0"/>
                </a:rPr>
                <a:t>Resources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are needed.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63525" y="252413"/>
            <a:ext cx="8580438" cy="1277937"/>
          </a:xfrm>
          <a:solidFill>
            <a:srgbClr val="008080"/>
          </a:solidFill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Call to Action:  </a:t>
            </a:r>
            <a:r>
              <a:rPr lang="en-US" sz="2400" b="0" dirty="0" smtClean="0">
                <a:solidFill>
                  <a:srgbClr val="FFFF00"/>
                </a:solidFill>
              </a:rPr>
              <a:t>Focus Public Attention on the Need for Sustainable Digital Preservation and </a:t>
            </a:r>
            <a:r>
              <a:rPr lang="en-US" sz="2400" b="0" dirty="0" err="1" smtClean="0">
                <a:solidFill>
                  <a:srgbClr val="FFFF00"/>
                </a:solidFill>
              </a:rPr>
              <a:t>Cyberinfrastructure</a:t>
            </a:r>
            <a:endParaRPr lang="en-US" sz="2400" b="0" dirty="0" smtClean="0">
              <a:solidFill>
                <a:srgbClr val="FFFF0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276600" cy="4344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0" dirty="0" smtClean="0">
                <a:solidFill>
                  <a:srgbClr val="FF0000"/>
                </a:solidFill>
              </a:rPr>
              <a:t>Does your dry cleaner know what digital preservation is?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0" dirty="0" smtClean="0"/>
              <a:t>Public discussion needed to focus attention on data preservation and </a:t>
            </a:r>
            <a:r>
              <a:rPr lang="en-US" sz="2000" b="0" dirty="0" err="1" smtClean="0"/>
              <a:t>cyberinfrastructure</a:t>
            </a:r>
            <a:r>
              <a:rPr lang="en-US" sz="2000" b="0" dirty="0" smtClean="0"/>
              <a:t>.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0" dirty="0" smtClean="0">
                <a:solidFill>
                  <a:srgbClr val="008080"/>
                </a:solidFill>
              </a:rPr>
              <a:t>When enough people think it’s important, resources and opportunity will follow.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/>
          <a:srcRect r="1819" b="43031"/>
          <a:stretch>
            <a:fillRect/>
          </a:stretch>
        </p:blipFill>
        <p:spPr bwMode="auto">
          <a:xfrm>
            <a:off x="3962400" y="1676400"/>
            <a:ext cx="3280409" cy="1981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420162" name="Picture 2"/>
          <p:cNvPicPr>
            <a:picLocks noChangeAspect="1" noChangeArrowheads="1"/>
          </p:cNvPicPr>
          <p:nvPr/>
        </p:nvPicPr>
        <p:blipFill>
          <a:blip r:embed="rId3"/>
          <a:srcRect r="-714" b="21429"/>
          <a:stretch>
            <a:fillRect/>
          </a:stretch>
        </p:blipFill>
        <p:spPr bwMode="auto">
          <a:xfrm>
            <a:off x="3886200" y="3962400"/>
            <a:ext cx="3134845" cy="2191966"/>
          </a:xfrm>
          <a:prstGeom prst="rect">
            <a:avLst/>
          </a:prstGeom>
          <a:noFill/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7895" name="Picture 5" descr="inconvenient_truth_v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38400"/>
            <a:ext cx="2471039" cy="31444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066800"/>
          </a:xfrm>
          <a:solidFill>
            <a:srgbClr val="008080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Thanks to Jack and Bernard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for continuing this great tradition</a:t>
            </a:r>
          </a:p>
        </p:txBody>
      </p:sp>
      <p:pic>
        <p:nvPicPr>
          <p:cNvPr id="26628" name="Picture 7" descr="New Build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00400"/>
            <a:ext cx="4114800" cy="2752283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8080"/>
                </a:solidFill>
              </a:rPr>
              <a:t>Shameless plug:  </a:t>
            </a:r>
            <a:br>
              <a:rPr lang="en-US" sz="1800" dirty="0" smtClean="0">
                <a:solidFill>
                  <a:srgbClr val="00808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Next Generation SDSC 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b="0" i="1" dirty="0" smtClean="0"/>
              <a:t>mission, leadership, resources will be announced </a:t>
            </a:r>
            <a:br>
              <a:rPr lang="en-US" sz="1800" b="0" i="1" dirty="0" smtClean="0"/>
            </a:br>
            <a:r>
              <a:rPr lang="en-US" sz="1800" i="1" dirty="0" smtClean="0">
                <a:solidFill>
                  <a:srgbClr val="008080"/>
                </a:solidFill>
              </a:rPr>
              <a:t>October 14 </a:t>
            </a:r>
            <a:r>
              <a:rPr lang="en-US" sz="1800" b="0" i="1" dirty="0" smtClean="0"/>
              <a:t>at our new building dedication.   </a:t>
            </a:r>
          </a:p>
          <a:p>
            <a:pPr algn="ctr"/>
            <a:endParaRPr lang="en-US" sz="1800" b="0" i="1" dirty="0" smtClean="0"/>
          </a:p>
          <a:p>
            <a:pPr algn="ctr"/>
            <a:r>
              <a:rPr lang="en-US" sz="1800" b="0" i="1" dirty="0" smtClean="0"/>
              <a:t>Please join us if you can!</a:t>
            </a:r>
            <a:endParaRPr lang="en-US" sz="18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48" y="304800"/>
            <a:ext cx="4600638" cy="1041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 smtClean="0"/>
              <a:t>Our Digital World 2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4343400"/>
          </a:xfrm>
          <a:noFill/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The First Billion Years After the Big Bang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600" dirty="0" smtClean="0"/>
              <a:t>400 TB of data produced from ENZO astrophysics simulations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sz="1600" dirty="0" smtClean="0"/>
              <a:t>Data will be mined and analyzed, of great value for </a:t>
            </a:r>
            <a:r>
              <a:rPr lang="en-US" sz="1600" b="1" dirty="0" smtClean="0">
                <a:solidFill>
                  <a:srgbClr val="008080"/>
                </a:solidFill>
              </a:rPr>
              <a:t>several years </a:t>
            </a:r>
            <a:r>
              <a:rPr lang="en-US" sz="1600" dirty="0" smtClean="0"/>
              <a:t>after computation</a:t>
            </a:r>
          </a:p>
          <a:p>
            <a:pPr>
              <a:lnSpc>
                <a:spcPct val="114000"/>
              </a:lnSpc>
              <a:spcBef>
                <a:spcPts val="1800"/>
              </a:spcBef>
              <a:defRPr/>
            </a:pPr>
            <a:r>
              <a:rPr lang="en-US" sz="1800" b="0" dirty="0" smtClean="0"/>
              <a:t>Simulation results illustrate growth of stars, galaxies, and galaxy clusters, dark matter, etc. after the Big Bang</a:t>
            </a:r>
          </a:p>
          <a:p>
            <a:pPr>
              <a:lnSpc>
                <a:spcPct val="114000"/>
              </a:lnSpc>
              <a:spcBef>
                <a:spcPts val="1800"/>
              </a:spcBef>
              <a:defRPr/>
            </a:pPr>
            <a:r>
              <a:rPr lang="en-US" sz="1800" b="0" dirty="0" smtClean="0"/>
              <a:t>Large-scale simulations “refreshed” as resources become available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844" y="3429000"/>
            <a:ext cx="3629315" cy="25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bc256_gas_blue.mp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5000" y="457200"/>
            <a:ext cx="2438400" cy="2438400"/>
          </a:xfrm>
          <a:prstGeom prst="rect">
            <a:avLst/>
          </a:prstGeom>
        </p:spPr>
      </p:pic>
      <p:pic>
        <p:nvPicPr>
          <p:cNvPr id="7" name="sbc256_gas_blue.mpg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15000" y="457200"/>
            <a:ext cx="2438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553201"/>
            <a:ext cx="7239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i="1" dirty="0" smtClean="0">
                <a:solidFill>
                  <a:srgbClr val="008080"/>
                </a:solidFill>
              </a:rPr>
              <a:t>Images courtesy of Mike Norman</a:t>
            </a:r>
            <a:endParaRPr lang="en-US" sz="900" b="0" i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48" y="304800"/>
            <a:ext cx="4600638" cy="1041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 smtClean="0"/>
              <a:t>Our Digital World 3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3724327" cy="4343400"/>
          </a:xfrm>
          <a:noFill/>
          <a:ln w="12700"/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Family Photographs</a:t>
            </a:r>
          </a:p>
        </p:txBody>
      </p:sp>
      <p:pic>
        <p:nvPicPr>
          <p:cNvPr id="1026" name="Picture 2" descr="C:\Documents and Settings\fran\My Documents\My Pictures\Family and Friends\Mom's 80th\EmilyJes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1890273" cy="197926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030" name="Picture 6" descr="C:\Documents and Settings\fran\My Documents\My Pictures\Family and Friends\Mom's 80th\105_0539.JPG"/>
          <p:cNvPicPr>
            <a:picLocks noChangeAspect="1" noChangeArrowheads="1"/>
          </p:cNvPicPr>
          <p:nvPr/>
        </p:nvPicPr>
        <p:blipFill>
          <a:blip r:embed="rId3"/>
          <a:srcRect l="7895" t="28453" r="46052" b="18915"/>
          <a:stretch>
            <a:fillRect/>
          </a:stretch>
        </p:blipFill>
        <p:spPr bwMode="auto">
          <a:xfrm>
            <a:off x="6781800" y="2743200"/>
            <a:ext cx="1925691" cy="165059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18" name="Picture 4" descr="20153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09800"/>
            <a:ext cx="2284951" cy="2584884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" name="Picture 5" descr="gir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733800"/>
            <a:ext cx="2545189" cy="2201589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" name="Picture 5" descr="children_with_teac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905000"/>
            <a:ext cx="1781166" cy="159806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8" name="Picture 14" descr="C:\Documents and Settings\fran\My Documents\My Pictures\Family and Friends\Nick Gradu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648200"/>
            <a:ext cx="1883047" cy="1447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8200" y="6553201"/>
            <a:ext cx="7239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i="1" dirty="0" smtClean="0">
                <a:solidFill>
                  <a:srgbClr val="008080"/>
                </a:solidFill>
              </a:rPr>
              <a:t>Some images courtesy of David Minor and the Library of Congress</a:t>
            </a:r>
            <a:endParaRPr lang="en-US" sz="900" b="0" i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41400"/>
          </a:xfrm>
          <a:noFill/>
          <a:ln>
            <a:noFill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Sustainable Preservation of Digital Materials is a </a:t>
            </a:r>
            <a:br>
              <a:rPr lang="en-US" sz="2400" dirty="0" smtClean="0"/>
            </a:br>
            <a:r>
              <a:rPr lang="en-US" sz="2400" dirty="0" smtClean="0"/>
              <a:t>Grand Challenge of the Information Age</a:t>
            </a:r>
            <a:endParaRPr lang="en-US" sz="3200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5867400" cy="441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Digital preservation presents some of the greatest challenges for  </a:t>
            </a:r>
            <a:r>
              <a:rPr lang="en-US" sz="2000" b="1" dirty="0" err="1" smtClean="0">
                <a:solidFill>
                  <a:srgbClr val="FF0000"/>
                </a:solidFill>
              </a:rPr>
              <a:t>Cyberinfrastructure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Greater emphasis on system reliability and security required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Smooth migration of digital materials from one generation of technology to the next critical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Indexing/organizing structures and associated meta-information must support current and support future search and use modes, policy </a:t>
            </a:r>
            <a:br>
              <a:rPr lang="en-US" sz="1800" dirty="0" smtClean="0"/>
            </a:br>
            <a:r>
              <a:rPr lang="en-US" sz="1800" dirty="0" smtClean="0"/>
              <a:t>and regulation, etc.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Data preservation efforts must be sustainable over the long-term (decades to centuries+)</a:t>
            </a:r>
          </a:p>
        </p:txBody>
      </p:sp>
      <p:pic>
        <p:nvPicPr>
          <p:cNvPr id="5" name="Picture 4" descr="movie deterioration.gif"/>
          <p:cNvPicPr>
            <a:picLocks noChangeAspect="1"/>
          </p:cNvPicPr>
          <p:nvPr/>
        </p:nvPicPr>
        <p:blipFill>
          <a:blip r:embed="rId2"/>
          <a:srcRect l="2899" t="1932" r="2898" b="3382"/>
          <a:stretch>
            <a:fillRect/>
          </a:stretch>
        </p:blipFill>
        <p:spPr>
          <a:xfrm>
            <a:off x="6172199" y="1600200"/>
            <a:ext cx="2123943" cy="1600200"/>
          </a:xfrm>
          <a:prstGeom prst="rect">
            <a:avLst/>
          </a:prstGeom>
          <a:ln w="28575">
            <a:solidFill>
              <a:srgbClr val="008080"/>
            </a:solidFill>
          </a:ln>
        </p:spPr>
      </p:pic>
      <p:pic>
        <p:nvPicPr>
          <p:cNvPr id="28677" name="Picture 5" descr="Xray_head_s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00600"/>
            <a:ext cx="1295400" cy="1266653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53200" y="3429000"/>
            <a:ext cx="2209800" cy="1752600"/>
            <a:chOff x="6236790" y="3200400"/>
            <a:chExt cx="2130923" cy="1558516"/>
          </a:xfrm>
        </p:grpSpPr>
        <p:pic>
          <p:nvPicPr>
            <p:cNvPr id="28680" name="Picture 8" descr="mars lander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36790" y="3200400"/>
              <a:ext cx="1535610" cy="974260"/>
            </a:xfrm>
            <a:prstGeom prst="rect">
              <a:avLst/>
            </a:prstGeom>
            <a:noFill/>
            <a:ln w="9525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28681" name="Picture 7" descr="080620-ice-mars-photo_big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5200" y="3733800"/>
              <a:ext cx="1052513" cy="1025116"/>
            </a:xfrm>
            <a:prstGeom prst="rect">
              <a:avLst/>
            </a:prstGeom>
            <a:noFill/>
            <a:ln w="9525">
              <a:solidFill>
                <a:srgbClr val="008080"/>
              </a:solidFill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172200" y="281940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Movies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Space </a:t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exploration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8768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Health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09575" y="288925"/>
            <a:ext cx="8048625" cy="1041400"/>
          </a:xfrm>
          <a:noFill/>
          <a:ln/>
        </p:spPr>
        <p:txBody>
          <a:bodyPr/>
          <a:lstStyle/>
          <a:p>
            <a:r>
              <a:rPr lang="en-US" sz="3200" dirty="0" smtClean="0"/>
              <a:t>Running Out of Room</a:t>
            </a:r>
            <a:endParaRPr lang="en-US" sz="32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267200" cy="47244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Increasing requirements for data retention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0" dirty="0" smtClean="0"/>
              <a:t>in private, public, academic sectors render data infrastructure and preservation policies more critical.  Many are currently “unfunded mandates”.</a:t>
            </a:r>
          </a:p>
          <a:p>
            <a:pPr>
              <a:lnSpc>
                <a:spcPct val="114000"/>
              </a:lnSpc>
              <a:spcBef>
                <a:spcPts val="1800"/>
              </a:spcBef>
              <a:defRPr/>
            </a:pPr>
            <a:r>
              <a:rPr lang="en-US" sz="1800" i="1" dirty="0" smtClean="0">
                <a:solidFill>
                  <a:srgbClr val="FF0000"/>
                </a:solidFill>
              </a:rPr>
              <a:t>However, e</a:t>
            </a:r>
            <a:r>
              <a:rPr lang="en-US" sz="1800" b="1" i="1" dirty="0" smtClean="0">
                <a:solidFill>
                  <a:srgbClr val="FF0000"/>
                </a:solidFill>
              </a:rPr>
              <a:t>ven if we wanted to, we can’t save everything:</a:t>
            </a: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008080"/>
                </a:solidFill>
              </a:rPr>
              <a:t>2007 was the “crossover year” </a:t>
            </a:r>
            <a:r>
              <a:rPr lang="en-US" sz="1800" b="0" dirty="0" smtClean="0"/>
              <a:t>where the amount of digital information became greater than the amount of available storage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defRPr/>
            </a:pPr>
            <a:endParaRPr lang="en-US" sz="800" dirty="0" smtClean="0"/>
          </a:p>
          <a:p>
            <a:pPr>
              <a:spcBef>
                <a:spcPts val="2400"/>
              </a:spcBef>
              <a:defRPr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553201"/>
            <a:ext cx="7239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rgbClr val="008080"/>
                </a:solidFill>
              </a:rPr>
              <a:t>Source: </a:t>
            </a:r>
            <a:r>
              <a:rPr lang="en-US" sz="1400" b="0" i="1" dirty="0">
                <a:solidFill>
                  <a:srgbClr val="008080"/>
                </a:solidFill>
              </a:rPr>
              <a:t>“The Diverse and Exploding Digital Universe” IDC Whitepaper, March 2008</a:t>
            </a:r>
            <a:endParaRPr lang="en-US" sz="900" b="0" i="1" dirty="0">
              <a:solidFill>
                <a:srgbClr val="00808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 r="908" b="2563"/>
          <a:stretch>
            <a:fillRect/>
          </a:stretch>
        </p:blipFill>
        <p:spPr bwMode="auto">
          <a:xfrm>
            <a:off x="4800600" y="1295400"/>
            <a:ext cx="3860800" cy="351275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09575" y="398463"/>
            <a:ext cx="8434388" cy="1041400"/>
          </a:xfrm>
          <a:solidFill>
            <a:srgbClr val="008080"/>
          </a:solidFill>
          <a:ln/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Data Preservation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809999" cy="4495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000" dirty="0" smtClean="0"/>
              <a:t>Key Questions:  </a:t>
            </a:r>
          </a:p>
          <a:p>
            <a:pPr marL="914400" lvl="1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arenR"/>
              <a:defRPr/>
            </a:pPr>
            <a:r>
              <a:rPr lang="en-US" sz="2000" dirty="0" smtClean="0"/>
              <a:t>What should we save? – </a:t>
            </a:r>
            <a:r>
              <a:rPr lang="en-US" sz="2000" b="1" i="1" dirty="0" smtClean="0">
                <a:solidFill>
                  <a:srgbClr val="008080"/>
                </a:solidFill>
              </a:rPr>
              <a:t>policy, regulation</a:t>
            </a:r>
          </a:p>
          <a:p>
            <a:pPr marL="914400" lvl="1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arenR"/>
              <a:defRPr/>
            </a:pPr>
            <a:r>
              <a:rPr lang="en-US" sz="2000" dirty="0" smtClean="0"/>
              <a:t>How should we save it? – </a:t>
            </a:r>
            <a:r>
              <a:rPr lang="en-US" sz="2000" b="1" i="1" dirty="0" smtClean="0">
                <a:solidFill>
                  <a:srgbClr val="008080"/>
                </a:solidFill>
              </a:rPr>
              <a:t>technology, best practice</a:t>
            </a:r>
          </a:p>
          <a:p>
            <a:pPr marL="914400" lvl="1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arenR"/>
              <a:defRPr/>
            </a:pPr>
            <a:r>
              <a:rPr lang="en-US" sz="2000" dirty="0" smtClean="0"/>
              <a:t>Who should pay for it? -- </a:t>
            </a:r>
            <a:r>
              <a:rPr lang="en-US" sz="2000" b="1" i="1" dirty="0" smtClean="0">
                <a:solidFill>
                  <a:srgbClr val="008080"/>
                </a:solidFill>
              </a:rPr>
              <a:t>economics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24401" y="1524000"/>
            <a:ext cx="4114800" cy="3429000"/>
            <a:chOff x="4038600" y="1905794"/>
            <a:chExt cx="4190999" cy="358060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038600" y="1905794"/>
              <a:ext cx="4190999" cy="3580607"/>
              <a:chOff x="4038600" y="1905794"/>
              <a:chExt cx="4191000" cy="3580606"/>
            </a:xfrm>
          </p:grpSpPr>
          <p:cxnSp>
            <p:nvCxnSpPr>
              <p:cNvPr id="20495" name="Straight Arrow Connector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48200" y="3048000"/>
                <a:ext cx="2286000" cy="158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496" name="Straight Arrow Connector 16"/>
              <p:cNvCxnSpPr>
                <a:cxnSpLocks noChangeShapeType="1"/>
              </p:cNvCxnSpPr>
              <p:nvPr/>
            </p:nvCxnSpPr>
            <p:spPr bwMode="auto">
              <a:xfrm rot="10800000" flipV="1">
                <a:off x="4038600" y="4191000"/>
                <a:ext cx="1751806" cy="12954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497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791200" y="4191000"/>
                <a:ext cx="2438400" cy="158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0492" name="TextBox 12"/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755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Cost</a:t>
              </a:r>
            </a:p>
          </p:txBody>
        </p:sp>
        <p:sp>
          <p:nvSpPr>
            <p:cNvPr id="20493" name="TextBox 13"/>
            <p:cNvSpPr txBox="1">
              <a:spLocks noChangeArrowheads="1"/>
            </p:cNvSpPr>
            <p:nvPr/>
          </p:nvSpPr>
          <p:spPr bwMode="auto">
            <a:xfrm>
              <a:off x="4267201" y="4343401"/>
              <a:ext cx="7779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Time</a:t>
              </a:r>
            </a:p>
          </p:txBody>
        </p:sp>
        <p:sp>
          <p:nvSpPr>
            <p:cNvPr id="20494" name="TextBox 14"/>
            <p:cNvSpPr txBox="1">
              <a:spLocks noChangeArrowheads="1"/>
            </p:cNvSpPr>
            <p:nvPr/>
          </p:nvSpPr>
          <p:spPr bwMode="auto">
            <a:xfrm>
              <a:off x="5867400" y="2590800"/>
              <a:ext cx="8549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Value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3400" y="2743200"/>
            <a:ext cx="3879850" cy="2681288"/>
            <a:chOff x="3716668" y="3240158"/>
            <a:chExt cx="3880104" cy="2681976"/>
          </a:xfrm>
        </p:grpSpPr>
        <p:sp>
          <p:nvSpPr>
            <p:cNvPr id="20" name="Isosceles Triangle 19"/>
            <p:cNvSpPr/>
            <p:nvPr/>
          </p:nvSpPr>
          <p:spPr bwMode="auto">
            <a:xfrm rot="2623571">
              <a:off x="3716668" y="4180199"/>
              <a:ext cx="3880104" cy="465257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Helvetica" pitchFamily="34" charset="0"/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093982" y="3240158"/>
              <a:ext cx="2803961" cy="2681976"/>
              <a:chOff x="4093982" y="3240158"/>
              <a:chExt cx="2803961" cy="2681976"/>
            </a:xfrm>
          </p:grpSpPr>
          <p:cxnSp>
            <p:nvCxnSpPr>
              <p:cNvPr id="20489" name="Straight Connector 21"/>
              <p:cNvCxnSpPr>
                <a:cxnSpLocks noChangeShapeType="1"/>
                <a:endCxn id="20" idx="2"/>
              </p:cNvCxnSpPr>
              <p:nvPr/>
            </p:nvCxnSpPr>
            <p:spPr bwMode="auto">
              <a:xfrm rot="10800000">
                <a:off x="4093982" y="3240158"/>
                <a:ext cx="1621019" cy="95084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490" name="Straight Connector 22"/>
              <p:cNvCxnSpPr>
                <a:cxnSpLocks noChangeShapeType="1"/>
                <a:endCxn id="20" idx="4"/>
              </p:cNvCxnSpPr>
              <p:nvPr/>
            </p:nvCxnSpPr>
            <p:spPr bwMode="auto">
              <a:xfrm rot="16200000" flipH="1">
                <a:off x="5479004" y="4503195"/>
                <a:ext cx="1731135" cy="110674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</p:grpSp>
      <p:cxnSp>
        <p:nvCxnSpPr>
          <p:cNvPr id="19" name="Straight Arrow Connector 18"/>
          <p:cNvCxnSpPr/>
          <p:nvPr/>
        </p:nvCxnSpPr>
        <p:spPr bwMode="auto">
          <a:xfrm flipV="1">
            <a:off x="5791200" y="45720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105400" y="502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candidates for preservation</a:t>
            </a:r>
            <a:endParaRPr lang="en-US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Business Regulation </a:t>
            </a:r>
            <a:br>
              <a:rPr lang="en-US" sz="2800" dirty="0" smtClean="0"/>
            </a:br>
            <a:r>
              <a:rPr lang="en-US" sz="2400" dirty="0" smtClean="0"/>
              <a:t>Requiring Data Preservation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5257800" y="1447800"/>
            <a:ext cx="3657600" cy="4648200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1400" b="0" dirty="0" smtClean="0"/>
              <a:t>“Don’t forget that </a:t>
            </a:r>
            <a:r>
              <a:rPr lang="en-US" sz="1400" dirty="0" smtClean="0">
                <a:solidFill>
                  <a:srgbClr val="008080"/>
                </a:solidFill>
              </a:rPr>
              <a:t>email and instant messaging are business records </a:t>
            </a:r>
            <a:r>
              <a:rPr lang="en-US" sz="1400" b="0" dirty="0" smtClean="0"/>
              <a:t>…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4"/>
            </a:pPr>
            <a:r>
              <a:rPr lang="en-US" sz="1400" b="0" dirty="0" smtClean="0"/>
              <a:t>Don't assume that the retention requirement …is …7 years. There are a lot of variables depending on the industry, type of organization and type of information. … </a:t>
            </a:r>
            <a:r>
              <a:rPr lang="en-US" sz="1400" dirty="0" smtClean="0">
                <a:solidFill>
                  <a:srgbClr val="FF0000"/>
                </a:solidFill>
              </a:rPr>
              <a:t>most lawyers that understand information retention agree that business records need to be kept indefinitely. 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0"/>
            </a:pPr>
            <a:r>
              <a:rPr lang="en-US" sz="1400" b="0" dirty="0" smtClean="0"/>
              <a:t>Don’t assume that just because you have access to archived information that you’re going to be able to restore it within a reasonable amount of time…”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200" b="0" i="1" dirty="0" smtClean="0"/>
              <a:t>Kevin Beaver, “Thirteen Data Retention Mistakes to Avoid” </a:t>
            </a:r>
            <a:r>
              <a:rPr lang="en-US" sz="1200" b="0" i="1" dirty="0" smtClean="0">
                <a:solidFill>
                  <a:srgbClr val="008080"/>
                </a:solidFill>
                <a:hlinkClick r:id="rId2"/>
              </a:rPr>
              <a:t>http://searchdatamanagement.techtarget.com/news/article/0,289142,sid91_gci1186910,00.html</a:t>
            </a:r>
            <a:r>
              <a:rPr lang="en-US" sz="1200" dirty="0" smtClean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en-US" sz="1400" b="0" i="1" dirty="0" smtClean="0"/>
          </a:p>
          <a:p>
            <a:endParaRPr lang="en-US" sz="1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4800600" cy="4343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8080"/>
                </a:solidFill>
              </a:rPr>
              <a:t>Sarbanes-Oxley (Public Accounting Reform and Investor Protection Act of 2002)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400" b="0" i="1" dirty="0" smtClean="0"/>
              <a:t>Applies to all U.S. public company boards, management, and public accounting firms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Includes electronic records </a:t>
            </a:r>
            <a:r>
              <a:rPr lang="en-US" sz="1400" b="0" dirty="0" smtClean="0"/>
              <a:t>(correspondence, work papers, memoranda, etc.) that are created, sent, or received in connection with an audit or a review)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200" b="0" dirty="0" smtClean="0"/>
              <a:t>Section 103:  “Board must require registered public accounting firms to “prepare, and maintain for a period of </a:t>
            </a:r>
            <a:r>
              <a:rPr lang="en-US" sz="1200" b="1" dirty="0" smtClean="0">
                <a:solidFill>
                  <a:srgbClr val="000099"/>
                </a:solidFill>
              </a:rPr>
              <a:t>not less than 7 years, </a:t>
            </a:r>
            <a:r>
              <a:rPr lang="en-US" sz="1200" b="0" dirty="0" smtClean="0"/>
              <a:t>audit work papers, and other information related to any audit report, in sufficient detail to support the conclusions reached in that report.”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200" b="0" dirty="0" smtClean="0"/>
              <a:t>Section 802:  “any accountant who conducts an audit of an issuer of securities to which section 10(a) of the SEC …applies, shall maintain all audit or review work papers for a period of </a:t>
            </a:r>
            <a:r>
              <a:rPr lang="en-US" sz="1200" b="1" dirty="0" smtClean="0">
                <a:solidFill>
                  <a:srgbClr val="000099"/>
                </a:solidFill>
              </a:rPr>
              <a:t>5 years</a:t>
            </a:r>
            <a:r>
              <a:rPr lang="en-US" sz="1200" dirty="0" smtClean="0">
                <a:solidFill>
                  <a:srgbClr val="000099"/>
                </a:solidFill>
              </a:rPr>
              <a:t> </a:t>
            </a:r>
            <a:r>
              <a:rPr lang="en-US" sz="1200" b="0" dirty="0" smtClean="0"/>
              <a:t>from the end of the fiscal period in which the audit or review was concluded.”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z="2800" dirty="0" smtClean="0"/>
              <a:t>Health Regulation</a:t>
            </a:r>
            <a:br>
              <a:rPr lang="en-US" sz="2800" dirty="0" smtClean="0"/>
            </a:br>
            <a:r>
              <a:rPr lang="en-US" sz="2400" dirty="0" smtClean="0"/>
              <a:t>Requiring Data Preservation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600200"/>
            <a:ext cx="4267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HIPAA (Health Insurance Portability and Accountability Act)</a:t>
            </a:r>
          </a:p>
          <a:p>
            <a:pPr marL="342900" lvl="0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b="0" i="1" dirty="0" smtClean="0"/>
              <a:t>Applies to health information created or maintained by health care providers “who engage in certain </a:t>
            </a:r>
            <a:r>
              <a:rPr lang="en-US" i="1" dirty="0" smtClean="0">
                <a:solidFill>
                  <a:srgbClr val="FF0000"/>
                </a:solidFill>
              </a:rPr>
              <a:t>electronic transactions</a:t>
            </a:r>
            <a:r>
              <a:rPr lang="en-US" b="0" i="1" dirty="0" smtClean="0"/>
              <a:t>, health plans, and health care clearinghouses”  [www.hipaa.org]</a:t>
            </a:r>
          </a:p>
          <a:p>
            <a:pPr marL="342900" lvl="0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b="0" kern="0" dirty="0" smtClean="0">
                <a:latin typeface="+mn-lt"/>
              </a:rPr>
              <a:t>Title II: Requires HHS to create rules and standards for the use and dissemination of health care information</a:t>
            </a:r>
          </a:p>
          <a:p>
            <a:pPr marL="342900" lvl="0" indent="-342900"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Healthcare providers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retain healthcare records for a period of 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less than 6 years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400800"/>
            <a:ext cx="657852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 smtClean="0">
                <a:solidFill>
                  <a:srgbClr val="008080"/>
                </a:solidFill>
              </a:rPr>
              <a:t>Table information partly based on “Data Retention – More Value, Less Filling”,</a:t>
            </a:r>
          </a:p>
          <a:p>
            <a:pPr algn="ctr"/>
            <a:r>
              <a:rPr lang="en-US" sz="1200" b="0" i="1" dirty="0" smtClean="0">
                <a:solidFill>
                  <a:srgbClr val="008080"/>
                </a:solidFill>
              </a:rPr>
              <a:t>John Murphy, http://www.tdan.com/view-articles/5222</a:t>
            </a:r>
            <a:endParaRPr lang="en-US" sz="1200" b="0" i="1" dirty="0">
              <a:solidFill>
                <a:srgbClr val="008080"/>
              </a:solidFill>
            </a:endParaRPr>
          </a:p>
        </p:txBody>
      </p:sp>
      <p:pic>
        <p:nvPicPr>
          <p:cNvPr id="9" name="Picture 8" descr="HIPA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05000"/>
            <a:ext cx="2895600" cy="36472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CI/SDSC (logo) template">
  <a:themeElements>
    <a:clrScheme name="Custom 1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8080"/>
      </a:hlink>
      <a:folHlink>
        <a:srgbClr val="CECECE"/>
      </a:folHlink>
    </a:clrScheme>
    <a:fontScheme name="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75553</TotalTime>
  <Pages>1</Pages>
  <Words>2388</Words>
  <Application>Microsoft PowerPoint 4.0</Application>
  <PresentationFormat>On-screen Show (4:3)</PresentationFormat>
  <Paragraphs>331</Paragraphs>
  <Slides>24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NPACI/SDSC (logo) template</vt:lpstr>
      <vt:lpstr>Photo Editor Photo</vt:lpstr>
      <vt:lpstr>What Fran’s Thinking About:  Digital data:  From here to eternity</vt:lpstr>
      <vt:lpstr>Our Digital World 1</vt:lpstr>
      <vt:lpstr>Our Digital World 2</vt:lpstr>
      <vt:lpstr>Our Digital World 3</vt:lpstr>
      <vt:lpstr>Sustainable Preservation of Digital Materials is a  Grand Challenge of the Information Age</vt:lpstr>
      <vt:lpstr>Running Out of Room</vt:lpstr>
      <vt:lpstr>Data Preservation</vt:lpstr>
      <vt:lpstr>Business Regulation  Requiring Data Preservation</vt:lpstr>
      <vt:lpstr>Health Regulation Requiring Data Preservation</vt:lpstr>
      <vt:lpstr>Increasing Policy and Regulation  Affecting Research Community</vt:lpstr>
      <vt:lpstr>How Should We Save It?</vt:lpstr>
      <vt:lpstr>Slide 12</vt:lpstr>
      <vt:lpstr>Research and Education User’s Perspective:   Key Questions Focus on Outcomes rather than Technology</vt:lpstr>
      <vt:lpstr>CI Perspective:  Key Questions Focus on Integration, Capability, Usability, Reliability, Interoperability</vt:lpstr>
      <vt:lpstr>Current Best Practices in Digital Preservation</vt:lpstr>
      <vt:lpstr> Preservation Data Grid</vt:lpstr>
      <vt:lpstr>Data Replication and Distribution</vt:lpstr>
      <vt:lpstr>Technology and Preservation:  Hard Questions</vt:lpstr>
      <vt:lpstr>Who Should Pay? The “Free Rider” Non-Solution</vt:lpstr>
      <vt:lpstr>Economic Sustainability Requires A Holistic Approach</vt:lpstr>
      <vt:lpstr>What Fran’s Thinking About: Blue Ribbon Task Force on Sustainable Digital Preservation and Access</vt:lpstr>
      <vt:lpstr>BRTF-SDPA</vt:lpstr>
      <vt:lpstr>Call to Action:  Focus Public Attention on the Need for Sustainable Digital Preservation and Cyberinfrastructure</vt:lpstr>
      <vt:lpstr>Thanks to Jack and Bernard  for continuing this great tradition</vt:lpstr>
    </vt:vector>
  </TitlesOfParts>
  <Company>SDSC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Vision for a New Era in Computational Science</dc:title>
  <dc:subject/>
  <dc:creator>David Hart</dc:creator>
  <cp:keywords/>
  <dc:description>The 2 blue colors should print out the same, even if they look different on screen.</dc:description>
  <cp:lastModifiedBy>fran</cp:lastModifiedBy>
  <cp:revision>1190</cp:revision>
  <cp:lastPrinted>2001-01-12T19:39:24Z</cp:lastPrinted>
  <dcterms:created xsi:type="dcterms:W3CDTF">1999-05-12T00:06:43Z</dcterms:created>
  <dcterms:modified xsi:type="dcterms:W3CDTF">2008-09-15T12:59:26Z</dcterms:modified>
</cp:coreProperties>
</file>