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5" r:id="rId3"/>
    <p:sldId id="276" r:id="rId4"/>
    <p:sldId id="277" r:id="rId5"/>
    <p:sldId id="279" r:id="rId6"/>
    <p:sldId id="280" r:id="rId7"/>
    <p:sldId id="281" r:id="rId8"/>
    <p:sldId id="278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6DAD"/>
    <a:srgbClr val="0D78C9"/>
    <a:srgbClr val="024C84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7" d="100"/>
          <a:sy n="77" d="100"/>
        </p:scale>
        <p:origin x="642" y="9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352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3C83-2184-4286-ABE1-941A40B40C8F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3001-E0F2-47E5-A338-816CC267AF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241F-7ED4-45AC-844C-15DB0D5F9CCD}" type="datetimeFigureOut">
              <a:rPr lang="en-US" smtClean="0"/>
              <a:pPr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ckground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67" y="1287"/>
            <a:ext cx="12209092" cy="6856713"/>
          </a:xfrm>
          <a:prstGeom prst="rect">
            <a:avLst/>
          </a:prstGeom>
        </p:spPr>
      </p:pic>
      <p:sp>
        <p:nvSpPr>
          <p:cNvPr id="21" name="Title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10363200" cy="18288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0363200" cy="987425"/>
          </a:xfrm>
        </p:spPr>
        <p:txBody>
          <a:bodyPr>
            <a:normAutofit/>
          </a:bodyPr>
          <a:lstStyle>
            <a:lvl1pPr marL="0" indent="0" algn="l">
              <a:buNone/>
              <a:defRPr sz="1604" b="1">
                <a:solidFill>
                  <a:schemeClr val="tx1"/>
                </a:solidFill>
              </a:defRPr>
            </a:lvl1pPr>
            <a:lvl2pPr marL="458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6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3" name="Copyright"/>
          <p:cNvSpPr txBox="1"/>
          <p:nvPr userDrawn="1"/>
        </p:nvSpPr>
        <p:spPr>
          <a:xfrm>
            <a:off x="10227052" y="6527632"/>
            <a:ext cx="2438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3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2016 The MathWorks, Inc.</a:t>
            </a:r>
            <a:endParaRPr lang="en-US" sz="1003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GrayLine"/>
          <p:cNvCxnSpPr/>
          <p:nvPr userDrawn="1"/>
        </p:nvCxnSpPr>
        <p:spPr>
          <a:xfrm>
            <a:off x="-4067" y="4376652"/>
            <a:ext cx="12209092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Logo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30730" y="141139"/>
            <a:ext cx="1620665" cy="320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609602" y="1600200"/>
            <a:ext cx="10769600" cy="464820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4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/>
          <p:cNvSpPr>
            <a:spLocks noGrp="1"/>
          </p:cNvSpPr>
          <p:nvPr>
            <p:ph type="title"/>
          </p:nvPr>
        </p:nvSpPr>
        <p:spPr>
          <a:xfrm>
            <a:off x="609600" y="457200"/>
            <a:ext cx="9448800" cy="990600"/>
          </a:xfrm>
        </p:spPr>
        <p:txBody>
          <a:bodyPr anchor="t" anchorCtr="0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"/>
          <p:cNvSpPr>
            <a:spLocks noGrp="1"/>
          </p:cNvSpPr>
          <p:nvPr>
            <p:ph sz="half" idx="10" hasCustomPrompt="1"/>
          </p:nvPr>
        </p:nvSpPr>
        <p:spPr>
          <a:xfrm>
            <a:off x="609601" y="2819400"/>
            <a:ext cx="5080001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4"/>
            </a:lvl2pPr>
            <a:lvl3pPr>
              <a:buNone/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 smtClean="0"/>
              <a:t>Click to add b</a:t>
            </a:r>
            <a:r>
              <a:rPr lang="en-US" sz="1805" dirty="0" smtClean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Head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600200"/>
            <a:ext cx="5080001" cy="838200"/>
          </a:xfrm>
        </p:spPr>
        <p:txBody>
          <a:bodyPr anchor="t"/>
          <a:lstStyle>
            <a:lvl1pPr marL="0" indent="0" algn="l">
              <a:buNone/>
              <a:defRPr sz="2000" b="1" baseline="0"/>
            </a:lvl1pPr>
          </a:lstStyle>
          <a:p>
            <a:pPr lvl="0"/>
            <a:r>
              <a:rPr lang="en-US" dirty="0" smtClean="0"/>
              <a:t>Click to add headline</a:t>
            </a:r>
            <a:r>
              <a:rPr lang="en-US" sz="2005" b="1" dirty="0" smtClean="0">
                <a:solidFill>
                  <a:prstClr val="black"/>
                </a:solidFill>
              </a:rPr>
              <a:t> providing value of feature</a:t>
            </a:r>
            <a:endParaRPr lang="en-US" dirty="0" smtClean="0"/>
          </a:p>
        </p:txBody>
      </p:sp>
      <p:sp>
        <p:nvSpPr>
          <p:cNvPr id="14" name="ProductName"/>
          <p:cNvSpPr>
            <a:spLocks noGrp="1"/>
          </p:cNvSpPr>
          <p:nvPr>
            <p:ph type="body" sz="half" idx="12" hasCustomPrompt="1"/>
          </p:nvPr>
        </p:nvSpPr>
        <p:spPr>
          <a:xfrm>
            <a:off x="609602" y="6172200"/>
            <a:ext cx="5473700" cy="533400"/>
          </a:xfrm>
        </p:spPr>
        <p:txBody>
          <a:bodyPr anchor="b" anchorCtr="0"/>
          <a:lstStyle>
            <a:lvl1pPr marL="230761" indent="-229170">
              <a:buClrTx/>
              <a:buSzPct val="125000"/>
              <a:buFont typeface="Courier New" pitchFamily="49" charset="0"/>
              <a:buChar char="»"/>
              <a:defRPr sz="1604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 dirty="0" smtClean="0"/>
              <a:t>Click to add </a:t>
            </a:r>
            <a:r>
              <a:rPr lang="en-US" sz="1604" dirty="0" err="1" smtClean="0">
                <a:latin typeface="Courier New" pitchFamily="49" charset="0"/>
                <a:cs typeface="Courier New" pitchFamily="49" charset="0"/>
              </a:rPr>
              <a:t>product_example_name</a:t>
            </a:r>
            <a:r>
              <a:rPr lang="en-US" sz="1604" dirty="0" smtClean="0">
                <a:latin typeface="Courier New" pitchFamily="49" charset="0"/>
                <a:cs typeface="Courier New" pitchFamily="49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63084" y="1914529"/>
            <a:ext cx="10363200" cy="1362075"/>
          </a:xfrm>
        </p:spPr>
        <p:txBody>
          <a:bodyPr anchor="t"/>
          <a:lstStyle>
            <a:lvl1pPr algn="ctr">
              <a:defRPr sz="3200" b="1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Section Header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LeftContent"/>
          <p:cNvSpPr>
            <a:spLocks noGrp="1"/>
          </p:cNvSpPr>
          <p:nvPr>
            <p:ph sz="half" idx="1"/>
          </p:nvPr>
        </p:nvSpPr>
        <p:spPr>
          <a:xfrm>
            <a:off x="609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RightContent"/>
          <p:cNvSpPr>
            <a:spLocks noGrp="1"/>
          </p:cNvSpPr>
          <p:nvPr>
            <p:ph sz="half" idx="2"/>
          </p:nvPr>
        </p:nvSpPr>
        <p:spPr>
          <a:xfrm>
            <a:off x="6197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/>
          <p:cNvSpPr txBox="1">
            <a:spLocks noChangeArrowheads="1"/>
          </p:cNvSpPr>
          <p:nvPr userDrawn="1"/>
        </p:nvSpPr>
        <p:spPr bwMode="auto">
          <a:xfrm>
            <a:off x="607484" y="1600200"/>
            <a:ext cx="10765536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Edit</a:t>
            </a: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 in Slide Master view to 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nter agenda items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Bullet 2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Bullet</a:t>
            </a: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 3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baseline="0" dirty="0" smtClean="0">
                <a:latin typeface="Arial" pitchFamily="34" charset="0"/>
                <a:cs typeface="Arial" pitchFamily="34" charset="0"/>
              </a:rPr>
              <a:t>Bullet 4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"/>
          <p:cNvSpPr txBox="1">
            <a:spLocks noChangeArrowheads="1"/>
          </p:cNvSpPr>
          <p:nvPr userDrawn="1"/>
        </p:nvSpPr>
        <p:spPr bwMode="auto">
          <a:xfrm>
            <a:off x="607484" y="464695"/>
            <a:ext cx="107655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0" marR="0" indent="0" algn="l" defTabSz="916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Edit in Slide</a:t>
            </a:r>
            <a:r>
              <a:rPr lang="en-US" sz="2800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Master view to e</a:t>
            </a:r>
            <a:r>
              <a:rPr lang="en-US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nter agenda</a:t>
            </a:r>
            <a:r>
              <a:rPr lang="en-US" sz="2800" b="1" baseline="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title</a:t>
            </a:r>
            <a:endParaRPr lang="en-US" sz="2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09602" y="1600200"/>
            <a:ext cx="1076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SlideNumber"/>
          <p:cNvSpPr/>
          <p:nvPr/>
        </p:nvSpPr>
        <p:spPr>
          <a:xfrm>
            <a:off x="11582400" y="6484954"/>
            <a:ext cx="609600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3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3" b="1" dirty="0">
              <a:solidFill>
                <a:schemeClr val="tx2"/>
              </a:solidFill>
            </a:endParaRPr>
          </a:p>
        </p:txBody>
      </p:sp>
      <p:pic>
        <p:nvPicPr>
          <p:cNvPr id="12" name="Logo" descr="logo647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0679339" y="23675"/>
            <a:ext cx="1327516" cy="3602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Line"/>
          <p:cNvCxnSpPr/>
          <p:nvPr/>
        </p:nvCxnSpPr>
        <p:spPr>
          <a:xfrm rot="10800000" flipV="1">
            <a:off x="229170" y="176521"/>
            <a:ext cx="10297392" cy="211602"/>
          </a:xfrm>
          <a:prstGeom prst="bentConnector3">
            <a:avLst>
              <a:gd name="adj1" fmla="val 10001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</p:sldLayoutIdLst>
  <p:hf hdr="0" ftr="0" dt="0"/>
  <p:txStyles>
    <p:titleStyle>
      <a:lvl1pPr algn="l" defTabSz="91668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3755" indent="-343755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4802" indent="-286462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5850" indent="-229170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4190" indent="-229170" algn="l" defTabSz="916680" rtl="0" eaLnBrk="1" latinLnBrk="0" hangingPunct="1">
        <a:spcBef>
          <a:spcPct val="20000"/>
        </a:spcBef>
        <a:buFont typeface="Arial" pitchFamily="34" charset="0"/>
        <a:buNone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62531" indent="-229170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2087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21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55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589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4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68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02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36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70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04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38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672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Batched, Reproducible and Reduced Precision BLAS – Some Thoughts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Bobby Cheng</a:t>
            </a:r>
          </a:p>
          <a:p>
            <a:endParaRPr lang="en-US" dirty="0"/>
          </a:p>
          <a:p>
            <a:r>
              <a:rPr lang="en-US" dirty="0" smtClean="0"/>
              <a:t>5/19/2016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MathWorks love what you all are doing.</a:t>
            </a:r>
          </a:p>
          <a:p>
            <a:r>
              <a:rPr lang="en-US" dirty="0" smtClean="0"/>
              <a:t>Many small problems is an important topic to understand.</a:t>
            </a:r>
          </a:p>
          <a:p>
            <a:r>
              <a:rPr lang="en-US" dirty="0" smtClean="0"/>
              <a:t>Need more experiment to explore the potential.</a:t>
            </a:r>
          </a:p>
          <a:p>
            <a:r>
              <a:rPr lang="en-US" dirty="0" smtClean="0"/>
              <a:t>Looking forward to experiment with it through </a:t>
            </a:r>
            <a:r>
              <a:rPr lang="en-US" dirty="0" smtClean="0"/>
              <a:t>MATLAB</a:t>
            </a:r>
          </a:p>
          <a:p>
            <a:endParaRPr lang="en-US" dirty="0"/>
          </a:p>
          <a:p>
            <a:r>
              <a:rPr lang="en-US" dirty="0" smtClean="0"/>
              <a:t>Value based optimization at BLAS level can be problematic.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60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MATLAB and BLAS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Cleve invented MATLAB so that his students could use LINPACK and EISPACK </a:t>
            </a:r>
          </a:p>
          <a:p>
            <a:r>
              <a:rPr lang="en-US" dirty="0" smtClean="0"/>
              <a:t>Uses BLAS routines since day one.</a:t>
            </a:r>
          </a:p>
          <a:p>
            <a:r>
              <a:rPr lang="en-US" dirty="0" smtClean="0"/>
              <a:t>Move to LAPACK in late ~1990s with ATLAS BLAS</a:t>
            </a:r>
          </a:p>
          <a:p>
            <a:r>
              <a:rPr lang="en-US" dirty="0" smtClean="0"/>
              <a:t>Now Intel </a:t>
            </a:r>
            <a:r>
              <a:rPr lang="en-US" dirty="0" smtClean="0"/>
              <a:t>MKL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9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reproducible mean to MATLAB?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consecutive calls to the same function with identical inputs must yield identical results.</a:t>
            </a:r>
          </a:p>
          <a:p>
            <a:pPr lvl="1"/>
            <a:r>
              <a:rPr lang="en-US" dirty="0" smtClean="0"/>
              <a:t>Same release of MATLAB</a:t>
            </a:r>
          </a:p>
          <a:p>
            <a:pPr lvl="1"/>
            <a:r>
              <a:rPr lang="en-US" dirty="0" smtClean="0"/>
              <a:t>Same hardware and setting</a:t>
            </a:r>
          </a:p>
          <a:p>
            <a:pPr lvl="1"/>
            <a:r>
              <a:rPr lang="en-US" dirty="0" smtClean="0"/>
              <a:t>Same just about everything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B = F(A);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C = F(A);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Usability and productivity over performance</a:t>
            </a:r>
          </a:p>
          <a:p>
            <a:r>
              <a:rPr lang="en-US" dirty="0" smtClean="0"/>
              <a:t>Everything else are considered as portability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7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 to the library that MATLAB uses?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itself be reproducible</a:t>
            </a:r>
          </a:p>
          <a:p>
            <a:pPr lvl="1"/>
            <a:r>
              <a:rPr lang="en-US" dirty="0" smtClean="0"/>
              <a:t> simple </a:t>
            </a:r>
          </a:p>
          <a:p>
            <a:r>
              <a:rPr lang="en-US" dirty="0" smtClean="0"/>
              <a:t>Or must allow full control of its states, and made to be reproducible</a:t>
            </a:r>
          </a:p>
          <a:p>
            <a:pPr lvl="1"/>
            <a:r>
              <a:rPr lang="en-US" dirty="0" smtClean="0"/>
              <a:t>random numbers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ounding mode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hreading level</a:t>
            </a:r>
          </a:p>
          <a:p>
            <a:pPr lvl="1"/>
            <a:r>
              <a:rPr lang="en-US" dirty="0" smtClean="0"/>
              <a:t>reduction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emory alignment</a:t>
            </a:r>
          </a:p>
          <a:p>
            <a:r>
              <a:rPr lang="en-US" dirty="0" smtClean="0"/>
              <a:t>Or limit how the library </a:t>
            </a:r>
            <a:r>
              <a:rPr lang="en-US" smtClean="0"/>
              <a:t>is called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21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BATCHED BLAS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2" y="1371600"/>
            <a:ext cx="10769600" cy="46482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agefun</a:t>
            </a:r>
            <a:r>
              <a:rPr lang="en-US" dirty="0" smtClean="0"/>
              <a:t> in Parallel Computing Toolbox for GPU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 = 3;         % output number of rows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K = 6;         % matrix multiply inner dimension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 = 2;         % output number of columns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P1 = 10;       % size of first page dimension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P2 = 17;       % size of second page dimension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P3 = 4;        % size of third page dimension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P4 = 12;       % size of fourth page dimension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rand(M,K,P1,1,P3,'gpuArray');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 = rand(K,N,1,P2,P3,P4,'gpuArray');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pagefun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(@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mtimes,A,B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 = size(C)    % M-by-N-by-P1-by-P2-by-P3-by-P4</a:t>
            </a:r>
          </a:p>
        </p:txBody>
      </p:sp>
    </p:spTree>
    <p:extLst>
      <p:ext uri="{BB962C8B-B14F-4D97-AF65-F5344CB8AC3E}">
        <p14:creationId xmlns:p14="http://schemas.microsoft.com/office/powerpoint/2010/main" val="105714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agefun</a:t>
            </a:r>
            <a:r>
              <a:rPr lang="en-US" dirty="0" smtClean="0"/>
              <a:t>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2" y="1219200"/>
            <a:ext cx="1076960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Currently the supported values for FUN are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Most element-wise </a:t>
            </a:r>
            <a:r>
              <a:rPr lang="en-US" dirty="0" err="1"/>
              <a:t>gpuArray</a:t>
            </a:r>
            <a:r>
              <a:rPr lang="en-US" dirty="0"/>
              <a:t> </a:t>
            </a:r>
            <a:r>
              <a:rPr lang="en-US" dirty="0" smtClean="0"/>
              <a:t>functions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ctranspose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fliplr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flipud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inv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mldivide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mrdivide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err="1" smtClean="0"/>
              <a:t>mtimes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</a:t>
            </a:r>
            <a:r>
              <a:rPr lang="en-US" dirty="0" smtClean="0"/>
              <a:t>rot90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@transpose</a:t>
            </a:r>
          </a:p>
        </p:txBody>
      </p:sp>
    </p:spTree>
    <p:extLst>
      <p:ext uri="{BB962C8B-B14F-4D97-AF65-F5344CB8AC3E}">
        <p14:creationId xmlns:p14="http://schemas.microsoft.com/office/powerpoint/2010/main" val="247062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MATLAB?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%Given A,B are 10 x 10 x 10000 arrays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= zeros(10,10,10000);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1:10000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C(:,:,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= A(:,:,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)*B(:,:,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n-lt"/>
                <a:cs typeface="Courier New" panose="02070309020205020404" pitchFamily="49" charset="0"/>
              </a:rPr>
              <a:t>Interpreted language means memory allocation costs is runtime cost.</a:t>
            </a:r>
          </a:p>
          <a:p>
            <a:pPr lvl="1"/>
            <a:r>
              <a:rPr lang="en-US" dirty="0" smtClean="0">
                <a:latin typeface="+mn-lt"/>
                <a:cs typeface="Courier New" panose="02070309020205020404" pitchFamily="49" charset="0"/>
              </a:rPr>
              <a:t>Batched BLAS flexible interface may be a concern.</a:t>
            </a:r>
          </a:p>
          <a:p>
            <a:r>
              <a:rPr lang="en-US" dirty="0" smtClean="0">
                <a:latin typeface="+mn-lt"/>
                <a:cs typeface="Courier New" panose="02070309020205020404" pitchFamily="49" charset="0"/>
              </a:rPr>
              <a:t>Memory allocation dominates! (Well, at least on Windows)</a:t>
            </a:r>
          </a:p>
          <a:p>
            <a:r>
              <a:rPr lang="en-US" dirty="0" smtClean="0">
                <a:latin typeface="+mn-lt"/>
                <a:cs typeface="Courier New" panose="02070309020205020404" pitchFamily="49" charset="0"/>
              </a:rPr>
              <a:t>Expressions are often more complicated. </a:t>
            </a:r>
            <a:endParaRPr lang="en-US" dirty="0" smtClean="0">
              <a:latin typeface="+mn-lt"/>
              <a:cs typeface="Courier New" panose="02070309020205020404" pitchFamily="49" charset="0"/>
            </a:endParaRPr>
          </a:p>
          <a:p>
            <a:r>
              <a:rPr lang="en-US" smtClean="0">
                <a:latin typeface="+mn-lt"/>
                <a:cs typeface="Courier New" panose="02070309020205020404" pitchFamily="49" charset="0"/>
              </a:rPr>
              <a:t>Error Handling</a:t>
            </a:r>
          </a:p>
          <a:p>
            <a:r>
              <a:rPr lang="en-US" smtClean="0">
                <a:latin typeface="+mn-lt"/>
                <a:cs typeface="Courier New" panose="02070309020205020404" pitchFamily="49" charset="0"/>
              </a:rPr>
              <a:t>Need </a:t>
            </a:r>
            <a:r>
              <a:rPr lang="en-US" dirty="0" smtClean="0">
                <a:latin typeface="+mn-lt"/>
                <a:cs typeface="Courier New" panose="02070309020205020404" pitchFamily="49" charset="0"/>
              </a:rPr>
              <a:t>new data structure for variable size problem.</a:t>
            </a:r>
            <a:endParaRPr lang="en-US" dirty="0" smtClean="0">
              <a:latin typeface="+mn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10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</a:t>
            </a:r>
            <a:r>
              <a:rPr lang="en-US" dirty="0" err="1" smtClean="0"/>
              <a:t>NaN</a:t>
            </a:r>
            <a:r>
              <a:rPr lang="en-US" dirty="0" smtClean="0"/>
              <a:t> Propagation, Traceable </a:t>
            </a:r>
            <a:r>
              <a:rPr lang="en-US" dirty="0"/>
              <a:t>F</a:t>
            </a:r>
            <a:r>
              <a:rPr lang="en-US" dirty="0" smtClean="0"/>
              <a:t>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</a:t>
            </a:r>
            <a:r>
              <a:rPr lang="en-US" dirty="0" err="1" smtClean="0"/>
              <a:t>NaNs</a:t>
            </a:r>
            <a:r>
              <a:rPr lang="en-US" dirty="0" smtClean="0"/>
              <a:t> appear, </a:t>
            </a:r>
            <a:r>
              <a:rPr lang="en-US" dirty="0" err="1" smtClean="0"/>
              <a:t>NaNs</a:t>
            </a:r>
            <a:r>
              <a:rPr lang="en-US" dirty="0" smtClean="0"/>
              <a:t> must be propagated for traceability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BLAS – </a:t>
            </a:r>
            <a:r>
              <a:rPr lang="en-US" dirty="0" err="1" smtClean="0"/>
              <a:t>daxpy</a:t>
            </a:r>
            <a:r>
              <a:rPr lang="en-US" dirty="0" smtClean="0"/>
              <a:t> (</a:t>
            </a:r>
            <a:r>
              <a:rPr lang="en-US" dirty="0" err="1" smtClean="0"/>
              <a:t>aX</a:t>
            </a:r>
            <a:r>
              <a:rPr lang="en-US" dirty="0" smtClean="0"/>
              <a:t> + Y)</a:t>
            </a:r>
          </a:p>
          <a:p>
            <a:pPr lvl="1"/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progagate</a:t>
            </a:r>
            <a:r>
              <a:rPr lang="en-US" dirty="0" smtClean="0"/>
              <a:t> exception if a is zero. </a:t>
            </a:r>
          </a:p>
          <a:p>
            <a:pPr lvl="1"/>
            <a:r>
              <a:rPr lang="en-US" dirty="0" smtClean="0"/>
              <a:t>Work around this in Batched BLAS could be painful.</a:t>
            </a:r>
          </a:p>
          <a:p>
            <a:r>
              <a:rPr lang="en-US" dirty="0" smtClean="0"/>
              <a:t>Important enough to now follow IEEE 754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hypot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.^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9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Precision BLAS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MATLAB to Simulink to Code generation</a:t>
            </a:r>
          </a:p>
          <a:p>
            <a:r>
              <a:rPr lang="en-US" dirty="0" smtClean="0"/>
              <a:t>Embedded target (lesser platform)</a:t>
            </a:r>
          </a:p>
          <a:p>
            <a:r>
              <a:rPr lang="en-US" dirty="0" smtClean="0"/>
              <a:t>Native precision implementation may be </a:t>
            </a:r>
            <a:r>
              <a:rPr lang="en-US" dirty="0" smtClean="0"/>
              <a:t>important</a:t>
            </a:r>
          </a:p>
          <a:p>
            <a:r>
              <a:rPr lang="en-US" dirty="0" smtClean="0"/>
              <a:t>Reproducible results would be great</a:t>
            </a:r>
          </a:p>
          <a:p>
            <a:r>
              <a:rPr lang="en-US" dirty="0" smtClean="0"/>
              <a:t>Portable results would be acceptable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9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W_Public_widescreen">
  <a:themeElements>
    <a:clrScheme name="TMW_PPT">
      <a:dk1>
        <a:sysClr val="windowText" lastClr="000000"/>
      </a:dk1>
      <a:lt1>
        <a:sysClr val="window" lastClr="D1C4AD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W_Public_widescreen.potx" id="{B6699E88-D2C7-4000-9792-711E85ACF2D0}" vid="{87286DD2-E1A9-4D74-BF9A-4CF3A75F99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1C4A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1C4A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689</TotalTime>
  <Words>513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MW_Public_widescreen</vt:lpstr>
      <vt:lpstr>Batched, Reproducible and Reduced Precision BLAS – Some Thoughts</vt:lpstr>
      <vt:lpstr>MATLAB and BLAS</vt:lpstr>
      <vt:lpstr>What does reproducible mean to MATLAB?</vt:lpstr>
      <vt:lpstr>What does it mean to the library that MATLAB uses?</vt:lpstr>
      <vt:lpstr>BATCHED BLAS </vt:lpstr>
      <vt:lpstr>pagefun cont.</vt:lpstr>
      <vt:lpstr>What about MATLAB?</vt:lpstr>
      <vt:lpstr>Reliable NaN Propagation, Traceable Failure</vt:lpstr>
      <vt:lpstr>Reduced Precision BLAS</vt:lpstr>
      <vt:lpstr>Summary</vt:lpstr>
    </vt:vector>
  </TitlesOfParts>
  <Company>MathWorks,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Reproducibility and MathWorks</dc:title>
  <dc:creator>Bobby Cheng</dc:creator>
  <cp:keywords>Version 16.0</cp:keywords>
  <cp:lastModifiedBy>Bobby Cheng</cp:lastModifiedBy>
  <cp:revision>26</cp:revision>
  <dcterms:created xsi:type="dcterms:W3CDTF">2016-05-18T04:41:56Z</dcterms:created>
  <dcterms:modified xsi:type="dcterms:W3CDTF">2016-05-19T17:35:29Z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441712758</vt:i4>
  </property>
  <property fmtid="{D5CDD505-2E9C-101B-9397-08002B2CF9AE}" pid="3" name="_NewReviewCycle">
    <vt:lpwstr/>
  </property>
  <property fmtid="{D5CDD505-2E9C-101B-9397-08002B2CF9AE}" pid="4" name="_EmailSubject">
    <vt:lpwstr>Quick PPT question</vt:lpwstr>
  </property>
  <property fmtid="{D5CDD505-2E9C-101B-9397-08002B2CF9AE}" pid="5" name="_AuthorEmail">
    <vt:lpwstr>Julie.Cornell@mathworks.com</vt:lpwstr>
  </property>
  <property fmtid="{D5CDD505-2E9C-101B-9397-08002B2CF9AE}" pid="6" name="_AuthorEmailDisplayName">
    <vt:lpwstr>Julie Cornell</vt:lpwstr>
  </property>
</Properties>
</file>