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0" r:id="rId2"/>
    <p:sldId id="510" r:id="rId3"/>
    <p:sldId id="525" r:id="rId4"/>
    <p:sldId id="454" r:id="rId5"/>
    <p:sldId id="526" r:id="rId6"/>
    <p:sldId id="540" r:id="rId7"/>
    <p:sldId id="521" r:id="rId8"/>
    <p:sldId id="505" r:id="rId9"/>
    <p:sldId id="507" r:id="rId10"/>
    <p:sldId id="411" r:id="rId11"/>
    <p:sldId id="508" r:id="rId12"/>
    <p:sldId id="522" r:id="rId13"/>
    <p:sldId id="539" r:id="rId14"/>
    <p:sldId id="527" r:id="rId15"/>
    <p:sldId id="523" r:id="rId16"/>
    <p:sldId id="524" r:id="rId17"/>
    <p:sldId id="528" r:id="rId18"/>
    <p:sldId id="529" r:id="rId19"/>
    <p:sldId id="530" r:id="rId20"/>
    <p:sldId id="532" r:id="rId21"/>
    <p:sldId id="533" r:id="rId22"/>
    <p:sldId id="534" r:id="rId23"/>
    <p:sldId id="535" r:id="rId24"/>
    <p:sldId id="517" r:id="rId25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8AAD"/>
    <a:srgbClr val="566882"/>
    <a:srgbClr val="CAD5F5"/>
    <a:srgbClr val="C1DAEF"/>
    <a:srgbClr val="C9D1F5"/>
    <a:srgbClr val="C6DAF6"/>
    <a:srgbClr val="ABCCE6"/>
    <a:srgbClr val="1342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89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756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68"/>
    </p:cViewPr>
  </p:sorterViewPr>
  <p:notesViewPr>
    <p:cSldViewPr snapToGrid="0">
      <p:cViewPr varScale="1">
        <p:scale>
          <a:sx n="77" d="100"/>
          <a:sy n="77" d="100"/>
        </p:scale>
        <p:origin x="-2286" y="-90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575" cy="511175"/>
          </a:xfrm>
          <a:prstGeom prst="rect">
            <a:avLst/>
          </a:prstGeom>
        </p:spPr>
        <p:txBody>
          <a:bodyPr vert="horz" wrap="square" lIns="96645" tIns="48324" rIns="96645" bIns="483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40" y="0"/>
            <a:ext cx="3076575" cy="511175"/>
          </a:xfrm>
          <a:prstGeom prst="rect">
            <a:avLst/>
          </a:prstGeom>
        </p:spPr>
        <p:txBody>
          <a:bodyPr vert="horz" wrap="square" lIns="96645" tIns="48324" rIns="96645" bIns="483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3A200C-2DE8-451B-BCED-62A482C8438E}" type="datetime1">
              <a:rPr lang="en-US"/>
              <a:pPr>
                <a:defRPr/>
              </a:pPr>
              <a:t>5/16/2016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851"/>
            <a:ext cx="3076575" cy="511175"/>
          </a:xfrm>
          <a:prstGeom prst="rect">
            <a:avLst/>
          </a:prstGeom>
        </p:spPr>
        <p:txBody>
          <a:bodyPr vert="horz" wrap="square" lIns="96645" tIns="48324" rIns="96645" bIns="483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40" y="9721851"/>
            <a:ext cx="3076575" cy="511175"/>
          </a:xfrm>
          <a:prstGeom prst="rect">
            <a:avLst/>
          </a:prstGeom>
        </p:spPr>
        <p:txBody>
          <a:bodyPr vert="horz" wrap="square" lIns="96645" tIns="48324" rIns="96645" bIns="483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17F016-6735-46FF-932A-5859AF5379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890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575" cy="511175"/>
          </a:xfrm>
          <a:prstGeom prst="rect">
            <a:avLst/>
          </a:prstGeom>
        </p:spPr>
        <p:txBody>
          <a:bodyPr vert="horz" wrap="square" lIns="96645" tIns="48324" rIns="96645" bIns="483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40" y="0"/>
            <a:ext cx="3076575" cy="511175"/>
          </a:xfrm>
          <a:prstGeom prst="rect">
            <a:avLst/>
          </a:prstGeom>
        </p:spPr>
        <p:txBody>
          <a:bodyPr vert="horz" wrap="square" lIns="96645" tIns="48324" rIns="96645" bIns="483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-110" charset="0"/>
                <a:cs typeface="Arial" charset="0"/>
              </a:defRPr>
            </a:lvl1pPr>
          </a:lstStyle>
          <a:p>
            <a:pPr>
              <a:defRPr/>
            </a:pPr>
            <a:fld id="{9BF1BD89-66CC-44E3-ADE2-C5E722C060C0}" type="datetime1">
              <a:rPr lang="en-US"/>
              <a:pPr>
                <a:defRPr/>
              </a:pPr>
              <a:t>5/16/2016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6645" tIns="48324" rIns="96645" bIns="48324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4" y="4862514"/>
            <a:ext cx="5680075" cy="4603750"/>
          </a:xfrm>
          <a:prstGeom prst="rect">
            <a:avLst/>
          </a:prstGeom>
        </p:spPr>
        <p:txBody>
          <a:bodyPr vert="horz" wrap="square" lIns="96645" tIns="48324" rIns="96645" bIns="4832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851"/>
            <a:ext cx="3076575" cy="511175"/>
          </a:xfrm>
          <a:prstGeom prst="rect">
            <a:avLst/>
          </a:prstGeom>
        </p:spPr>
        <p:txBody>
          <a:bodyPr vert="horz" wrap="square" lIns="96645" tIns="48324" rIns="96645" bIns="483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40" y="9721851"/>
            <a:ext cx="3076575" cy="511175"/>
          </a:xfrm>
          <a:prstGeom prst="rect">
            <a:avLst/>
          </a:prstGeom>
        </p:spPr>
        <p:txBody>
          <a:bodyPr vert="horz" wrap="square" lIns="96645" tIns="48324" rIns="96645" bIns="483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-110" charset="0"/>
                <a:cs typeface="Arial" charset="0"/>
              </a:defRPr>
            </a:lvl1pPr>
          </a:lstStyle>
          <a:p>
            <a:pPr>
              <a:defRPr/>
            </a:pPr>
            <a:fld id="{117809AE-4109-4FAF-9FF0-B43473E42D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866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30" indent="-28570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16" indent="-2285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9943" indent="-2285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068" indent="-2285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194" indent="-22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321" indent="-22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447" indent="-22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574" indent="-22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7B31A8D-8DC4-4BF1-A134-183B54094BF5}" type="slidenum">
              <a:rPr lang="en-US" smtClean="0">
                <a:latin typeface="Calibri" pitchFamily="34" charset="0"/>
              </a:rPr>
              <a:pPr eaLnBrk="1" hangingPunct="1"/>
              <a:t>1</a:t>
            </a:fld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 txBox="1">
            <a:spLocks noGrp="1" noChangeArrowheads="1"/>
          </p:cNvSpPr>
          <p:nvPr/>
        </p:nvSpPr>
        <p:spPr bwMode="auto">
          <a:xfrm>
            <a:off x="4011434" y="0"/>
            <a:ext cx="3050070" cy="55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295" tIns="45647" rIns="91295" bIns="45647"/>
          <a:lstStyle>
            <a:lvl1pPr defTabSz="8794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17550" indent="-274638" defTabSz="8794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04900" indent="-220663" defTabSz="8794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47813" indent="-222250" defTabSz="8794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90725" indent="-222250" defTabSz="8794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47925" indent="-222250" defTabSz="879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05125" indent="-222250" defTabSz="879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2325" indent="-222250" defTabSz="879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9525" indent="-222250" defTabSz="879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hangingPunct="0"/>
            <a:fld id="{8EE4CBED-DBD1-4EA2-92B6-2228FC0C41B7}" type="datetime5">
              <a:rPr lang="en-GB" altLang="en-US" sz="1100">
                <a:latin typeface="Times New Roman" pitchFamily="18" charset="0"/>
              </a:rPr>
              <a:pPr algn="r" eaLnBrk="0" hangingPunct="0"/>
              <a:t>18-May-16</a:t>
            </a:fld>
            <a:endParaRPr lang="en-GB" altLang="en-US" sz="1100" dirty="0">
              <a:latin typeface="Times New Roman" pitchFamily="18" charset="0"/>
            </a:endParaRPr>
          </a:p>
        </p:txBody>
      </p:sp>
      <p:sp>
        <p:nvSpPr>
          <p:cNvPr id="93187" name="Rectangle 6"/>
          <p:cNvSpPr txBox="1">
            <a:spLocks noGrp="1" noChangeArrowheads="1"/>
          </p:cNvSpPr>
          <p:nvPr/>
        </p:nvSpPr>
        <p:spPr bwMode="auto">
          <a:xfrm>
            <a:off x="2" y="9698007"/>
            <a:ext cx="3048427" cy="55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295" tIns="45647" rIns="91295" bIns="45647" anchor="b"/>
          <a:lstStyle>
            <a:lvl1pPr defTabSz="8794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17550" indent="-274638" defTabSz="8794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04900" indent="-220663" defTabSz="8794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47813" indent="-222250" defTabSz="8794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90725" indent="-222250" defTabSz="8794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47925" indent="-222250" defTabSz="879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05125" indent="-222250" defTabSz="879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2325" indent="-222250" defTabSz="879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9525" indent="-222250" defTabSz="879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GB" altLang="en-US" sz="1100" dirty="0">
                <a:latin typeface="Times New Roman" pitchFamily="18" charset="0"/>
              </a:rPr>
              <a:t>NAG Confidential</a:t>
            </a:r>
          </a:p>
        </p:txBody>
      </p:sp>
      <p:sp>
        <p:nvSpPr>
          <p:cNvPr id="93188" name="Rectangle 7"/>
          <p:cNvSpPr txBox="1">
            <a:spLocks noGrp="1" noChangeArrowheads="1"/>
          </p:cNvSpPr>
          <p:nvPr/>
        </p:nvSpPr>
        <p:spPr bwMode="auto">
          <a:xfrm>
            <a:off x="4011434" y="9698007"/>
            <a:ext cx="3050070" cy="55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295" tIns="45647" rIns="91295" bIns="45647" anchor="b"/>
          <a:lstStyle>
            <a:lvl1pPr defTabSz="8794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17550" indent="-274638" defTabSz="8794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04900" indent="-220663" defTabSz="8794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47813" indent="-222250" defTabSz="8794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90725" indent="-222250" defTabSz="8794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47925" indent="-222250" defTabSz="879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05125" indent="-222250" defTabSz="879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2325" indent="-222250" defTabSz="879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9525" indent="-222250" defTabSz="879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hangingPunct="0"/>
            <a:fld id="{07A1B3D7-62BD-4682-BF82-4BF36EE00F27}" type="slidenum">
              <a:rPr lang="en-GB" altLang="en-US" sz="1100">
                <a:latin typeface="Times New Roman" pitchFamily="18" charset="0"/>
              </a:rPr>
              <a:pPr algn="r" eaLnBrk="0" hangingPunct="0"/>
              <a:t>2</a:t>
            </a:fld>
            <a:endParaRPr lang="en-GB" altLang="en-US" sz="1100" dirty="0">
              <a:latin typeface="Times New Roman" pitchFamily="18" charset="0"/>
            </a:endParaRPr>
          </a:p>
        </p:txBody>
      </p:sp>
      <p:sp>
        <p:nvSpPr>
          <p:cNvPr id="9318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5" y="4877434"/>
            <a:ext cx="5206153" cy="46268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5" tIns="45647" rIns="91295" bIns="45647"/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2"/>
            <a:ext cx="5206153" cy="460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2"/>
            <a:ext cx="5206153" cy="460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" r="10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57200"/>
            <a:ext cx="9144000" cy="1219200"/>
          </a:xfrm>
          <a:prstGeom prst="rect">
            <a:avLst/>
          </a:prstGeom>
          <a:gradFill>
            <a:gsLst>
              <a:gs pos="35000">
                <a:srgbClr val="08408A">
                  <a:alpha val="93000"/>
                </a:srgbClr>
              </a:gs>
              <a:gs pos="20000">
                <a:srgbClr val="08408A">
                  <a:alpha val="63000"/>
                </a:srgbClr>
              </a:gs>
              <a:gs pos="7000">
                <a:srgbClr val="08408A">
                  <a:alpha val="0"/>
                </a:srgb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1524000" y="6096000"/>
            <a:ext cx="304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 dirty="0">
                <a:solidFill>
                  <a:srgbClr val="13428D"/>
                </a:solidFill>
                <a:latin typeface="Calibri" pitchFamily="34" charset="0"/>
              </a:rPr>
              <a:t>Experts in numerical algorithms and HPC services</a:t>
            </a:r>
            <a:endParaRPr lang="en-US" sz="1600" b="1" dirty="0">
              <a:solidFill>
                <a:srgbClr val="13428D"/>
              </a:solidFill>
              <a:latin typeface="Calibri" pitchFamily="34" charset="0"/>
            </a:endParaRPr>
          </a:p>
        </p:txBody>
      </p:sp>
      <p:pic>
        <p:nvPicPr>
          <p:cNvPr id="9" name="Picture 15" descr="nag_white_r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6173788"/>
            <a:ext cx="10747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8991600" cy="1219199"/>
          </a:xfrm>
        </p:spPr>
        <p:txBody>
          <a:bodyPr/>
          <a:lstStyle>
            <a:lvl1pPr algn="r">
              <a:defRPr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4800600" y="2514600"/>
            <a:ext cx="4191000" cy="501227"/>
          </a:xfrm>
        </p:spPr>
        <p:txBody>
          <a:bodyPr>
            <a:normAutofit/>
          </a:bodyPr>
          <a:lstStyle>
            <a:lvl1pPr marL="0" indent="0" algn="r">
              <a:buNone/>
              <a:defRPr sz="2400" i="0">
                <a:solidFill>
                  <a:srgbClr val="4D4D4D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4800600" y="3124200"/>
            <a:ext cx="4191000" cy="2819400"/>
          </a:xfrm>
        </p:spPr>
        <p:txBody>
          <a:bodyPr/>
          <a:lstStyle>
            <a:lvl1pPr algn="r">
              <a:buNone/>
              <a:defRPr sz="2000" i="1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274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eft Hand Naviga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0800000">
            <a:off x="0" y="5638799"/>
            <a:ext cx="9144000" cy="1219200"/>
          </a:xfrm>
          <a:prstGeom prst="rect">
            <a:avLst/>
          </a:prstGeom>
          <a:gradFill flip="none" rotWithShape="1">
            <a:gsLst>
              <a:gs pos="24000">
                <a:srgbClr val="C6DAF6">
                  <a:alpha val="0"/>
                </a:srgbClr>
              </a:gs>
              <a:gs pos="51000">
                <a:srgbClr val="C6DAF6"/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Arial" pitchFamily="-106" charset="0"/>
              <a:cs typeface="Arial" pitchFamily="-10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Arial" pitchFamily="-106" charset="0"/>
              <a:cs typeface="Arial" pitchFamily="-106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22935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 descr="nag-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6342063"/>
            <a:ext cx="8667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9"/>
          <p:cNvSpPr txBox="1">
            <a:spLocks noChangeArrowheads="1"/>
          </p:cNvSpPr>
          <p:nvPr userDrawn="1"/>
        </p:nvSpPr>
        <p:spPr bwMode="auto">
          <a:xfrm>
            <a:off x="8501063" y="6367463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E741CD15-14EF-49DD-83C9-4DB7DA6C140D}" type="slidenum">
              <a:rPr lang="en-US" sz="1400" smtClean="0">
                <a:latin typeface="Calibri" pitchFamily="34" charset="0"/>
              </a:rPr>
              <a:pPr algn="ctr" eaLnBrk="1" hangingPunct="1">
                <a:defRPr/>
              </a:pPr>
              <a:t>‹#›</a:t>
            </a:fld>
            <a:endParaRPr lang="en-US" sz="1600" dirty="0" smtClean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2400" b="0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49"/>
          </a:xfrm>
        </p:spPr>
        <p:txBody>
          <a:bodyPr/>
          <a:lstStyle>
            <a:lvl1pPr>
              <a:defRPr sz="3200">
                <a:latin typeface="Calibri"/>
                <a:cs typeface="Calibri"/>
              </a:defRPr>
            </a:lvl1pPr>
            <a:lvl2pPr>
              <a:defRPr sz="2800">
                <a:latin typeface="Calibri"/>
                <a:cs typeface="Calibri"/>
              </a:defRPr>
            </a:lvl2pPr>
            <a:lvl3pPr>
              <a:defRPr sz="2400">
                <a:latin typeface="Calibri"/>
                <a:cs typeface="Calibri"/>
              </a:defRPr>
            </a:lvl3pPr>
            <a:lvl4pPr>
              <a:defRPr sz="2000">
                <a:latin typeface="Calibri"/>
                <a:cs typeface="Calibri"/>
              </a:defRPr>
            </a:lvl4pPr>
            <a:lvl5pPr>
              <a:defRPr sz="2000">
                <a:latin typeface="Calibri"/>
                <a:cs typeface="Calibri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099"/>
          </a:xfrm>
        </p:spPr>
        <p:txBody>
          <a:bodyPr/>
          <a:lstStyle>
            <a:lvl1pPr marL="0" indent="0">
              <a:buNone/>
              <a:defRPr sz="1400">
                <a:latin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568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0800000">
            <a:off x="0" y="5638799"/>
            <a:ext cx="9144000" cy="1219200"/>
          </a:xfrm>
          <a:prstGeom prst="rect">
            <a:avLst/>
          </a:prstGeom>
          <a:gradFill flip="none" rotWithShape="1">
            <a:gsLst>
              <a:gs pos="24000">
                <a:srgbClr val="C6DAF6">
                  <a:alpha val="0"/>
                </a:srgbClr>
              </a:gs>
              <a:gs pos="51000">
                <a:srgbClr val="C6DAF6"/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Arial" pitchFamily="-106" charset="0"/>
              <a:cs typeface="Arial" pitchFamily="-10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Arial" pitchFamily="-106" charset="0"/>
              <a:cs typeface="Arial" pitchFamily="-106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22935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 descr="nag-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6342063"/>
            <a:ext cx="8667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9"/>
          <p:cNvSpPr txBox="1">
            <a:spLocks noChangeArrowheads="1"/>
          </p:cNvSpPr>
          <p:nvPr userDrawn="1"/>
        </p:nvSpPr>
        <p:spPr bwMode="auto">
          <a:xfrm>
            <a:off x="8501063" y="6367463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E9FE700F-D017-44EE-904B-A0B9DD50E55E}" type="slidenum">
              <a:rPr lang="en-US" sz="1400" smtClean="0">
                <a:latin typeface="Calibri" pitchFamily="34" charset="0"/>
              </a:rPr>
              <a:pPr algn="ctr" eaLnBrk="1" hangingPunct="1">
                <a:defRPr/>
              </a:pPr>
              <a:t>‹#›</a:t>
            </a:fld>
            <a:endParaRPr lang="en-US" sz="1600" dirty="0" smtClean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92625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0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0480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/>
                <a:cs typeface="Calibr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59363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1414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1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rot="10800000">
            <a:off x="0" y="5638799"/>
            <a:ext cx="9144000" cy="1219200"/>
          </a:xfrm>
          <a:prstGeom prst="rect">
            <a:avLst/>
          </a:prstGeom>
          <a:gradFill flip="none" rotWithShape="1">
            <a:gsLst>
              <a:gs pos="24000">
                <a:srgbClr val="C6DAF6">
                  <a:alpha val="0"/>
                </a:srgbClr>
              </a:gs>
              <a:gs pos="51000">
                <a:srgbClr val="C6DAF6"/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Arial" pitchFamily="-106" charset="0"/>
              <a:cs typeface="Arial" pitchFamily="-106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Arial" pitchFamily="-106" charset="0"/>
              <a:cs typeface="Arial" pitchFamily="-106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622935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457200" y="914400"/>
            <a:ext cx="8229600" cy="158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nag-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6342063"/>
            <a:ext cx="8667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0"/>
          <p:cNvSpPr txBox="1">
            <a:spLocks noChangeArrowheads="1"/>
          </p:cNvSpPr>
          <p:nvPr userDrawn="1"/>
        </p:nvSpPr>
        <p:spPr bwMode="auto">
          <a:xfrm>
            <a:off x="8501063" y="6367463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09167547-4883-4577-8755-C37892BD3E16}" type="slidenum">
              <a:rPr lang="en-US" sz="1400" smtClean="0">
                <a:latin typeface="Calibri" pitchFamily="34" charset="0"/>
              </a:rPr>
              <a:pPr algn="ctr" eaLnBrk="1" hangingPunct="1">
                <a:defRPr/>
              </a:pPr>
              <a:t>‹#›</a:t>
            </a:fld>
            <a:endParaRPr lang="en-US" sz="1600" dirty="0" smtClean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749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rot="10800000">
            <a:off x="0" y="5638799"/>
            <a:ext cx="9144000" cy="1219200"/>
          </a:xfrm>
          <a:prstGeom prst="rect">
            <a:avLst/>
          </a:prstGeom>
          <a:gradFill flip="none" rotWithShape="1">
            <a:gsLst>
              <a:gs pos="24000">
                <a:srgbClr val="C6DAF6">
                  <a:alpha val="0"/>
                </a:srgbClr>
              </a:gs>
              <a:gs pos="51000">
                <a:srgbClr val="C6DAF6"/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Arial" pitchFamily="-106" charset="0"/>
              <a:cs typeface="Arial" pitchFamily="-106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Arial" pitchFamily="-106" charset="0"/>
              <a:cs typeface="Arial" pitchFamily="-106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22935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7" descr="nag-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6342063"/>
            <a:ext cx="8667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9"/>
          <p:cNvSpPr txBox="1">
            <a:spLocks noChangeArrowheads="1"/>
          </p:cNvSpPr>
          <p:nvPr userDrawn="1"/>
        </p:nvSpPr>
        <p:spPr bwMode="auto">
          <a:xfrm>
            <a:off x="8501063" y="6367463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5092DA5B-936B-45C2-A58E-82099EDEEC9C}" type="slidenum">
              <a:rPr lang="en-US" sz="1400" smtClean="0">
                <a:latin typeface="Calibri" pitchFamily="34" charset="0"/>
              </a:rPr>
              <a:pPr algn="ctr" eaLnBrk="1" hangingPunct="1">
                <a:defRPr/>
              </a:pPr>
              <a:t>‹#›</a:t>
            </a:fld>
            <a:endParaRPr lang="en-US" sz="16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364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ortrait Header 1 and Landscap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rot="10800000">
            <a:off x="0" y="5638799"/>
            <a:ext cx="9144000" cy="1219200"/>
          </a:xfrm>
          <a:prstGeom prst="rect">
            <a:avLst/>
          </a:prstGeom>
          <a:gradFill flip="none" rotWithShape="1">
            <a:gsLst>
              <a:gs pos="24000">
                <a:srgbClr val="C6DAF6">
                  <a:alpha val="0"/>
                </a:srgbClr>
              </a:gs>
              <a:gs pos="51000">
                <a:srgbClr val="C6DAF6"/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Arial" pitchFamily="-106" charset="0"/>
              <a:cs typeface="Arial" pitchFamily="-106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Arial" pitchFamily="-106" charset="0"/>
              <a:cs typeface="Arial" pitchFamily="-106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22935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457200" y="914400"/>
            <a:ext cx="8229600" cy="158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9" descr="nag-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6342063"/>
            <a:ext cx="8667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0"/>
          <p:cNvSpPr txBox="1">
            <a:spLocks noChangeArrowheads="1"/>
          </p:cNvSpPr>
          <p:nvPr userDrawn="1"/>
        </p:nvSpPr>
        <p:spPr bwMode="auto">
          <a:xfrm>
            <a:off x="8501063" y="6367463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FD853DD8-2DDE-409A-AE3B-DF4B902626C4}" type="slidenum">
              <a:rPr lang="en-US" sz="1400" smtClean="0">
                <a:latin typeface="Calibri" pitchFamily="34" charset="0"/>
              </a:rPr>
              <a:pPr algn="ctr" eaLnBrk="1" hangingPunct="1">
                <a:defRPr/>
              </a:pPr>
              <a:t>‹#›</a:t>
            </a:fld>
            <a:endParaRPr lang="en-US" sz="1600" dirty="0" smtClean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57503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Header 1 and Content Landscape L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rot="10800000">
            <a:off x="0" y="5638799"/>
            <a:ext cx="9144000" cy="1219200"/>
          </a:xfrm>
          <a:prstGeom prst="rect">
            <a:avLst/>
          </a:prstGeom>
          <a:gradFill flip="none" rotWithShape="1">
            <a:gsLst>
              <a:gs pos="24000">
                <a:srgbClr val="C6DAF6">
                  <a:alpha val="0"/>
                </a:srgbClr>
              </a:gs>
              <a:gs pos="51000">
                <a:srgbClr val="C6DAF6"/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Arial" pitchFamily="-106" charset="0"/>
              <a:cs typeface="Arial" pitchFamily="-106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Arial" pitchFamily="-106" charset="0"/>
              <a:cs typeface="Arial" pitchFamily="-106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22935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nag-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6342063"/>
            <a:ext cx="8667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8501063" y="6367463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F3667E28-E710-46C8-8AF8-A09C12BA63C9}" type="slidenum">
              <a:rPr lang="en-US" sz="1400" smtClean="0">
                <a:latin typeface="Calibri" pitchFamily="34" charset="0"/>
              </a:rPr>
              <a:pPr algn="ctr" eaLnBrk="1" hangingPunct="1">
                <a:defRPr/>
              </a:pPr>
              <a:t>‹#›</a:t>
            </a:fld>
            <a:endParaRPr lang="en-US" sz="1600" dirty="0" smtClean="0">
              <a:latin typeface="Calibri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274639"/>
            <a:ext cx="1066800" cy="5440362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858000" cy="5440362"/>
          </a:xfrm>
        </p:spPr>
        <p:txBody>
          <a:bodyPr vert="eaVert"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95289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5" b="579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57200"/>
            <a:ext cx="9144000" cy="1219200"/>
          </a:xfrm>
          <a:prstGeom prst="rect">
            <a:avLst/>
          </a:prstGeom>
          <a:gradFill>
            <a:gsLst>
              <a:gs pos="35000">
                <a:srgbClr val="08408A">
                  <a:alpha val="93000"/>
                </a:srgbClr>
              </a:gs>
              <a:gs pos="20000">
                <a:srgbClr val="08408A">
                  <a:alpha val="63000"/>
                </a:srgbClr>
              </a:gs>
              <a:gs pos="7000">
                <a:srgbClr val="08408A">
                  <a:alpha val="0"/>
                </a:srgb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15" descr="nag_white_r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6173788"/>
            <a:ext cx="10747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8991600" cy="1219199"/>
          </a:xfrm>
        </p:spPr>
        <p:txBody>
          <a:bodyPr/>
          <a:lstStyle>
            <a:lvl1pPr algn="r">
              <a:defRPr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Subtitle 2"/>
          <p:cNvSpPr>
            <a:spLocks noGrp="1"/>
          </p:cNvSpPr>
          <p:nvPr>
            <p:ph type="subTitle" idx="1"/>
          </p:nvPr>
        </p:nvSpPr>
        <p:spPr>
          <a:xfrm>
            <a:off x="4800600" y="2514600"/>
            <a:ext cx="4191000" cy="501227"/>
          </a:xfrm>
        </p:spPr>
        <p:txBody>
          <a:bodyPr>
            <a:normAutofit/>
          </a:bodyPr>
          <a:lstStyle>
            <a:lvl1pPr marL="0" indent="0" algn="r">
              <a:buNone/>
              <a:defRPr sz="2400" i="0">
                <a:solidFill>
                  <a:srgbClr val="4D4D4D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9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4800600" y="3124200"/>
            <a:ext cx="4191000" cy="2819400"/>
          </a:xfrm>
        </p:spPr>
        <p:txBody>
          <a:bodyPr/>
          <a:lstStyle>
            <a:lvl1pPr algn="r">
              <a:buNone/>
              <a:defRPr sz="2000" i="1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56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6667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457200"/>
            <a:ext cx="9144000" cy="1219200"/>
          </a:xfrm>
          <a:prstGeom prst="rect">
            <a:avLst/>
          </a:prstGeom>
          <a:gradFill>
            <a:gsLst>
              <a:gs pos="35000">
                <a:srgbClr val="08408A">
                  <a:alpha val="93000"/>
                </a:srgbClr>
              </a:gs>
              <a:gs pos="20000">
                <a:srgbClr val="08408A">
                  <a:alpha val="63000"/>
                </a:srgbClr>
              </a:gs>
              <a:gs pos="7000">
                <a:srgbClr val="08408A">
                  <a:alpha val="0"/>
                </a:srgb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1524000" y="6096000"/>
            <a:ext cx="304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 dirty="0">
                <a:solidFill>
                  <a:srgbClr val="13428D"/>
                </a:solidFill>
                <a:latin typeface="Calibri" pitchFamily="34" charset="0"/>
              </a:rPr>
              <a:t>Experts in numerical algorithms and HPC services</a:t>
            </a:r>
            <a:endParaRPr lang="en-US" sz="1600" b="1" dirty="0">
              <a:solidFill>
                <a:srgbClr val="13428D"/>
              </a:solidFill>
              <a:latin typeface="Calibri" pitchFamily="34" charset="0"/>
            </a:endParaRPr>
          </a:p>
        </p:txBody>
      </p:sp>
      <p:pic>
        <p:nvPicPr>
          <p:cNvPr id="8" name="Picture 15" descr="nag_white_r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6173788"/>
            <a:ext cx="10747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8991600" cy="1219199"/>
          </a:xfrm>
        </p:spPr>
        <p:txBody>
          <a:bodyPr/>
          <a:lstStyle>
            <a:lvl1pPr algn="r">
              <a:defRPr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Subtitle 2"/>
          <p:cNvSpPr>
            <a:spLocks noGrp="1"/>
          </p:cNvSpPr>
          <p:nvPr>
            <p:ph type="subTitle" idx="1"/>
          </p:nvPr>
        </p:nvSpPr>
        <p:spPr>
          <a:xfrm>
            <a:off x="4800600" y="2514600"/>
            <a:ext cx="4191000" cy="501227"/>
          </a:xfrm>
        </p:spPr>
        <p:txBody>
          <a:bodyPr>
            <a:normAutofit/>
          </a:bodyPr>
          <a:lstStyle>
            <a:lvl1pPr marL="0" indent="0" algn="r">
              <a:buNone/>
              <a:defRPr sz="2400" i="0">
                <a:solidFill>
                  <a:srgbClr val="4D4D4D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4800600" y="3124200"/>
            <a:ext cx="4191000" cy="2819400"/>
          </a:xfrm>
        </p:spPr>
        <p:txBody>
          <a:bodyPr/>
          <a:lstStyle>
            <a:lvl1pPr algn="r">
              <a:buNone/>
              <a:defRPr sz="2000" i="1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21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esentation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1524000" y="6096000"/>
            <a:ext cx="304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 dirty="0">
                <a:solidFill>
                  <a:srgbClr val="13428D"/>
                </a:solidFill>
                <a:latin typeface="Calibri" pitchFamily="34" charset="0"/>
              </a:rPr>
              <a:t>Experts in numerical algorithms and HPC services</a:t>
            </a:r>
            <a:endParaRPr lang="en-US" sz="1600" b="1" dirty="0">
              <a:solidFill>
                <a:srgbClr val="13428D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57200"/>
            <a:ext cx="9144000" cy="1219200"/>
          </a:xfrm>
          <a:prstGeom prst="rect">
            <a:avLst/>
          </a:prstGeom>
          <a:gradFill>
            <a:gsLst>
              <a:gs pos="35000">
                <a:srgbClr val="08408A">
                  <a:alpha val="93000"/>
                </a:srgbClr>
              </a:gs>
              <a:gs pos="20000">
                <a:srgbClr val="08408A">
                  <a:alpha val="63000"/>
                </a:srgbClr>
              </a:gs>
              <a:gs pos="7000">
                <a:srgbClr val="08408A">
                  <a:alpha val="0"/>
                </a:srgb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8" name="Picture 15" descr="nag_white_r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6173788"/>
            <a:ext cx="10747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8991600" cy="1219199"/>
          </a:xfrm>
        </p:spPr>
        <p:txBody>
          <a:bodyPr/>
          <a:lstStyle>
            <a:lvl1pPr algn="r">
              <a:defRPr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/>
          </p:nvPr>
        </p:nvSpPr>
        <p:spPr>
          <a:xfrm>
            <a:off x="4800600" y="2514600"/>
            <a:ext cx="4191000" cy="501227"/>
          </a:xfrm>
        </p:spPr>
        <p:txBody>
          <a:bodyPr>
            <a:normAutofit/>
          </a:bodyPr>
          <a:lstStyle>
            <a:lvl1pPr marL="0" indent="0" algn="r">
              <a:buNone/>
              <a:defRPr sz="2400" i="0">
                <a:solidFill>
                  <a:srgbClr val="4D4D4D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4800600" y="3124200"/>
            <a:ext cx="4191000" cy="2819400"/>
          </a:xfrm>
        </p:spPr>
        <p:txBody>
          <a:bodyPr/>
          <a:lstStyle>
            <a:lvl1pPr algn="r">
              <a:buNone/>
              <a:defRPr sz="2000" i="1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282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ull Width Header 1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rot="10800000">
            <a:off x="0" y="5638799"/>
            <a:ext cx="9144000" cy="1219200"/>
          </a:xfrm>
          <a:prstGeom prst="rect">
            <a:avLst/>
          </a:prstGeom>
          <a:gradFill flip="none" rotWithShape="1">
            <a:gsLst>
              <a:gs pos="24000">
                <a:srgbClr val="C6DAF6">
                  <a:alpha val="0"/>
                </a:srgbClr>
              </a:gs>
              <a:gs pos="51000">
                <a:srgbClr val="C6DAF6"/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Arial" pitchFamily="-106" charset="0"/>
              <a:cs typeface="Arial" pitchFamily="-106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226528"/>
            <a:ext cx="9144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i="1" kern="1200" dirty="0" smtClean="0">
                <a:solidFill>
                  <a:srgbClr val="063F87"/>
                </a:solidFill>
                <a:latin typeface="Calibri"/>
                <a:ea typeface="ＭＳ Ｐゴシック" pitchFamily="-107" charset="-128"/>
                <a:cs typeface="Calibri"/>
              </a:rPr>
              <a:t>Workshop on Batched, Reproducible, and Reduced Precision BLAS – May 18</a:t>
            </a:r>
            <a:r>
              <a:rPr lang="en-US" sz="1600" i="1" kern="1200" baseline="30000" dirty="0" smtClean="0">
                <a:solidFill>
                  <a:srgbClr val="063F87"/>
                </a:solidFill>
                <a:latin typeface="Calibri"/>
                <a:ea typeface="ＭＳ Ｐゴシック" pitchFamily="-107" charset="-128"/>
                <a:cs typeface="Calibri"/>
              </a:rPr>
              <a:t>th</a:t>
            </a:r>
            <a:r>
              <a:rPr lang="en-US" sz="1600" i="1" kern="1200" dirty="0" smtClean="0">
                <a:solidFill>
                  <a:srgbClr val="063F87"/>
                </a:solidFill>
                <a:latin typeface="Calibri"/>
                <a:ea typeface="ＭＳ Ｐゴシック" pitchFamily="-107" charset="-128"/>
                <a:cs typeface="Calibri"/>
              </a:rPr>
              <a:t>-19</a:t>
            </a:r>
            <a:r>
              <a:rPr lang="en-US" sz="1600" i="1" kern="1200" baseline="30000" dirty="0" smtClean="0">
                <a:solidFill>
                  <a:srgbClr val="063F87"/>
                </a:solidFill>
                <a:latin typeface="Calibri"/>
                <a:ea typeface="ＭＳ Ｐゴシック" pitchFamily="-107" charset="-128"/>
                <a:cs typeface="Calibri"/>
              </a:rPr>
              <a:t>th</a:t>
            </a:r>
            <a:r>
              <a:rPr lang="en-US" sz="1600" i="1" kern="1200" dirty="0" smtClean="0">
                <a:solidFill>
                  <a:srgbClr val="063F87"/>
                </a:solidFill>
                <a:latin typeface="Calibri"/>
                <a:ea typeface="ＭＳ Ｐゴシック" pitchFamily="-107" charset="-128"/>
                <a:cs typeface="Calibri"/>
              </a:rPr>
              <a:t> 2016</a:t>
            </a:r>
            <a:endParaRPr lang="en-US" sz="1600" i="1" kern="1200" dirty="0">
              <a:solidFill>
                <a:srgbClr val="063F87"/>
              </a:solidFill>
              <a:latin typeface="Calibri"/>
              <a:ea typeface="ＭＳ Ｐゴシック" pitchFamily="-107" charset="-128"/>
              <a:cs typeface="Calibri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22935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457200" y="912813"/>
            <a:ext cx="8229600" cy="1587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9" descr="nag-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5" y="6294790"/>
            <a:ext cx="8667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0"/>
          <p:cNvSpPr txBox="1">
            <a:spLocks noChangeArrowheads="1"/>
          </p:cNvSpPr>
          <p:nvPr userDrawn="1"/>
        </p:nvSpPr>
        <p:spPr bwMode="auto">
          <a:xfrm>
            <a:off x="8005156" y="6367463"/>
            <a:ext cx="9531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2C3D813A-2627-4AFE-8D84-FBDF7F0104A1}" type="slidenum">
              <a:rPr lang="en-US" sz="1400" i="1" smtClean="0">
                <a:solidFill>
                  <a:schemeClr val="accent3"/>
                </a:solidFill>
                <a:latin typeface="Calibri" pitchFamily="34" charset="0"/>
              </a:rPr>
              <a:pPr algn="ctr" eaLnBrk="1" hangingPunct="1">
                <a:defRPr/>
              </a:pPr>
              <a:t>‹#›</a:t>
            </a:fld>
            <a:endParaRPr lang="en-US" sz="1600" i="1" dirty="0" smtClean="0">
              <a:solidFill>
                <a:schemeClr val="accent3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>
            <a:lvl1pPr algn="l">
              <a:defRPr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648200"/>
          </a:xfrm>
        </p:spPr>
        <p:txBody>
          <a:bodyPr anchor="ctr"/>
          <a:lstStyle>
            <a:lvl1pPr algn="l">
              <a:defRPr>
                <a:latin typeface="Calibri"/>
                <a:cs typeface="Calibri"/>
              </a:defRPr>
            </a:lvl1pPr>
            <a:lvl2pPr algn="l">
              <a:defRPr>
                <a:latin typeface="Calibri"/>
                <a:cs typeface="Calibri"/>
              </a:defRPr>
            </a:lvl2pPr>
            <a:lvl3pPr algn="l">
              <a:defRPr>
                <a:latin typeface="Calibri"/>
                <a:cs typeface="Calibri"/>
              </a:defRPr>
            </a:lvl3pPr>
            <a:lvl4pPr algn="l">
              <a:defRPr>
                <a:solidFill>
                  <a:srgbClr val="768EB2"/>
                </a:solidFill>
                <a:latin typeface="Calibri"/>
                <a:cs typeface="Calibri"/>
              </a:defRPr>
            </a:lvl4pPr>
            <a:lvl5pPr algn="l"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00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1 with 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 rot="10800000">
            <a:off x="0" y="5638799"/>
            <a:ext cx="9144000" cy="1219200"/>
          </a:xfrm>
          <a:prstGeom prst="rect">
            <a:avLst/>
          </a:prstGeom>
          <a:gradFill flip="none" rotWithShape="1">
            <a:gsLst>
              <a:gs pos="24000">
                <a:srgbClr val="C6DAF6">
                  <a:alpha val="0"/>
                </a:srgbClr>
              </a:gs>
              <a:gs pos="51000">
                <a:srgbClr val="C6DAF6"/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Arial" pitchFamily="-106" charset="0"/>
              <a:cs typeface="Arial" pitchFamily="-106" charset="0"/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Arial" pitchFamily="-106" charset="0"/>
              <a:cs typeface="Arial" pitchFamily="-106" charset="0"/>
            </a:endParaRPr>
          </a:p>
        </p:txBody>
      </p:sp>
      <p:cxnSp>
        <p:nvCxnSpPr>
          <p:cNvPr id="33" name="Straight Connector 32"/>
          <p:cNvCxnSpPr/>
          <p:nvPr userDrawn="1"/>
        </p:nvCxnSpPr>
        <p:spPr>
          <a:xfrm>
            <a:off x="0" y="622935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762000" y="2667000"/>
          <a:ext cx="7620000" cy="2286000"/>
        </p:xfrm>
        <a:graphic>
          <a:graphicData uri="http://schemas.openxmlformats.org/drawingml/2006/table">
            <a:tbl>
              <a:tblPr/>
              <a:tblGrid>
                <a:gridCol w="2540000"/>
                <a:gridCol w="2540000"/>
                <a:gridCol w="2540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-106" charset="0"/>
                        <a:ea typeface="Arial" pitchFamily="-106" charset="0"/>
                        <a:cs typeface="Arial" pitchFamily="-10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A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-106" charset="0"/>
                        <a:ea typeface="Arial" pitchFamily="-106" charset="0"/>
                        <a:cs typeface="Arial" pitchFamily="-10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-106" charset="0"/>
                        <a:ea typeface="Arial" pitchFamily="-106" charset="0"/>
                        <a:cs typeface="Arial" pitchFamily="-10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77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63F87"/>
                        </a:solidFill>
                        <a:effectLst/>
                        <a:latin typeface="Trebuchet MS" pitchFamily="-106" charset="0"/>
                        <a:ea typeface="Arial" pitchFamily="-106" charset="0"/>
                        <a:cs typeface="Arial" pitchFamily="-10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63F87"/>
                        </a:solidFill>
                        <a:effectLst/>
                        <a:latin typeface="Trebuchet MS" pitchFamily="-106" charset="0"/>
                        <a:ea typeface="Arial" pitchFamily="-106" charset="0"/>
                        <a:cs typeface="Arial" pitchFamily="-10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63F87"/>
                        </a:solidFill>
                        <a:effectLst/>
                        <a:latin typeface="Trebuchet MS" pitchFamily="-106" charset="0"/>
                        <a:ea typeface="Arial" pitchFamily="-106" charset="0"/>
                        <a:cs typeface="Arial" pitchFamily="-10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63F87"/>
                        </a:solidFill>
                        <a:effectLst/>
                        <a:latin typeface="Trebuchet MS" pitchFamily="-106" charset="0"/>
                        <a:ea typeface="Arial" pitchFamily="-106" charset="0"/>
                        <a:cs typeface="Arial" pitchFamily="-10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63F87"/>
                        </a:solidFill>
                        <a:effectLst/>
                        <a:latin typeface="Trebuchet MS" pitchFamily="-106" charset="0"/>
                        <a:ea typeface="Arial" pitchFamily="-106" charset="0"/>
                        <a:cs typeface="Arial" pitchFamily="-10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63F87"/>
                        </a:solidFill>
                        <a:effectLst/>
                        <a:latin typeface="Trebuchet MS" pitchFamily="-106" charset="0"/>
                        <a:ea typeface="Arial" pitchFamily="-106" charset="0"/>
                        <a:cs typeface="Arial" pitchFamily="-10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63F87"/>
                        </a:solidFill>
                        <a:effectLst/>
                        <a:latin typeface="Trebuchet MS" pitchFamily="-106" charset="0"/>
                        <a:ea typeface="Arial" pitchFamily="-106" charset="0"/>
                        <a:cs typeface="Arial" pitchFamily="-10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63F87"/>
                        </a:solidFill>
                        <a:effectLst/>
                        <a:latin typeface="Trebuchet MS" pitchFamily="-106" charset="0"/>
                        <a:ea typeface="Arial" pitchFamily="-106" charset="0"/>
                        <a:cs typeface="Arial" pitchFamily="-10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63F87"/>
                        </a:solidFill>
                        <a:effectLst/>
                        <a:latin typeface="Trebuchet MS" pitchFamily="-106" charset="0"/>
                        <a:ea typeface="Arial" pitchFamily="-106" charset="0"/>
                        <a:cs typeface="Arial" pitchFamily="-10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63F87"/>
                        </a:solidFill>
                        <a:effectLst/>
                        <a:latin typeface="Trebuchet MS" pitchFamily="-106" charset="0"/>
                        <a:ea typeface="Arial" pitchFamily="-106" charset="0"/>
                        <a:cs typeface="Arial" pitchFamily="-10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63F87"/>
                        </a:solidFill>
                        <a:effectLst/>
                        <a:latin typeface="Trebuchet MS" pitchFamily="-106" charset="0"/>
                        <a:ea typeface="Arial" pitchFamily="-106" charset="0"/>
                        <a:cs typeface="Arial" pitchFamily="-10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63F87"/>
                        </a:solidFill>
                        <a:effectLst/>
                        <a:latin typeface="Trebuchet MS" pitchFamily="-106" charset="0"/>
                        <a:ea typeface="Arial" pitchFamily="-106" charset="0"/>
                        <a:cs typeface="Arial" pitchFamily="-10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cxnSp>
        <p:nvCxnSpPr>
          <p:cNvPr id="35" name="Straight Connector 34"/>
          <p:cNvCxnSpPr/>
          <p:nvPr userDrawn="1"/>
        </p:nvCxnSpPr>
        <p:spPr>
          <a:xfrm>
            <a:off x="457200" y="912813"/>
            <a:ext cx="8229600" cy="1587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7" descr="nag-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6342063"/>
            <a:ext cx="8667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11"/>
          <p:cNvSpPr txBox="1">
            <a:spLocks noChangeArrowheads="1"/>
          </p:cNvSpPr>
          <p:nvPr userDrawn="1"/>
        </p:nvSpPr>
        <p:spPr bwMode="auto">
          <a:xfrm>
            <a:off x="8501063" y="6367463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7FB38422-E40C-4F93-BD6F-39094FEE3EC8}" type="slidenum">
              <a:rPr lang="en-US" sz="1400" smtClean="0">
                <a:latin typeface="Calibri" pitchFamily="34" charset="0"/>
              </a:rPr>
              <a:pPr algn="ctr" eaLnBrk="1" hangingPunct="1">
                <a:defRPr/>
              </a:pPr>
              <a:t>‹#›</a:t>
            </a:fld>
            <a:endParaRPr lang="en-US" sz="1600" dirty="0" smtClean="0">
              <a:latin typeface="Calibri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066800"/>
          </a:xfrm>
        </p:spPr>
        <p:txBody>
          <a:bodyPr/>
          <a:lstStyle>
            <a:lvl1pPr algn="ctr">
              <a:defRPr>
                <a:latin typeface="Calibri"/>
                <a:cs typeface="Calibri"/>
              </a:defRPr>
            </a:lvl1pPr>
            <a:lvl2pPr algn="l">
              <a:defRPr>
                <a:latin typeface="Calibri"/>
                <a:cs typeface="Calibri"/>
              </a:defRPr>
            </a:lvl2pPr>
            <a:lvl3pPr algn="l">
              <a:defRPr>
                <a:latin typeface="Calibri"/>
                <a:cs typeface="Calibri"/>
              </a:defRPr>
            </a:lvl3pPr>
            <a:lvl4pPr algn="l">
              <a:defRPr>
                <a:latin typeface="Calibri"/>
                <a:cs typeface="Calibri"/>
              </a:defRPr>
            </a:lvl4pPr>
            <a:lvl5pPr algn="l"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62000" y="2658533"/>
            <a:ext cx="2540000" cy="440267"/>
          </a:xfrm>
        </p:spPr>
        <p:txBody>
          <a:bodyPr anchor="ctr"/>
          <a:lstStyle>
            <a:lvl1pPr algn="l">
              <a:buNone/>
              <a:defRPr sz="1600">
                <a:solidFill>
                  <a:srgbClr val="FFFFFF"/>
                </a:solidFill>
                <a:latin typeface="Calibri"/>
                <a:cs typeface="Calibri"/>
              </a:defRPr>
            </a:lvl1pPr>
            <a:lvl2pPr algn="l">
              <a:defRPr>
                <a:latin typeface="Calibri"/>
                <a:cs typeface="Calibri"/>
              </a:defRPr>
            </a:lvl2pPr>
            <a:lvl3pPr algn="l">
              <a:defRPr>
                <a:latin typeface="Calibri"/>
                <a:cs typeface="Calibri"/>
              </a:defRPr>
            </a:lvl3pPr>
            <a:lvl4pPr algn="l">
              <a:defRPr>
                <a:latin typeface="Calibri"/>
                <a:cs typeface="Calibri"/>
              </a:defRPr>
            </a:lvl4pPr>
            <a:lvl5pPr algn="l"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3"/>
          </p:nvPr>
        </p:nvSpPr>
        <p:spPr>
          <a:xfrm>
            <a:off x="3293532" y="2658533"/>
            <a:ext cx="2540000" cy="440267"/>
          </a:xfrm>
        </p:spPr>
        <p:txBody>
          <a:bodyPr anchor="ctr"/>
          <a:lstStyle>
            <a:lvl1pPr algn="l">
              <a:buNone/>
              <a:defRPr sz="1600">
                <a:solidFill>
                  <a:srgbClr val="FFFFFF"/>
                </a:solidFill>
                <a:latin typeface="Calibri"/>
                <a:cs typeface="Calibri"/>
              </a:defRPr>
            </a:lvl1pPr>
            <a:lvl2pPr algn="l">
              <a:defRPr>
                <a:latin typeface="Calibri"/>
                <a:cs typeface="Calibri"/>
              </a:defRPr>
            </a:lvl2pPr>
            <a:lvl3pPr algn="l">
              <a:defRPr>
                <a:latin typeface="Calibri"/>
                <a:cs typeface="Calibri"/>
              </a:defRPr>
            </a:lvl3pPr>
            <a:lvl4pPr algn="l">
              <a:defRPr>
                <a:latin typeface="Calibri"/>
                <a:cs typeface="Calibri"/>
              </a:defRPr>
            </a:lvl4pPr>
            <a:lvl5pPr algn="l"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4"/>
          </p:nvPr>
        </p:nvSpPr>
        <p:spPr>
          <a:xfrm>
            <a:off x="5842000" y="2658533"/>
            <a:ext cx="2540000" cy="440267"/>
          </a:xfrm>
        </p:spPr>
        <p:txBody>
          <a:bodyPr anchor="ctr"/>
          <a:lstStyle>
            <a:lvl1pPr algn="l">
              <a:buNone/>
              <a:defRPr sz="1600">
                <a:solidFill>
                  <a:srgbClr val="FFFFFF"/>
                </a:solidFill>
                <a:latin typeface="Calibri"/>
                <a:cs typeface="Calibri"/>
              </a:defRPr>
            </a:lvl1pPr>
            <a:lvl2pPr algn="l">
              <a:defRPr>
                <a:latin typeface="Calibri"/>
                <a:cs typeface="Calibri"/>
              </a:defRPr>
            </a:lvl2pPr>
            <a:lvl3pPr algn="l">
              <a:defRPr>
                <a:latin typeface="Calibri"/>
                <a:cs typeface="Calibri"/>
              </a:defRPr>
            </a:lvl3pPr>
            <a:lvl4pPr algn="l">
              <a:defRPr>
                <a:latin typeface="Calibri"/>
                <a:cs typeface="Calibri"/>
              </a:defRPr>
            </a:lvl4pPr>
            <a:lvl5pPr algn="l"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5"/>
          </p:nvPr>
        </p:nvSpPr>
        <p:spPr>
          <a:xfrm>
            <a:off x="5858933" y="3149600"/>
            <a:ext cx="2540000" cy="440267"/>
          </a:xfrm>
        </p:spPr>
        <p:txBody>
          <a:bodyPr/>
          <a:lstStyle>
            <a:lvl1pPr algn="l">
              <a:buNone/>
              <a:defRPr sz="160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algn="l">
              <a:defRPr>
                <a:latin typeface="Calibri"/>
                <a:cs typeface="Calibri"/>
              </a:defRPr>
            </a:lvl2pPr>
            <a:lvl3pPr algn="l">
              <a:defRPr>
                <a:latin typeface="Calibri"/>
                <a:cs typeface="Calibri"/>
              </a:defRPr>
            </a:lvl3pPr>
            <a:lvl4pPr algn="l">
              <a:defRPr>
                <a:latin typeface="Calibri"/>
                <a:cs typeface="Calibri"/>
              </a:defRPr>
            </a:lvl4pPr>
            <a:lvl5pPr algn="l"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6"/>
          </p:nvPr>
        </p:nvSpPr>
        <p:spPr>
          <a:xfrm>
            <a:off x="5850467" y="3615267"/>
            <a:ext cx="2540000" cy="440267"/>
          </a:xfrm>
        </p:spPr>
        <p:txBody>
          <a:bodyPr/>
          <a:lstStyle>
            <a:lvl1pPr algn="l">
              <a:buNone/>
              <a:defRPr sz="160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algn="l">
              <a:defRPr>
                <a:latin typeface="Calibri"/>
                <a:cs typeface="Calibri"/>
              </a:defRPr>
            </a:lvl2pPr>
            <a:lvl3pPr algn="l">
              <a:defRPr>
                <a:latin typeface="Calibri"/>
                <a:cs typeface="Calibri"/>
              </a:defRPr>
            </a:lvl3pPr>
            <a:lvl4pPr algn="l">
              <a:defRPr>
                <a:latin typeface="Calibri"/>
                <a:cs typeface="Calibri"/>
              </a:defRPr>
            </a:lvl4pPr>
            <a:lvl5pPr algn="l"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7"/>
          </p:nvPr>
        </p:nvSpPr>
        <p:spPr>
          <a:xfrm>
            <a:off x="5850466" y="4055533"/>
            <a:ext cx="2540000" cy="440267"/>
          </a:xfrm>
        </p:spPr>
        <p:txBody>
          <a:bodyPr/>
          <a:lstStyle>
            <a:lvl1pPr algn="l">
              <a:buNone/>
              <a:defRPr sz="160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algn="l">
              <a:defRPr>
                <a:latin typeface="Calibri"/>
                <a:cs typeface="Calibri"/>
              </a:defRPr>
            </a:lvl2pPr>
            <a:lvl3pPr algn="l">
              <a:defRPr>
                <a:latin typeface="Calibri"/>
                <a:cs typeface="Calibri"/>
              </a:defRPr>
            </a:lvl3pPr>
            <a:lvl4pPr algn="l">
              <a:defRPr>
                <a:latin typeface="Calibri"/>
                <a:cs typeface="Calibri"/>
              </a:defRPr>
            </a:lvl4pPr>
            <a:lvl5pPr algn="l"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8"/>
          </p:nvPr>
        </p:nvSpPr>
        <p:spPr>
          <a:xfrm>
            <a:off x="5850467" y="4512733"/>
            <a:ext cx="2540000" cy="440267"/>
          </a:xfrm>
        </p:spPr>
        <p:txBody>
          <a:bodyPr/>
          <a:lstStyle>
            <a:lvl1pPr algn="l">
              <a:buNone/>
              <a:defRPr sz="160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algn="l">
              <a:defRPr>
                <a:latin typeface="Calibri"/>
                <a:cs typeface="Calibri"/>
              </a:defRPr>
            </a:lvl2pPr>
            <a:lvl3pPr algn="l">
              <a:defRPr>
                <a:latin typeface="Calibri"/>
                <a:cs typeface="Calibri"/>
              </a:defRPr>
            </a:lvl3pPr>
            <a:lvl4pPr algn="l">
              <a:defRPr>
                <a:latin typeface="Calibri"/>
                <a:cs typeface="Calibri"/>
              </a:defRPr>
            </a:lvl4pPr>
            <a:lvl5pPr algn="l"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9"/>
          </p:nvPr>
        </p:nvSpPr>
        <p:spPr>
          <a:xfrm>
            <a:off x="3318933" y="3149601"/>
            <a:ext cx="2540000" cy="440267"/>
          </a:xfrm>
        </p:spPr>
        <p:txBody>
          <a:bodyPr/>
          <a:lstStyle>
            <a:lvl1pPr algn="l">
              <a:buNone/>
              <a:defRPr sz="160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algn="l">
              <a:defRPr>
                <a:latin typeface="Calibri"/>
                <a:cs typeface="Calibri"/>
              </a:defRPr>
            </a:lvl2pPr>
            <a:lvl3pPr algn="l">
              <a:defRPr>
                <a:latin typeface="Calibri"/>
                <a:cs typeface="Calibri"/>
              </a:defRPr>
            </a:lvl3pPr>
            <a:lvl4pPr algn="l">
              <a:defRPr>
                <a:latin typeface="Calibri"/>
                <a:cs typeface="Calibri"/>
              </a:defRPr>
            </a:lvl4pPr>
            <a:lvl5pPr algn="l"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20"/>
          </p:nvPr>
        </p:nvSpPr>
        <p:spPr>
          <a:xfrm>
            <a:off x="3310467" y="3615268"/>
            <a:ext cx="2540000" cy="440267"/>
          </a:xfrm>
        </p:spPr>
        <p:txBody>
          <a:bodyPr/>
          <a:lstStyle>
            <a:lvl1pPr algn="l">
              <a:buNone/>
              <a:defRPr sz="160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algn="l">
              <a:defRPr>
                <a:latin typeface="Calibri"/>
                <a:cs typeface="Calibri"/>
              </a:defRPr>
            </a:lvl2pPr>
            <a:lvl3pPr algn="l">
              <a:defRPr>
                <a:latin typeface="Calibri"/>
                <a:cs typeface="Calibri"/>
              </a:defRPr>
            </a:lvl3pPr>
            <a:lvl4pPr algn="l">
              <a:defRPr>
                <a:latin typeface="Calibri"/>
                <a:cs typeface="Calibri"/>
              </a:defRPr>
            </a:lvl4pPr>
            <a:lvl5pPr algn="l"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/>
          </p:nvPr>
        </p:nvSpPr>
        <p:spPr>
          <a:xfrm>
            <a:off x="3310466" y="4055534"/>
            <a:ext cx="2540000" cy="440267"/>
          </a:xfrm>
        </p:spPr>
        <p:txBody>
          <a:bodyPr/>
          <a:lstStyle>
            <a:lvl1pPr algn="l">
              <a:buNone/>
              <a:defRPr sz="160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algn="l">
              <a:defRPr>
                <a:latin typeface="Calibri"/>
                <a:cs typeface="Calibri"/>
              </a:defRPr>
            </a:lvl2pPr>
            <a:lvl3pPr algn="l">
              <a:defRPr>
                <a:latin typeface="Calibri"/>
                <a:cs typeface="Calibri"/>
              </a:defRPr>
            </a:lvl3pPr>
            <a:lvl4pPr algn="l">
              <a:defRPr>
                <a:latin typeface="Calibri"/>
                <a:cs typeface="Calibri"/>
              </a:defRPr>
            </a:lvl4pPr>
            <a:lvl5pPr algn="l"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22"/>
          </p:nvPr>
        </p:nvSpPr>
        <p:spPr>
          <a:xfrm>
            <a:off x="3310467" y="4512734"/>
            <a:ext cx="2540000" cy="440267"/>
          </a:xfrm>
        </p:spPr>
        <p:txBody>
          <a:bodyPr/>
          <a:lstStyle>
            <a:lvl1pPr algn="l">
              <a:buNone/>
              <a:defRPr sz="160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algn="l">
              <a:defRPr>
                <a:latin typeface="Calibri"/>
                <a:cs typeface="Calibri"/>
              </a:defRPr>
            </a:lvl2pPr>
            <a:lvl3pPr algn="l">
              <a:defRPr>
                <a:latin typeface="Calibri"/>
                <a:cs typeface="Calibri"/>
              </a:defRPr>
            </a:lvl3pPr>
            <a:lvl4pPr algn="l">
              <a:defRPr>
                <a:latin typeface="Calibri"/>
                <a:cs typeface="Calibri"/>
              </a:defRPr>
            </a:lvl4pPr>
            <a:lvl5pPr algn="l"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3"/>
          </p:nvPr>
        </p:nvSpPr>
        <p:spPr>
          <a:xfrm>
            <a:off x="753533" y="3149601"/>
            <a:ext cx="2540000" cy="440267"/>
          </a:xfrm>
        </p:spPr>
        <p:txBody>
          <a:bodyPr/>
          <a:lstStyle>
            <a:lvl1pPr algn="l">
              <a:buNone/>
              <a:defRPr sz="1600">
                <a:solidFill>
                  <a:srgbClr val="363636"/>
                </a:solidFill>
                <a:latin typeface="Calibri"/>
                <a:cs typeface="Calibri"/>
              </a:defRPr>
            </a:lvl1pPr>
            <a:lvl2pPr algn="l">
              <a:defRPr>
                <a:latin typeface="Calibri"/>
                <a:cs typeface="Calibri"/>
              </a:defRPr>
            </a:lvl2pPr>
            <a:lvl3pPr algn="l">
              <a:defRPr>
                <a:latin typeface="Calibri"/>
                <a:cs typeface="Calibri"/>
              </a:defRPr>
            </a:lvl3pPr>
            <a:lvl4pPr algn="l">
              <a:defRPr>
                <a:latin typeface="Calibri"/>
                <a:cs typeface="Calibri"/>
              </a:defRPr>
            </a:lvl4pPr>
            <a:lvl5pPr algn="l"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24"/>
          </p:nvPr>
        </p:nvSpPr>
        <p:spPr>
          <a:xfrm>
            <a:off x="745067" y="3615268"/>
            <a:ext cx="2540000" cy="440267"/>
          </a:xfrm>
        </p:spPr>
        <p:txBody>
          <a:bodyPr/>
          <a:lstStyle>
            <a:lvl1pPr algn="l">
              <a:buNone/>
              <a:defRPr sz="1600">
                <a:solidFill>
                  <a:srgbClr val="363636"/>
                </a:solidFill>
                <a:latin typeface="Calibri"/>
                <a:cs typeface="Calibri"/>
              </a:defRPr>
            </a:lvl1pPr>
            <a:lvl2pPr algn="l">
              <a:defRPr>
                <a:latin typeface="Calibri"/>
                <a:cs typeface="Calibri"/>
              </a:defRPr>
            </a:lvl2pPr>
            <a:lvl3pPr algn="l">
              <a:defRPr>
                <a:latin typeface="Calibri"/>
                <a:cs typeface="Calibri"/>
              </a:defRPr>
            </a:lvl3pPr>
            <a:lvl4pPr algn="l">
              <a:defRPr>
                <a:latin typeface="Calibri"/>
                <a:cs typeface="Calibri"/>
              </a:defRPr>
            </a:lvl4pPr>
            <a:lvl5pPr algn="l"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5"/>
          </p:nvPr>
        </p:nvSpPr>
        <p:spPr>
          <a:xfrm>
            <a:off x="745066" y="4055534"/>
            <a:ext cx="2540000" cy="440267"/>
          </a:xfrm>
        </p:spPr>
        <p:txBody>
          <a:bodyPr/>
          <a:lstStyle>
            <a:lvl1pPr algn="l">
              <a:buNone/>
              <a:defRPr sz="1600">
                <a:solidFill>
                  <a:srgbClr val="363636"/>
                </a:solidFill>
                <a:latin typeface="Calibri"/>
                <a:cs typeface="Calibri"/>
              </a:defRPr>
            </a:lvl1pPr>
            <a:lvl2pPr algn="l">
              <a:defRPr>
                <a:latin typeface="Calibri"/>
                <a:cs typeface="Calibri"/>
              </a:defRPr>
            </a:lvl2pPr>
            <a:lvl3pPr algn="l">
              <a:defRPr>
                <a:latin typeface="Calibri"/>
                <a:cs typeface="Calibri"/>
              </a:defRPr>
            </a:lvl3pPr>
            <a:lvl4pPr algn="l">
              <a:defRPr>
                <a:latin typeface="Calibri"/>
                <a:cs typeface="Calibri"/>
              </a:defRPr>
            </a:lvl4pPr>
            <a:lvl5pPr algn="l"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6"/>
          </p:nvPr>
        </p:nvSpPr>
        <p:spPr>
          <a:xfrm>
            <a:off x="745067" y="4512734"/>
            <a:ext cx="2540000" cy="440267"/>
          </a:xfrm>
        </p:spPr>
        <p:txBody>
          <a:bodyPr/>
          <a:lstStyle>
            <a:lvl1pPr algn="l">
              <a:buNone/>
              <a:defRPr sz="1600">
                <a:solidFill>
                  <a:srgbClr val="363636"/>
                </a:solidFill>
                <a:latin typeface="Calibri"/>
                <a:cs typeface="Calibri"/>
              </a:defRPr>
            </a:lvl1pPr>
            <a:lvl2pPr algn="l">
              <a:defRPr>
                <a:latin typeface="Calibri"/>
                <a:cs typeface="Calibri"/>
              </a:defRPr>
            </a:lvl2pPr>
            <a:lvl3pPr algn="l">
              <a:defRPr>
                <a:latin typeface="Calibri"/>
                <a:cs typeface="Calibri"/>
              </a:defRPr>
            </a:lvl3pPr>
            <a:lvl4pPr algn="l">
              <a:defRPr>
                <a:latin typeface="Calibri"/>
                <a:cs typeface="Calibri"/>
              </a:defRPr>
            </a:lvl4pPr>
            <a:lvl5pPr algn="l"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>
            <a:lvl1pPr algn="l">
              <a:defRPr b="0" i="0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10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ottom Header 1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rot="10800000">
            <a:off x="0" y="5638799"/>
            <a:ext cx="9144000" cy="1219200"/>
          </a:xfrm>
          <a:prstGeom prst="rect">
            <a:avLst/>
          </a:prstGeom>
          <a:gradFill flip="none" rotWithShape="1">
            <a:gsLst>
              <a:gs pos="24000">
                <a:srgbClr val="C6DAF6">
                  <a:alpha val="0"/>
                </a:srgbClr>
              </a:gs>
              <a:gs pos="51000">
                <a:srgbClr val="C6DAF6"/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Arial" pitchFamily="-106" charset="0"/>
              <a:cs typeface="Arial" pitchFamily="-106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Arial" pitchFamily="-106" charset="0"/>
              <a:cs typeface="Arial" pitchFamily="-106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22935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nag-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6342063"/>
            <a:ext cx="8667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8501063" y="6367463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F3D35161-16A7-43C4-B1F2-62EAB26BEF85}" type="slidenum">
              <a:rPr lang="en-US" sz="1400" smtClean="0">
                <a:latin typeface="Calibri" pitchFamily="34" charset="0"/>
              </a:rPr>
              <a:pPr algn="ctr" eaLnBrk="1" hangingPunct="1">
                <a:defRPr/>
              </a:pPr>
              <a:t>‹#›</a:t>
            </a:fld>
            <a:endParaRPr lang="en-US" sz="1600" dirty="0" smtClean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0" i="0" cap="all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505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Full Width Header 1 and 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0800000">
            <a:off x="0" y="5638799"/>
            <a:ext cx="9144000" cy="1219200"/>
          </a:xfrm>
          <a:prstGeom prst="rect">
            <a:avLst/>
          </a:prstGeom>
          <a:gradFill flip="none" rotWithShape="1">
            <a:gsLst>
              <a:gs pos="24000">
                <a:srgbClr val="C6DAF6">
                  <a:alpha val="0"/>
                </a:srgbClr>
              </a:gs>
              <a:gs pos="51000">
                <a:srgbClr val="C6DAF6"/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Arial" pitchFamily="-106" charset="0"/>
              <a:cs typeface="Arial" pitchFamily="-10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Arial" pitchFamily="-106" charset="0"/>
              <a:cs typeface="Arial" pitchFamily="-106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22935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57200" y="914400"/>
            <a:ext cx="8229600" cy="158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7" descr="nag-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6342063"/>
            <a:ext cx="8667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0"/>
          <p:cNvSpPr txBox="1">
            <a:spLocks noChangeArrowheads="1"/>
          </p:cNvSpPr>
          <p:nvPr userDrawn="1"/>
        </p:nvSpPr>
        <p:spPr bwMode="auto">
          <a:xfrm>
            <a:off x="8501063" y="6367463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E584E620-7008-4378-8C12-967C94F75DD4}" type="slidenum">
              <a:rPr lang="en-US" sz="1400" smtClean="0">
                <a:latin typeface="Calibri" pitchFamily="34" charset="0"/>
              </a:rPr>
              <a:pPr algn="ctr" eaLnBrk="1" hangingPunct="1">
                <a:defRPr/>
              </a:pPr>
              <a:t>‹#›</a:t>
            </a:fld>
            <a:endParaRPr lang="en-US" sz="1600" dirty="0" smtClean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71999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5720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371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Full Width Header 1 and Two Column Header 2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0800000">
            <a:off x="0" y="5638799"/>
            <a:ext cx="9144000" cy="1219200"/>
          </a:xfrm>
          <a:prstGeom prst="rect">
            <a:avLst/>
          </a:prstGeom>
          <a:gradFill flip="none" rotWithShape="1">
            <a:gsLst>
              <a:gs pos="24000">
                <a:srgbClr val="C6DAF6">
                  <a:alpha val="0"/>
                </a:srgbClr>
              </a:gs>
              <a:gs pos="51000">
                <a:srgbClr val="C6DAF6"/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Arial" pitchFamily="-106" charset="0"/>
              <a:cs typeface="Arial" pitchFamily="-106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Arial" pitchFamily="-106" charset="0"/>
              <a:cs typeface="Arial" pitchFamily="-106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22935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7200" y="914400"/>
            <a:ext cx="8229600" cy="158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1" descr="nag-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6342063"/>
            <a:ext cx="8667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0"/>
          <p:cNvSpPr txBox="1">
            <a:spLocks noChangeArrowheads="1"/>
          </p:cNvSpPr>
          <p:nvPr userDrawn="1"/>
        </p:nvSpPr>
        <p:spPr bwMode="auto">
          <a:xfrm>
            <a:off x="8501063" y="6367463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698A3F23-F4F6-46D4-8188-0A4B22CB3B1C}" type="slidenum">
              <a:rPr lang="en-US" sz="1400" smtClean="0">
                <a:latin typeface="Calibri" pitchFamily="34" charset="0"/>
              </a:rPr>
              <a:pPr algn="ctr" eaLnBrk="1" hangingPunct="1">
                <a:defRPr/>
              </a:pPr>
              <a:t>‹#›</a:t>
            </a:fld>
            <a:endParaRPr lang="en-US" sz="1600" dirty="0" smtClean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5001"/>
            <a:ext cx="4040188" cy="3886200"/>
          </a:xfr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5001"/>
            <a:ext cx="4041775" cy="3886200"/>
          </a:xfr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05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430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28" name="Slide Number Placeholder 5"/>
          <p:cNvSpPr txBox="1">
            <a:spLocks/>
          </p:cNvSpPr>
          <p:nvPr userDrawn="1"/>
        </p:nvSpPr>
        <p:spPr bwMode="auto">
          <a:xfrm>
            <a:off x="7072313" y="6357938"/>
            <a:ext cx="16430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sz="1200" dirty="0" smtClean="0">
              <a:solidFill>
                <a:srgbClr val="8992B0"/>
              </a:solidFill>
              <a:latin typeface="Trebuchet MS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79764" y="635664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GB" sz="1050" smtClean="0">
                <a:effectLst/>
              </a:defRPr>
            </a:lvl1pPr>
          </a:lstStyle>
          <a:p>
            <a:r>
              <a:rPr lang="en-GB" dirty="0" smtClean="0"/>
              <a:t>Workshop on Batched, Reproducible, and Reduced Precision BLAS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6AFCF-1EC4-4EB9-A258-7B63C597922D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3" r:id="rId1"/>
    <p:sldLayoutId id="2147484414" r:id="rId2"/>
    <p:sldLayoutId id="2147484415" r:id="rId3"/>
    <p:sldLayoutId id="2147484416" r:id="rId4"/>
    <p:sldLayoutId id="2147484417" r:id="rId5"/>
    <p:sldLayoutId id="2147484418" r:id="rId6"/>
    <p:sldLayoutId id="2147484419" r:id="rId7"/>
    <p:sldLayoutId id="2147484420" r:id="rId8"/>
    <p:sldLayoutId id="2147484421" r:id="rId9"/>
    <p:sldLayoutId id="2147484422" r:id="rId10"/>
    <p:sldLayoutId id="2147484423" r:id="rId11"/>
    <p:sldLayoutId id="2147484424" r:id="rId12"/>
    <p:sldLayoutId id="2147484425" r:id="rId13"/>
    <p:sldLayoutId id="2147484426" r:id="rId14"/>
    <p:sldLayoutId id="2147484427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63F87"/>
          </a:solidFill>
          <a:latin typeface="Calibri"/>
          <a:ea typeface="ＭＳ Ｐゴシック" pitchFamily="-107" charset="-128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63F87"/>
          </a:solidFill>
          <a:latin typeface="Calibri" pitchFamily="-107" charset="0"/>
          <a:ea typeface="ＭＳ Ｐゴシック" pitchFamily="-107" charset="-128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63F87"/>
          </a:solidFill>
          <a:latin typeface="Calibri" pitchFamily="-107" charset="0"/>
          <a:ea typeface="ＭＳ Ｐゴシック" pitchFamily="-107" charset="-128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63F87"/>
          </a:solidFill>
          <a:latin typeface="Calibri" pitchFamily="-107" charset="0"/>
          <a:ea typeface="ＭＳ Ｐゴシック" pitchFamily="-107" charset="-128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63F87"/>
          </a:solidFill>
          <a:latin typeface="Calibri" pitchFamily="-107" charset="0"/>
          <a:ea typeface="ＭＳ Ｐゴシック" pitchFamily="-107" charset="-128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63F87"/>
          </a:solidFill>
          <a:latin typeface="Trebuchet MS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63F87"/>
          </a:solidFill>
          <a:latin typeface="Trebuchet MS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63F87"/>
          </a:solidFill>
          <a:latin typeface="Trebuchet MS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63F87"/>
          </a:solidFill>
          <a:latin typeface="Trebuchet MS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15000"/>
        <a:buFont typeface="Wingdings" pitchFamily="2" charset="2"/>
        <a:buChar char="§"/>
        <a:defRPr sz="2800" kern="1200">
          <a:solidFill>
            <a:srgbClr val="063F87"/>
          </a:solidFill>
          <a:latin typeface="Trebuchet MS" pitchFamily="34" charset="0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55000"/>
        <a:buFont typeface="Wingdings" pitchFamily="2" charset="2"/>
        <a:buChar char=""/>
        <a:defRPr sz="2400" kern="1200">
          <a:solidFill>
            <a:srgbClr val="363636"/>
          </a:solidFill>
          <a:latin typeface="Calibri"/>
          <a:ea typeface="ＭＳ Ｐゴシック" pitchFamily="-110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5000"/>
        <a:buFont typeface="Wingdings" pitchFamily="2" charset="2"/>
        <a:buChar char=""/>
        <a:defRPr sz="2000" kern="1200">
          <a:solidFill>
            <a:srgbClr val="363636"/>
          </a:solidFill>
          <a:latin typeface="Trebuchet MS" pitchFamily="34" charset="0"/>
          <a:ea typeface="ＭＳ Ｐゴシック" pitchFamily="-107" charset="-128"/>
          <a:cs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55000"/>
        <a:buFont typeface="Wingdings" pitchFamily="2" charset="2"/>
        <a:buChar char=""/>
        <a:defRPr kern="1200">
          <a:solidFill>
            <a:srgbClr val="738AAD"/>
          </a:solidFill>
          <a:latin typeface="Trebuchet MS" pitchFamily="34" charset="0"/>
          <a:ea typeface="ＭＳ Ｐゴシック" pitchFamily="-107" charset="-128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5000"/>
        <a:buFont typeface="Wingdings" pitchFamily="2" charset="2"/>
        <a:buChar char=""/>
        <a:defRPr kern="1200">
          <a:solidFill>
            <a:srgbClr val="738AAD"/>
          </a:solidFill>
          <a:latin typeface="Trebuchet MS" pitchFamily="34" charset="0"/>
          <a:ea typeface="ＭＳ Ｐゴシック" pitchFamily="-107" charset="-128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pop-coe.eu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nfo.nag.co.uk/TechProductInfo/Publications/fl/dev_manual/html/toc/c05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info.nag.co.uk/TechProductInfo/Publications/fl/dev_manual/html/toc/d02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8991600" cy="1198180"/>
          </a:xfrm>
        </p:spPr>
        <p:txBody>
          <a:bodyPr/>
          <a:lstStyle/>
          <a:p>
            <a:r>
              <a:rPr lang="en-GB" dirty="0" smtClean="0"/>
              <a:t>NAG and the BLAS</a:t>
            </a:r>
            <a:endParaRPr lang="en-US" i="1" dirty="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7411" name="Subtitle 2"/>
          <p:cNvSpPr>
            <a:spLocks noGrp="1"/>
          </p:cNvSpPr>
          <p:nvPr>
            <p:ph type="subTitle" idx="1"/>
          </p:nvPr>
        </p:nvSpPr>
        <p:spPr>
          <a:xfrm>
            <a:off x="5321300" y="3543301"/>
            <a:ext cx="3531852" cy="17907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Mick Pont</a:t>
            </a:r>
          </a:p>
          <a:p>
            <a:r>
              <a:rPr lang="en-GB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Development Division</a:t>
            </a:r>
          </a:p>
          <a:p>
            <a:r>
              <a:rPr lang="en-GB" sz="2100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NAG Ltd, Oxford</a:t>
            </a:r>
          </a:p>
          <a:p>
            <a:r>
              <a:rPr lang="en-US" sz="2000" i="1" dirty="0" smtClean="0">
                <a:solidFill>
                  <a:srgbClr val="6D6D6D"/>
                </a:solidFill>
                <a:ea typeface="ＭＳ Ｐゴシック" pitchFamily="34" charset="-128"/>
                <a:cs typeface="ＭＳ Ｐゴシック" pitchFamily="34" charset="-128"/>
              </a:rPr>
              <a:t>May 19th 2016</a:t>
            </a:r>
            <a:endParaRPr lang="en-US" sz="2000" i="1" dirty="0">
              <a:solidFill>
                <a:srgbClr val="6D6D6D"/>
              </a:solidFill>
              <a:ea typeface="ＭＳ Ｐゴシック" pitchFamily="34" charset="-128"/>
              <a:cs typeface="ＭＳ Ｐゴシック" pitchFamily="34" charset="-128"/>
            </a:endParaRPr>
          </a:p>
          <a:p>
            <a:endParaRPr lang="en-US" sz="2100" dirty="0" smtClean="0"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/>
          <a:lstStyle/>
          <a:p>
            <a:r>
              <a:rPr lang="en-GB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L</a:t>
            </a:r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ocal </a:t>
            </a:r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(mathematical) optimization</a:t>
            </a:r>
            <a:endParaRPr lang="en-GB" dirty="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73731" name="Picture 4" descr="C:\Users\mick\Talks\NAGLibraryInternalTraining\fr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59826" y="887896"/>
            <a:ext cx="2584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Nonlinear programming using a sequential quadratic programming (SQP) method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Local optimization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7105502" cy="45387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7925" y="5445224"/>
            <a:ext cx="7968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Without BWR – could go to one or other of the local minima on different runs of the </a:t>
            </a:r>
            <a:r>
              <a:rPr lang="en-GB" sz="2000" i="1" dirty="0" smtClean="0">
                <a:solidFill>
                  <a:srgbClr val="FF0000"/>
                </a:solidFill>
              </a:rPr>
              <a:t>same program </a:t>
            </a:r>
            <a:r>
              <a:rPr lang="en-GB" sz="2000" dirty="0" smtClean="0"/>
              <a:t>on the </a:t>
            </a:r>
            <a:r>
              <a:rPr lang="en-GB" sz="2000" i="1" dirty="0" smtClean="0">
                <a:solidFill>
                  <a:srgbClr val="FF0000"/>
                </a:solidFill>
              </a:rPr>
              <a:t>same machine</a:t>
            </a:r>
            <a:endParaRPr lang="en-GB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0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Importance of BWR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Bit-Wise Reproducibility (BWR)</a:t>
            </a:r>
          </a:p>
          <a:p>
            <a:pPr lvl="1"/>
            <a:r>
              <a:rPr lang="en-GB" dirty="0"/>
              <a:t>Essential for some users (e.g. in finance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They may need to explain even minor differences</a:t>
            </a:r>
          </a:p>
          <a:p>
            <a:pPr lvl="1"/>
            <a:r>
              <a:rPr lang="en-GB" dirty="0" smtClean="0"/>
              <a:t>Sometimes no amount of discussion can change their minds!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NAG users spot problems</a:t>
            </a:r>
          </a:p>
          <a:p>
            <a:pPr lvl="1"/>
            <a:r>
              <a:rPr lang="en-GB" dirty="0"/>
              <a:t>e</a:t>
            </a:r>
            <a:r>
              <a:rPr lang="en-GB" dirty="0" smtClean="0"/>
              <a:t>.g. with local optimization</a:t>
            </a:r>
          </a:p>
          <a:p>
            <a:pPr lvl="1"/>
            <a:r>
              <a:rPr lang="en-GB" dirty="0"/>
              <a:t>e</a:t>
            </a:r>
            <a:r>
              <a:rPr lang="en-GB" dirty="0" smtClean="0"/>
              <a:t>.g. with statistical analyses wrongly perceived by </a:t>
            </a:r>
            <a:r>
              <a:rPr lang="en-GB" dirty="0" smtClean="0"/>
              <a:t>them</a:t>
            </a:r>
            <a:r>
              <a:rPr lang="en-GB" dirty="0" smtClean="0"/>
              <a:t> </a:t>
            </a:r>
            <a:r>
              <a:rPr lang="en-GB" dirty="0" smtClean="0"/>
              <a:t>as</a:t>
            </a:r>
            <a:r>
              <a:rPr lang="en-GB" dirty="0" smtClean="0"/>
              <a:t> using </a:t>
            </a:r>
            <a:r>
              <a:rPr lang="en-GB" dirty="0" smtClean="0"/>
              <a:t>stochastic algorithms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92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things added in recent NAG versions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Usually added in response to customer demand</a:t>
            </a:r>
          </a:p>
          <a:p>
            <a:r>
              <a:rPr lang="en-GB" dirty="0" smtClean="0"/>
              <a:t>Matrix functions</a:t>
            </a:r>
          </a:p>
          <a:p>
            <a:r>
              <a:rPr lang="en-GB" dirty="0"/>
              <a:t>M</a:t>
            </a:r>
            <a:r>
              <a:rPr lang="en-GB" dirty="0" smtClean="0"/>
              <a:t>ixed integer nonlinear programming</a:t>
            </a:r>
          </a:p>
          <a:p>
            <a:r>
              <a:rPr lang="en-GB" dirty="0" smtClean="0"/>
              <a:t>Change point analysis</a:t>
            </a:r>
          </a:p>
          <a:p>
            <a:r>
              <a:rPr lang="en-GB" dirty="0" smtClean="0"/>
              <a:t>Travelling salesman problem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329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72" y="131618"/>
            <a:ext cx="8208819" cy="685800"/>
          </a:xfrm>
        </p:spPr>
        <p:txBody>
          <a:bodyPr/>
          <a:lstStyle/>
          <a:p>
            <a:r>
              <a:rPr lang="en-GB" dirty="0" smtClean="0"/>
              <a:t>Matrix Functions (work by </a:t>
            </a:r>
            <a:r>
              <a:rPr lang="en-GB" i="1" dirty="0" smtClean="0"/>
              <a:t>Higham et al</a:t>
            </a:r>
            <a:r>
              <a:rPr lang="en-GB" dirty="0" smtClean="0"/>
              <a:t>)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029200" y="5659120"/>
          <a:ext cx="8229600" cy="36576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b="0" i="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40327" y="1007918"/>
                <a:ext cx="7949045" cy="5299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>
                    <a:solidFill>
                      <a:srgbClr val="063F87"/>
                    </a:solidFill>
                    <a:latin typeface="Calibri"/>
                    <a:ea typeface="ＭＳ Ｐゴシック" pitchFamily="-107" charset="-128"/>
                    <a:cs typeface="Calibri"/>
                  </a:rPr>
                  <a:t>Given square matrix </a:t>
                </a:r>
                <a:r>
                  <a:rPr lang="en-GB" sz="2800" i="1" dirty="0">
                    <a:solidFill>
                      <a:srgbClr val="063F87"/>
                    </a:solidFill>
                    <a:latin typeface="Calibri"/>
                    <a:ea typeface="ＭＳ Ｐゴシック" pitchFamily="-107" charset="-128"/>
                    <a:cs typeface="Calibri"/>
                  </a:rPr>
                  <a:t>A</a:t>
                </a:r>
                <a:r>
                  <a:rPr lang="en-GB" sz="2800" dirty="0">
                    <a:solidFill>
                      <a:srgbClr val="063F87"/>
                    </a:solidFill>
                    <a:latin typeface="Calibri"/>
                    <a:ea typeface="ＭＳ Ｐゴシック" pitchFamily="-107" charset="-128"/>
                    <a:cs typeface="Calibri"/>
                  </a:rPr>
                  <a:t>, </a:t>
                </a:r>
                <a:r>
                  <a:rPr lang="en-GB" sz="2800" dirty="0" smtClean="0">
                    <a:solidFill>
                      <a:srgbClr val="063F87"/>
                    </a:solidFill>
                    <a:latin typeface="Calibri"/>
                    <a:ea typeface="ＭＳ Ｐゴシック" pitchFamily="-107" charset="-128"/>
                    <a:cs typeface="Calibri"/>
                  </a:rPr>
                  <a:t>matrix </a:t>
                </a:r>
                <a:r>
                  <a:rPr lang="en-GB" sz="2800" dirty="0">
                    <a:solidFill>
                      <a:srgbClr val="063F87"/>
                    </a:solidFill>
                    <a:latin typeface="Calibri"/>
                    <a:ea typeface="ＭＳ Ｐゴシック" pitchFamily="-107" charset="-128"/>
                    <a:cs typeface="Calibri"/>
                  </a:rPr>
                  <a:t>function </a:t>
                </a:r>
                <a:r>
                  <a:rPr lang="en-GB" sz="2800" i="1" dirty="0">
                    <a:solidFill>
                      <a:srgbClr val="063F87"/>
                    </a:solidFill>
                    <a:latin typeface="Calibri"/>
                    <a:ea typeface="ＭＳ Ｐゴシック" pitchFamily="-107" charset="-128"/>
                    <a:cs typeface="Calibri"/>
                  </a:rPr>
                  <a:t>f(A)</a:t>
                </a:r>
                <a:r>
                  <a:rPr lang="en-GB" sz="2800" dirty="0">
                    <a:solidFill>
                      <a:srgbClr val="063F87"/>
                    </a:solidFill>
                    <a:latin typeface="Calibri"/>
                    <a:ea typeface="ＭＳ Ｐゴシック" pitchFamily="-107" charset="-128"/>
                    <a:cs typeface="Calibri"/>
                  </a:rPr>
                  <a:t> </a:t>
                </a:r>
                <a:r>
                  <a:rPr lang="en-GB" sz="2800" dirty="0" smtClean="0">
                    <a:solidFill>
                      <a:srgbClr val="063F87"/>
                    </a:solidFill>
                    <a:latin typeface="Calibri"/>
                    <a:ea typeface="ＭＳ Ｐゴシック" pitchFamily="-107" charset="-128"/>
                    <a:cs typeface="Calibri"/>
                  </a:rPr>
                  <a:t>is </a:t>
                </a:r>
                <a:r>
                  <a:rPr lang="en-GB" sz="2800" dirty="0">
                    <a:solidFill>
                      <a:srgbClr val="063F87"/>
                    </a:solidFill>
                    <a:latin typeface="Calibri"/>
                    <a:ea typeface="ＭＳ Ｐゴシック" pitchFamily="-107" charset="-128"/>
                    <a:cs typeface="Calibri"/>
                  </a:rPr>
                  <a:t>a generalization of the scalar function f</a:t>
                </a:r>
                <a:r>
                  <a:rPr lang="en-GB" sz="2800" dirty="0" smtClean="0">
                    <a:solidFill>
                      <a:srgbClr val="063F87"/>
                    </a:solidFill>
                    <a:latin typeface="Calibri"/>
                    <a:ea typeface="ＭＳ Ｐゴシック" pitchFamily="-107" charset="-128"/>
                    <a:cs typeface="Calibri"/>
                  </a:rPr>
                  <a:t>.</a:t>
                </a:r>
              </a:p>
              <a:p>
                <a:endParaRPr lang="en-GB" sz="2800" dirty="0">
                  <a:solidFill>
                    <a:srgbClr val="063F87"/>
                  </a:solidFill>
                  <a:latin typeface="Calibri"/>
                  <a:ea typeface="ＭＳ Ｐゴシック" pitchFamily="-107" charset="-128"/>
                  <a:cs typeface="Calibri"/>
                </a:endParaRPr>
              </a:p>
              <a:p>
                <a:r>
                  <a:rPr lang="en-GB" sz="2800" dirty="0">
                    <a:solidFill>
                      <a:srgbClr val="063F87"/>
                    </a:solidFill>
                    <a:latin typeface="Calibri"/>
                    <a:ea typeface="ＭＳ Ｐゴシック" pitchFamily="-107" charset="-128"/>
                    <a:cs typeface="Calibri"/>
                  </a:rPr>
                  <a:t>If A has a full set of eigenvectors V then it can be factorized as </a:t>
                </a:r>
                <a14:m>
                  <m:oMath xmlns:m="http://schemas.openxmlformats.org/officeDocument/2006/math">
                    <m:r>
                      <a:rPr lang="en-GB" sz="2800">
                        <a:solidFill>
                          <a:srgbClr val="063F87"/>
                        </a:solidFill>
                        <a:latin typeface="Calibri"/>
                        <a:ea typeface="ＭＳ Ｐゴシック" pitchFamily="-107" charset="-128"/>
                        <a:cs typeface="Calibri"/>
                      </a:rPr>
                      <m:t>𝐴</m:t>
                    </m:r>
                    <m:r>
                      <a:rPr lang="en-GB" sz="2800">
                        <a:solidFill>
                          <a:srgbClr val="063F87"/>
                        </a:solidFill>
                        <a:latin typeface="Calibri"/>
                        <a:ea typeface="ＭＳ Ｐゴシック" pitchFamily="-107" charset="-128"/>
                        <a:cs typeface="Calibri"/>
                      </a:rPr>
                      <m:t>=</m:t>
                    </m:r>
                    <m:r>
                      <a:rPr lang="en-GB" sz="2800">
                        <a:solidFill>
                          <a:srgbClr val="063F87"/>
                        </a:solidFill>
                        <a:latin typeface="Calibri"/>
                        <a:ea typeface="ＭＳ Ｐゴシック" pitchFamily="-107" charset="-128"/>
                        <a:cs typeface="Calibri"/>
                      </a:rPr>
                      <m:t>𝑉𝐷</m:t>
                    </m:r>
                    <m:sSup>
                      <m:sSupPr>
                        <m:ctrlPr>
                          <a:rPr lang="en-GB" sz="2800">
                            <a:solidFill>
                              <a:srgbClr val="063F87"/>
                            </a:solidFill>
                            <a:latin typeface="Calibri"/>
                            <a:ea typeface="ＭＳ Ｐゴシック" pitchFamily="-107" charset="-128"/>
                            <a:cs typeface="Calibri"/>
                          </a:rPr>
                        </m:ctrlPr>
                      </m:sSupPr>
                      <m:e>
                        <m:r>
                          <a:rPr lang="en-GB" sz="2800">
                            <a:solidFill>
                              <a:srgbClr val="063F87"/>
                            </a:solidFill>
                            <a:latin typeface="Calibri"/>
                            <a:ea typeface="ＭＳ Ｐゴシック" pitchFamily="-107" charset="-128"/>
                            <a:cs typeface="Calibri"/>
                          </a:rPr>
                          <m:t>𝑉</m:t>
                        </m:r>
                      </m:e>
                      <m:sup>
                        <m:r>
                          <a:rPr lang="en-GB" sz="2800">
                            <a:solidFill>
                              <a:srgbClr val="063F87"/>
                            </a:solidFill>
                            <a:latin typeface="Calibri"/>
                            <a:ea typeface="ＭＳ Ｐゴシック" pitchFamily="-107" charset="-128"/>
                            <a:cs typeface="Calibri"/>
                          </a:rPr>
                          <m:t>−1</m:t>
                        </m:r>
                      </m:sup>
                    </m:sSup>
                  </m:oMath>
                </a14:m>
                <a:endParaRPr lang="en-GB" sz="2800" dirty="0" smtClean="0">
                  <a:solidFill>
                    <a:srgbClr val="063F87"/>
                  </a:solidFill>
                  <a:latin typeface="Calibri"/>
                  <a:ea typeface="ＭＳ Ｐゴシック" pitchFamily="-107" charset="-128"/>
                  <a:cs typeface="Calibri"/>
                </a:endParaRPr>
              </a:p>
              <a:p>
                <a:endParaRPr lang="en-GB" sz="2800" dirty="0">
                  <a:solidFill>
                    <a:srgbClr val="063F87"/>
                  </a:solidFill>
                  <a:latin typeface="Calibri"/>
                  <a:ea typeface="ＭＳ Ｐゴシック" pitchFamily="-107" charset="-128"/>
                  <a:cs typeface="Calibri"/>
                </a:endParaRPr>
              </a:p>
              <a:p>
                <a:r>
                  <a:rPr lang="en-GB" sz="2800" dirty="0" smtClean="0">
                    <a:solidFill>
                      <a:srgbClr val="063F87"/>
                    </a:solidFill>
                    <a:latin typeface="Calibri"/>
                    <a:ea typeface="ＭＳ Ｐゴシック" pitchFamily="-107" charset="-128"/>
                    <a:cs typeface="Calibri"/>
                  </a:rPr>
                  <a:t>Then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63F87"/>
                        </a:solidFill>
                        <a:latin typeface="Cambria Math"/>
                        <a:ea typeface="ＭＳ Ｐゴシック" pitchFamily="-107" charset="-128"/>
                        <a:cs typeface="Calibri"/>
                      </a:rPr>
                      <m:t>𝑓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rgbClr val="063F87"/>
                            </a:solidFill>
                            <a:latin typeface="Cambria Math"/>
                            <a:ea typeface="ＭＳ Ｐゴシック" pitchFamily="-107" charset="-128"/>
                            <a:cs typeface="Calibri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rgbClr val="063F87"/>
                            </a:solidFill>
                            <a:latin typeface="Cambria Math"/>
                            <a:ea typeface="ＭＳ Ｐゴシック" pitchFamily="-107" charset="-128"/>
                            <a:cs typeface="Calibri"/>
                          </a:rPr>
                          <m:t>𝐴</m:t>
                        </m:r>
                      </m:e>
                    </m:d>
                    <m:r>
                      <a:rPr lang="en-GB" sz="2800" b="0" i="1" smtClean="0">
                        <a:solidFill>
                          <a:srgbClr val="063F87"/>
                        </a:solidFill>
                        <a:latin typeface="Cambria Math"/>
                        <a:ea typeface="ＭＳ Ｐゴシック" pitchFamily="-107" charset="-128"/>
                        <a:cs typeface="Calibri"/>
                      </a:rPr>
                      <m:t>=</m:t>
                    </m:r>
                    <m:r>
                      <a:rPr lang="en-GB" sz="2800" b="0" i="1" smtClean="0">
                        <a:solidFill>
                          <a:srgbClr val="063F87"/>
                        </a:solidFill>
                        <a:latin typeface="Cambria Math"/>
                        <a:ea typeface="ＭＳ Ｐゴシック" pitchFamily="-107" charset="-128"/>
                        <a:cs typeface="Calibri"/>
                      </a:rPr>
                      <m:t>𝑉𝑓</m:t>
                    </m:r>
                    <m:r>
                      <a:rPr lang="en-GB" sz="2800" b="0" i="1" smtClean="0">
                        <a:solidFill>
                          <a:srgbClr val="063F87"/>
                        </a:solidFill>
                        <a:latin typeface="Cambria Math"/>
                        <a:ea typeface="ＭＳ Ｐゴシック" pitchFamily="-107" charset="-128"/>
                        <a:cs typeface="Calibri"/>
                      </a:rPr>
                      <m:t>(</m:t>
                    </m:r>
                    <m:r>
                      <a:rPr lang="en-GB" sz="2800" b="0" i="1" smtClean="0">
                        <a:solidFill>
                          <a:srgbClr val="063F87"/>
                        </a:solidFill>
                        <a:latin typeface="Cambria Math"/>
                        <a:ea typeface="ＭＳ Ｐゴシック" pitchFamily="-107" charset="-128"/>
                        <a:cs typeface="Calibri"/>
                      </a:rPr>
                      <m:t>𝐷</m:t>
                    </m:r>
                    <m:r>
                      <a:rPr lang="en-GB" sz="2800" b="0" i="1" smtClean="0">
                        <a:solidFill>
                          <a:srgbClr val="063F87"/>
                        </a:solidFill>
                        <a:latin typeface="Cambria Math"/>
                        <a:ea typeface="ＭＳ Ｐゴシック" pitchFamily="-107" charset="-128"/>
                        <a:cs typeface="Calibri"/>
                      </a:rPr>
                      <m:t>)</m:t>
                    </m:r>
                    <m:sSup>
                      <m:sSupPr>
                        <m:ctrlPr>
                          <a:rPr lang="en-GB" sz="2800" b="0" i="1" smtClean="0">
                            <a:solidFill>
                              <a:srgbClr val="063F87"/>
                            </a:solidFill>
                            <a:latin typeface="Cambria Math"/>
                            <a:ea typeface="ＭＳ Ｐゴシック" pitchFamily="-107" charset="-128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rgbClr val="063F87"/>
                            </a:solidFill>
                            <a:latin typeface="Cambria Math"/>
                            <a:ea typeface="ＭＳ Ｐゴシック" pitchFamily="-107" charset="-128"/>
                          </a:rPr>
                          <m:t>𝑉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rgbClr val="063F87"/>
                            </a:solidFill>
                            <a:latin typeface="Cambria Math"/>
                            <a:ea typeface="ＭＳ Ｐゴシック" pitchFamily="-107" charset="-128"/>
                          </a:rPr>
                          <m:t>−1</m:t>
                        </m:r>
                      </m:sup>
                    </m:sSup>
                  </m:oMath>
                </a14:m>
                <a:endParaRPr lang="en-GB" sz="2800" dirty="0" smtClean="0">
                  <a:solidFill>
                    <a:srgbClr val="063F87"/>
                  </a:solidFill>
                  <a:latin typeface="Calibri"/>
                  <a:ea typeface="ＭＳ Ｐゴシック" pitchFamily="-107" charset="-128"/>
                  <a:cs typeface="Calibri"/>
                </a:endParaRPr>
              </a:p>
              <a:p>
                <a:endParaRPr lang="en-GB" sz="2800" dirty="0">
                  <a:solidFill>
                    <a:srgbClr val="063F87"/>
                  </a:solidFill>
                  <a:latin typeface="Calibri"/>
                  <a:ea typeface="ＭＳ Ｐゴシック" pitchFamily="-107" charset="-128"/>
                  <a:cs typeface="Calibri"/>
                </a:endParaRPr>
              </a:p>
              <a:p>
                <a:r>
                  <a:rPr lang="en-GB" sz="2800" dirty="0" smtClean="0">
                    <a:solidFill>
                      <a:srgbClr val="063F87"/>
                    </a:solidFill>
                    <a:latin typeface="Calibri"/>
                    <a:ea typeface="ＭＳ Ｐゴシック" pitchFamily="-107" charset="-128"/>
                    <a:cs typeface="Calibri"/>
                  </a:rPr>
                  <a:t>(It’s more complicated if not a full set of eigenvectors)</a:t>
                </a:r>
              </a:p>
              <a:p>
                <a:endParaRPr lang="en-GB" sz="2800" dirty="0">
                  <a:solidFill>
                    <a:srgbClr val="063F87"/>
                  </a:solidFill>
                  <a:latin typeface="Calibri"/>
                  <a:ea typeface="ＭＳ Ｐゴシック" pitchFamily="-107" charset="-128"/>
                  <a:cs typeface="Calibri"/>
                </a:endParaRPr>
              </a:p>
              <a:p>
                <a:r>
                  <a:rPr lang="en-GB" sz="2800" dirty="0" smtClean="0">
                    <a:solidFill>
                      <a:srgbClr val="063F87"/>
                    </a:solidFill>
                    <a:latin typeface="Calibri"/>
                    <a:ea typeface="ＭＳ Ｐゴシック" pitchFamily="-107" charset="-128"/>
                    <a:cs typeface="Calibri"/>
                  </a:rPr>
                  <a:t>Recent NAG libraries have </a:t>
                </a:r>
                <a:r>
                  <a:rPr lang="en-GB" sz="2800" i="1" dirty="0" err="1" smtClean="0">
                    <a:solidFill>
                      <a:srgbClr val="063F87"/>
                    </a:solidFill>
                    <a:latin typeface="Calibri"/>
                    <a:ea typeface="ＭＳ Ｐゴシック" pitchFamily="-107" charset="-128"/>
                    <a:cs typeface="Calibri"/>
                  </a:rPr>
                  <a:t>exp</a:t>
                </a:r>
                <a:r>
                  <a:rPr lang="en-GB" sz="2800" i="1" dirty="0" smtClean="0">
                    <a:solidFill>
                      <a:srgbClr val="063F87"/>
                    </a:solidFill>
                    <a:latin typeface="Calibri"/>
                    <a:ea typeface="ＭＳ Ｐゴシック" pitchFamily="-107" charset="-128"/>
                    <a:cs typeface="Calibri"/>
                  </a:rPr>
                  <a:t>(A), log(A), sin(A), cos(A)</a:t>
                </a:r>
                <a:r>
                  <a:rPr lang="en-GB" sz="2800" dirty="0" smtClean="0">
                    <a:solidFill>
                      <a:srgbClr val="063F87"/>
                    </a:solidFill>
                    <a:latin typeface="Calibri"/>
                    <a:ea typeface="ＭＳ Ｐゴシック" pitchFamily="-107" charset="-128"/>
                    <a:cs typeface="Calibri"/>
                  </a:rPr>
                  <a:t>, general </a:t>
                </a:r>
                <a:r>
                  <a:rPr lang="en-GB" sz="2800" i="1" dirty="0" smtClean="0">
                    <a:solidFill>
                      <a:srgbClr val="063F87"/>
                    </a:solidFill>
                    <a:latin typeface="Calibri"/>
                    <a:ea typeface="ＭＳ Ｐゴシック" pitchFamily="-107" charset="-128"/>
                    <a:cs typeface="Calibri"/>
                  </a:rPr>
                  <a:t>f(A)</a:t>
                </a:r>
                <a:endParaRPr lang="en-GB" sz="2800" i="1" dirty="0">
                  <a:solidFill>
                    <a:srgbClr val="063F87"/>
                  </a:solidFill>
                  <a:latin typeface="Calibri"/>
                  <a:ea typeface="ＭＳ Ｐゴシック" pitchFamily="-107" charset="-128"/>
                  <a:cs typeface="Calibri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27" y="1007918"/>
                <a:ext cx="7949045" cy="5299849"/>
              </a:xfrm>
              <a:prstGeom prst="rect">
                <a:avLst/>
              </a:prstGeom>
              <a:blipFill rotWithShape="1">
                <a:blip r:embed="rId2"/>
                <a:stretch>
                  <a:fillRect l="-1610" t="-1034" r="-1304" b="-22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656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42" y="152400"/>
            <a:ext cx="8899556" cy="685800"/>
          </a:xfrm>
        </p:spPr>
        <p:txBody>
          <a:bodyPr/>
          <a:lstStyle/>
          <a:p>
            <a:r>
              <a:rPr lang="en-GB" dirty="0" smtClean="0"/>
              <a:t>BLAS-like routines that would be useful to </a:t>
            </a:r>
            <a:r>
              <a:rPr lang="en-GB" dirty="0" smtClean="0"/>
              <a:t>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7570"/>
          </a:xfrm>
        </p:spPr>
        <p:txBody>
          <a:bodyPr/>
          <a:lstStyle/>
          <a:p>
            <a:r>
              <a:rPr lang="en-GB" dirty="0" smtClean="0"/>
              <a:t>Routines to multiply triangular matrices:</a:t>
            </a:r>
          </a:p>
        </p:txBody>
      </p:sp>
      <p:sp>
        <p:nvSpPr>
          <p:cNvPr id="4" name="Right Triangle 3"/>
          <p:cNvSpPr/>
          <p:nvPr/>
        </p:nvSpPr>
        <p:spPr>
          <a:xfrm>
            <a:off x="2951430" y="1756371"/>
            <a:ext cx="461726" cy="49248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Triangle 4"/>
          <p:cNvSpPr/>
          <p:nvPr/>
        </p:nvSpPr>
        <p:spPr>
          <a:xfrm>
            <a:off x="3886956" y="1756372"/>
            <a:ext cx="461726" cy="49248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Triangle 5"/>
          <p:cNvSpPr/>
          <p:nvPr/>
        </p:nvSpPr>
        <p:spPr>
          <a:xfrm>
            <a:off x="1936688" y="1756370"/>
            <a:ext cx="461726" cy="49248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546696" y="1808251"/>
            <a:ext cx="14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x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571185" y="1879523"/>
            <a:ext cx="14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=</a:t>
            </a:r>
            <a:endParaRPr lang="en-GB" dirty="0"/>
          </a:p>
        </p:txBody>
      </p:sp>
      <p:sp>
        <p:nvSpPr>
          <p:cNvPr id="19" name="Right Triangle 18"/>
          <p:cNvSpPr/>
          <p:nvPr/>
        </p:nvSpPr>
        <p:spPr>
          <a:xfrm rot="10800000">
            <a:off x="2951430" y="2486749"/>
            <a:ext cx="461726" cy="49248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ight Triangle 19"/>
          <p:cNvSpPr/>
          <p:nvPr/>
        </p:nvSpPr>
        <p:spPr>
          <a:xfrm rot="10800000">
            <a:off x="3886956" y="2486750"/>
            <a:ext cx="461726" cy="49248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Triangle 20"/>
          <p:cNvSpPr/>
          <p:nvPr/>
        </p:nvSpPr>
        <p:spPr>
          <a:xfrm rot="10800000">
            <a:off x="1936688" y="2513910"/>
            <a:ext cx="461726" cy="49248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3546696" y="2526622"/>
            <a:ext cx="14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x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2571185" y="2548327"/>
            <a:ext cx="14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=</a:t>
            </a:r>
            <a:endParaRPr lang="en-GB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488886" y="3115901"/>
            <a:ext cx="8426513" cy="245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Font typeface="Wingdings" pitchFamily="2" charset="2"/>
              <a:buChar char="§"/>
              <a:defRPr sz="2800" kern="1200">
                <a:solidFill>
                  <a:srgbClr val="063F87"/>
                </a:solidFill>
                <a:latin typeface="Calibri"/>
                <a:ea typeface="ＭＳ Ｐゴシック" pitchFamily="-107" charset="-128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"/>
              <a:defRPr sz="2400" kern="1200">
                <a:solidFill>
                  <a:srgbClr val="363636"/>
                </a:solidFill>
                <a:latin typeface="Calibri"/>
                <a:ea typeface="ＭＳ Ｐゴシック" pitchFamily="-110" charset="-128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"/>
              <a:defRPr sz="2000" kern="1200">
                <a:solidFill>
                  <a:srgbClr val="363636"/>
                </a:solidFill>
                <a:latin typeface="Calibri"/>
                <a:ea typeface="ＭＳ Ｐゴシック" pitchFamily="-107" charset="-128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"/>
              <a:defRPr kern="1200">
                <a:solidFill>
                  <a:srgbClr val="768EB2"/>
                </a:solidFill>
                <a:latin typeface="Calibri"/>
                <a:ea typeface="ＭＳ Ｐゴシック" pitchFamily="-107" charset="-128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"/>
              <a:defRPr kern="1200">
                <a:solidFill>
                  <a:srgbClr val="738AAD"/>
                </a:solidFill>
                <a:latin typeface="Calibri"/>
                <a:ea typeface="ＭＳ Ｐゴシック" pitchFamily="-107" charset="-128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(</a:t>
            </a:r>
            <a:r>
              <a:rPr lang="en-GB" dirty="0" err="1" smtClean="0"/>
              <a:t>xTRMM</a:t>
            </a:r>
            <a:r>
              <a:rPr lang="en-GB" dirty="0" smtClean="0"/>
              <a:t> routines allow </a:t>
            </a:r>
            <a:r>
              <a:rPr lang="en-GB" dirty="0" smtClean="0"/>
              <a:t>only one matrix to be triangular)</a:t>
            </a:r>
          </a:p>
          <a:p>
            <a:r>
              <a:rPr lang="en-GB" dirty="0" smtClean="0"/>
              <a:t>Used a great deal in </a:t>
            </a:r>
            <a:r>
              <a:rPr lang="en-GB" dirty="0" smtClean="0"/>
              <a:t>computing </a:t>
            </a:r>
            <a:r>
              <a:rPr lang="en-GB" dirty="0" smtClean="0"/>
              <a:t>matrix functions</a:t>
            </a:r>
          </a:p>
          <a:p>
            <a:r>
              <a:rPr lang="en-GB" dirty="0" smtClean="0"/>
              <a:t>Also </a:t>
            </a:r>
            <a:r>
              <a:rPr lang="en-GB" dirty="0" smtClean="0"/>
              <a:t>useful in statistical applications</a:t>
            </a:r>
          </a:p>
        </p:txBody>
      </p:sp>
    </p:spTree>
    <p:extLst>
      <p:ext uri="{BB962C8B-B14F-4D97-AF65-F5344CB8AC3E}">
        <p14:creationId xmlns:p14="http://schemas.microsoft.com/office/powerpoint/2010/main" val="318853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42" y="152400"/>
            <a:ext cx="8899556" cy="685800"/>
          </a:xfrm>
        </p:spPr>
        <p:txBody>
          <a:bodyPr/>
          <a:lstStyle/>
          <a:p>
            <a:r>
              <a:rPr lang="en-GB" dirty="0" smtClean="0"/>
              <a:t>BLAS-like routines that would be useful to </a:t>
            </a:r>
            <a:r>
              <a:rPr lang="en-GB" dirty="0" smtClean="0"/>
              <a:t>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48490"/>
            <a:ext cx="8229600" cy="477570"/>
          </a:xfrm>
        </p:spPr>
        <p:txBody>
          <a:bodyPr/>
          <a:lstStyle/>
          <a:p>
            <a:r>
              <a:rPr lang="en-GB" dirty="0" smtClean="0"/>
              <a:t>Perhaps s</a:t>
            </a:r>
            <a:r>
              <a:rPr lang="en-GB" dirty="0" smtClean="0"/>
              <a:t>ingle-call </a:t>
            </a:r>
            <a:r>
              <a:rPr lang="en-GB" dirty="0" smtClean="0"/>
              <a:t>pre- and post-multiplication: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609600" y="4246076"/>
            <a:ext cx="8229600" cy="1493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Font typeface="Wingdings" pitchFamily="2" charset="2"/>
              <a:buChar char="§"/>
              <a:defRPr sz="2800" kern="1200">
                <a:solidFill>
                  <a:srgbClr val="063F87"/>
                </a:solidFill>
                <a:latin typeface="Calibri"/>
                <a:ea typeface="ＭＳ Ｐゴシック" pitchFamily="-107" charset="-128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"/>
              <a:defRPr sz="2400" kern="1200">
                <a:solidFill>
                  <a:srgbClr val="363636"/>
                </a:solidFill>
                <a:latin typeface="Calibri"/>
                <a:ea typeface="ＭＳ Ｐゴシック" pitchFamily="-110" charset="-128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"/>
              <a:defRPr sz="2000" kern="1200">
                <a:solidFill>
                  <a:srgbClr val="363636"/>
                </a:solidFill>
                <a:latin typeface="Calibri"/>
                <a:ea typeface="ＭＳ Ｐゴシック" pitchFamily="-107" charset="-128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"/>
              <a:defRPr kern="1200">
                <a:solidFill>
                  <a:srgbClr val="768EB2"/>
                </a:solidFill>
                <a:latin typeface="Calibri"/>
                <a:ea typeface="ＭＳ Ｐゴシック" pitchFamily="-107" charset="-128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"/>
              <a:defRPr kern="1200">
                <a:solidFill>
                  <a:srgbClr val="738AAD"/>
                </a:solidFill>
                <a:latin typeface="Calibri"/>
                <a:ea typeface="ＭＳ Ｐゴシック" pitchFamily="-107" charset="-128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Such operations </a:t>
            </a:r>
            <a:r>
              <a:rPr lang="en-GB" dirty="0" smtClean="0"/>
              <a:t>also used a lot </a:t>
            </a:r>
            <a:r>
              <a:rPr lang="en-GB" dirty="0" smtClean="0"/>
              <a:t>in statistical calculations</a:t>
            </a:r>
          </a:p>
          <a:p>
            <a:pPr lvl="1"/>
            <a:r>
              <a:rPr lang="en-GB" dirty="0" smtClean="0"/>
              <a:t>e.g. time </a:t>
            </a:r>
            <a:r>
              <a:rPr lang="en-GB" dirty="0"/>
              <a:t>s</a:t>
            </a:r>
            <a:r>
              <a:rPr lang="en-GB" dirty="0" smtClean="0"/>
              <a:t>eries </a:t>
            </a:r>
            <a:r>
              <a:rPr lang="en-GB" dirty="0"/>
              <a:t>a</a:t>
            </a:r>
            <a:r>
              <a:rPr lang="en-GB" dirty="0" smtClean="0"/>
              <a:t>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435384" y="3026060"/>
                <a:ext cx="2904012" cy="691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i="1">
                              <a:solidFill>
                                <a:srgbClr val="063F87"/>
                              </a:solidFill>
                              <a:latin typeface="Cambria Math"/>
                              <a:ea typeface="ＭＳ Ｐゴシック" pitchFamily="-107" charset="-128"/>
                              <a:cs typeface="Calibri"/>
                            </a:rPr>
                          </m:ctrlPr>
                        </m:sSupPr>
                        <m:e>
                          <m:r>
                            <a:rPr lang="en-GB" sz="3600">
                              <a:solidFill>
                                <a:srgbClr val="063F87"/>
                              </a:solidFill>
                              <a:latin typeface="Cambria Math"/>
                              <a:ea typeface="ＭＳ Ｐゴシック" pitchFamily="-107" charset="-128"/>
                              <a:cs typeface="Calibri"/>
                            </a:rPr>
                            <m:t>𝑋</m:t>
                          </m:r>
                        </m:e>
                        <m:sup>
                          <m:r>
                            <a:rPr lang="en-GB" sz="3600">
                              <a:solidFill>
                                <a:srgbClr val="063F87"/>
                              </a:solidFill>
                              <a:latin typeface="Cambria Math"/>
                              <a:ea typeface="ＭＳ Ｐゴシック" pitchFamily="-107" charset="-128"/>
                              <a:cs typeface="Calibri"/>
                            </a:rPr>
                            <m:t>𝑇</m:t>
                          </m:r>
                        </m:sup>
                      </m:sSup>
                      <m:r>
                        <a:rPr lang="en-GB" sz="3600">
                          <a:solidFill>
                            <a:srgbClr val="063F87"/>
                          </a:solidFill>
                          <a:latin typeface="Cambria Math"/>
                          <a:ea typeface="ＭＳ Ｐゴシック" pitchFamily="-107" charset="-128"/>
                          <a:cs typeface="Calibri"/>
                        </a:rPr>
                        <m:t>𝑆𝑋</m:t>
                      </m:r>
                    </m:oMath>
                  </m:oMathPara>
                </a14:m>
                <a:endParaRPr lang="en-GB" sz="2800" dirty="0">
                  <a:solidFill>
                    <a:srgbClr val="063F87"/>
                  </a:solidFill>
                  <a:latin typeface="Calibri"/>
                  <a:ea typeface="ＭＳ Ｐゴシック" pitchFamily="-107" charset="-128"/>
                  <a:cs typeface="Calibri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384" y="3026060"/>
                <a:ext cx="2904012" cy="69121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ontent Placeholder 2"/>
              <p:cNvSpPr txBox="1">
                <a:spLocks/>
              </p:cNvSpPr>
              <p:nvPr/>
            </p:nvSpPr>
            <p:spPr bwMode="auto">
              <a:xfrm>
                <a:off x="851026" y="3394477"/>
                <a:ext cx="7143185" cy="8989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15000"/>
                  <a:buFont typeface="Wingdings" pitchFamily="2" charset="2"/>
                  <a:buChar char="§"/>
                  <a:defRPr sz="2800" kern="1200">
                    <a:solidFill>
                      <a:srgbClr val="063F87"/>
                    </a:solidFill>
                    <a:latin typeface="Calibri"/>
                    <a:ea typeface="ＭＳ Ｐゴシック" pitchFamily="-107" charset="-128"/>
                    <a:cs typeface="Calibri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5000"/>
                  <a:buFont typeface="Wingdings" pitchFamily="2" charset="2"/>
                  <a:buChar char=""/>
                  <a:defRPr sz="2400" kern="1200">
                    <a:solidFill>
                      <a:srgbClr val="363636"/>
                    </a:solidFill>
                    <a:latin typeface="Calibri"/>
                    <a:ea typeface="ＭＳ Ｐゴシック" pitchFamily="-110" charset="-128"/>
                    <a:cs typeface="Calibri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5000"/>
                  <a:buFont typeface="Wingdings" pitchFamily="2" charset="2"/>
                  <a:buChar char=""/>
                  <a:defRPr sz="2000" kern="1200">
                    <a:solidFill>
                      <a:srgbClr val="363636"/>
                    </a:solidFill>
                    <a:latin typeface="Calibri"/>
                    <a:ea typeface="ＭＳ Ｐゴシック" pitchFamily="-107" charset="-128"/>
                    <a:cs typeface="Calibri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5000"/>
                  <a:buFont typeface="Wingdings" pitchFamily="2" charset="2"/>
                  <a:buChar char=""/>
                  <a:defRPr kern="1200">
                    <a:solidFill>
                      <a:srgbClr val="768EB2"/>
                    </a:solidFill>
                    <a:latin typeface="Calibri"/>
                    <a:ea typeface="ＭＳ Ｐゴシック" pitchFamily="-107" charset="-128"/>
                    <a:cs typeface="Calibri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5000"/>
                  <a:buFont typeface="Wingdings" pitchFamily="2" charset="2"/>
                  <a:buChar char=""/>
                  <a:defRPr kern="1200">
                    <a:solidFill>
                      <a:srgbClr val="738AAD"/>
                    </a:solidFill>
                    <a:latin typeface="Calibri"/>
                    <a:ea typeface="ＭＳ Ｐゴシック" pitchFamily="-107" charset="-128"/>
                    <a:cs typeface="Calibri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dirty="0" smtClean="0"/>
                  <a:t>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GB" dirty="0" smtClean="0"/>
                  <a:t> is </a:t>
                </a:r>
                <a:r>
                  <a:rPr lang="en-GB" dirty="0" smtClean="0"/>
                  <a:t>general </a:t>
                </a:r>
                <a:r>
                  <a:rPr lang="en-GB" dirty="0" smtClean="0"/>
                  <a:t>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GB" dirty="0" smtClean="0"/>
                  <a:t> is symmetric</a:t>
                </a:r>
              </a:p>
            </p:txBody>
          </p:sp>
        </mc:Choice>
        <mc:Fallback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1026" y="3394477"/>
                <a:ext cx="7143185" cy="898934"/>
              </a:xfrm>
              <a:prstGeom prst="rect">
                <a:avLst/>
              </a:prstGeom>
              <a:blipFill rotWithShape="1">
                <a:blip r:embed="rId3"/>
                <a:stretch>
                  <a:fillRect l="-179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609600" y="1111701"/>
            <a:ext cx="6981642" cy="47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Font typeface="Wingdings" pitchFamily="2" charset="2"/>
              <a:buChar char="§"/>
              <a:defRPr sz="2800" kern="1200">
                <a:solidFill>
                  <a:srgbClr val="063F87"/>
                </a:solidFill>
                <a:latin typeface="Calibri"/>
                <a:ea typeface="ＭＳ Ｐゴシック" pitchFamily="-107" charset="-128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"/>
              <a:defRPr sz="2400" kern="1200">
                <a:solidFill>
                  <a:srgbClr val="363636"/>
                </a:solidFill>
                <a:latin typeface="Calibri"/>
                <a:ea typeface="ＭＳ Ｐゴシック" pitchFamily="-110" charset="-128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"/>
              <a:defRPr sz="2000" kern="1200">
                <a:solidFill>
                  <a:srgbClr val="363636"/>
                </a:solidFill>
                <a:latin typeface="Calibri"/>
                <a:ea typeface="ＭＳ Ｐゴシック" pitchFamily="-107" charset="-128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"/>
              <a:defRPr kern="1200">
                <a:solidFill>
                  <a:srgbClr val="768EB2"/>
                </a:solidFill>
                <a:latin typeface="Calibri"/>
                <a:ea typeface="ＭＳ Ｐゴシック" pitchFamily="-107" charset="-128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"/>
              <a:defRPr kern="1200">
                <a:solidFill>
                  <a:srgbClr val="738AAD"/>
                </a:solidFill>
                <a:latin typeface="Calibri"/>
                <a:ea typeface="ＭＳ Ｐゴシック" pitchFamily="-107" charset="-128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Multiplication of two symmetric matrices: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537986" y="1677542"/>
                <a:ext cx="10065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600" i="1">
                              <a:solidFill>
                                <a:srgbClr val="063F87"/>
                              </a:solidFill>
                              <a:latin typeface="Cambria Math"/>
                              <a:ea typeface="ＭＳ Ｐゴシック" pitchFamily="-107" charset="-128"/>
                              <a:cs typeface="Calibri"/>
                            </a:rPr>
                          </m:ctrlPr>
                        </m:sSubPr>
                        <m:e>
                          <m:r>
                            <a:rPr lang="en-GB" sz="3600">
                              <a:solidFill>
                                <a:srgbClr val="063F87"/>
                              </a:solidFill>
                              <a:latin typeface="Cambria Math"/>
                              <a:ea typeface="ＭＳ Ｐゴシック" pitchFamily="-107" charset="-128"/>
                              <a:cs typeface="Calibri"/>
                            </a:rPr>
                            <m:t>𝑆</m:t>
                          </m:r>
                        </m:e>
                        <m:sub>
                          <m:r>
                            <a:rPr lang="en-GB" sz="3600">
                              <a:solidFill>
                                <a:srgbClr val="063F87"/>
                              </a:solidFill>
                              <a:latin typeface="Cambria Math"/>
                              <a:ea typeface="ＭＳ Ｐゴシック" pitchFamily="-107" charset="-128"/>
                              <a:cs typeface="Calibri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3600" i="1">
                              <a:solidFill>
                                <a:srgbClr val="063F87"/>
                              </a:solidFill>
                              <a:latin typeface="Cambria Math"/>
                              <a:ea typeface="ＭＳ Ｐゴシック" pitchFamily="-107" charset="-128"/>
                              <a:cs typeface="Calibri"/>
                            </a:rPr>
                          </m:ctrlPr>
                        </m:sSubPr>
                        <m:e>
                          <m:r>
                            <a:rPr lang="en-GB" sz="3600">
                              <a:solidFill>
                                <a:srgbClr val="063F87"/>
                              </a:solidFill>
                              <a:latin typeface="Cambria Math"/>
                              <a:ea typeface="ＭＳ Ｐゴシック" pitchFamily="-107" charset="-128"/>
                              <a:cs typeface="Calibri"/>
                            </a:rPr>
                            <m:t>𝑆</m:t>
                          </m:r>
                        </m:e>
                        <m:sub>
                          <m:r>
                            <a:rPr lang="en-GB" sz="3600">
                              <a:solidFill>
                                <a:srgbClr val="063F87"/>
                              </a:solidFill>
                              <a:latin typeface="Cambria Math"/>
                              <a:ea typeface="ＭＳ Ｐゴシック" pitchFamily="-107" charset="-128"/>
                              <a:cs typeface="Calibri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3600" dirty="0">
                  <a:solidFill>
                    <a:srgbClr val="063F87"/>
                  </a:solidFill>
                  <a:latin typeface="Calibri"/>
                  <a:ea typeface="ＭＳ Ｐゴシック" pitchFamily="-107" charset="-128"/>
                  <a:cs typeface="Calibri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986" y="1677542"/>
                <a:ext cx="1006504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013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9144000" cy="685800"/>
          </a:xfrm>
        </p:spPr>
        <p:txBody>
          <a:bodyPr/>
          <a:lstStyle/>
          <a:p>
            <a:r>
              <a:rPr lang="en-GB" dirty="0" smtClean="0"/>
              <a:t>H02DA – Mixed Integer Nonlinear Programming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1560" y="1198710"/>
                <a:ext cx="34563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</a:rPr>
                        <m:t>𝑚𝑖𝑛𝑖𝑚𝑖𝑧𝑒</m:t>
                      </m:r>
                      <m:r>
                        <a:rPr lang="en-GB" sz="3200" b="0" i="1" smtClean="0">
                          <a:latin typeface="Cambria Math"/>
                        </a:rPr>
                        <m:t>   </m:t>
                      </m:r>
                      <m:r>
                        <a:rPr lang="en-GB" sz="32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GB" sz="32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198710"/>
                <a:ext cx="3456384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1672" y="1918790"/>
                <a:ext cx="7020961" cy="624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</a:rPr>
                        <m:t>𝑠𝑢𝑏𝑗𝑒𝑐𝑡</m:t>
                      </m:r>
                      <m:r>
                        <a:rPr lang="en-GB" sz="3200" b="0" i="1" smtClean="0">
                          <a:latin typeface="Cambria Math"/>
                        </a:rPr>
                        <m:t> </m:t>
                      </m:r>
                      <m:r>
                        <a:rPr lang="en-GB" sz="3200" b="0" i="1" smtClean="0">
                          <a:latin typeface="Cambria Math"/>
                        </a:rPr>
                        <m:t>𝑡𝑜</m:t>
                      </m:r>
                      <m:r>
                        <a:rPr lang="en-GB" sz="3200" b="0" i="1" smtClean="0">
                          <a:latin typeface="Cambria Math"/>
                        </a:rPr>
                        <m:t>   </m:t>
                      </m:r>
                      <m:sSub>
                        <m:sSubPr>
                          <m:ctrlPr>
                            <a:rPr lang="en-GB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GB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GB" sz="32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GB" sz="3200" b="0" i="1" smtClean="0">
                          <a:latin typeface="Cambria Math"/>
                        </a:rPr>
                        <m:t>=0, </m:t>
                      </m:r>
                      <m:r>
                        <a:rPr lang="en-GB" sz="3200" b="0" i="1" smtClean="0">
                          <a:latin typeface="Cambria Math"/>
                        </a:rPr>
                        <m:t>𝑗</m:t>
                      </m:r>
                      <m:r>
                        <a:rPr lang="en-GB" sz="3200" b="0" i="1" smtClean="0">
                          <a:latin typeface="Cambria Math"/>
                        </a:rPr>
                        <m:t>=1,2,…</m:t>
                      </m:r>
                      <m:sSub>
                        <m:sSubPr>
                          <m:ctrlPr>
                            <a:rPr lang="en-GB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72" y="1918790"/>
                <a:ext cx="7020961" cy="62433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04302" y="2568726"/>
                <a:ext cx="5460534" cy="624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GB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GB" sz="32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GB" sz="3200" b="0" i="1" smtClean="0">
                          <a:latin typeface="Cambria Math"/>
                        </a:rPr>
                        <m:t>0, </m:t>
                      </m:r>
                      <m:r>
                        <a:rPr lang="en-GB" sz="3200" b="0" i="1" smtClean="0">
                          <a:latin typeface="Cambria Math"/>
                        </a:rPr>
                        <m:t>𝑗</m:t>
                      </m:r>
                      <m:r>
                        <a:rPr lang="en-GB" sz="3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GB" sz="3200" b="0" i="1" smtClean="0">
                          <a:latin typeface="Cambria Math"/>
                        </a:rPr>
                        <m:t>+1, …, </m:t>
                      </m:r>
                      <m:r>
                        <a:rPr lang="en-GB" sz="32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302" y="2568726"/>
                <a:ext cx="5460534" cy="62433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91708" y="3229074"/>
                <a:ext cx="6940708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  <a:cs typeface="Calibri" pitchFamily="34" charset="0"/>
                      </a:rPr>
                      <m:t>𝑥</m:t>
                    </m:r>
                    <m:r>
                      <a:rPr lang="en-GB" sz="2800" b="0" i="1" smtClean="0">
                        <a:latin typeface="Cambria Math"/>
                        <a:cs typeface="Calibri" pitchFamily="34" charset="0"/>
                      </a:rPr>
                      <m:t> − </m:t>
                    </m:r>
                  </m:oMath>
                </a14:m>
                <a:r>
                  <a:rPr lang="en-GB" sz="2400" dirty="0" smtClean="0">
                    <a:latin typeface="Calibri" pitchFamily="34" charset="0"/>
                    <a:cs typeface="Calibri" pitchFamily="34" charset="0"/>
                  </a:rPr>
                  <a:t>continuous variables (i.e. any real number)</a:t>
                </a:r>
                <a:endParaRPr lang="en-GB" sz="24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708" y="3229074"/>
                <a:ext cx="6940708" cy="513282"/>
              </a:xfrm>
              <a:prstGeom prst="rect">
                <a:avLst/>
              </a:prstGeom>
              <a:blipFill rotWithShape="1">
                <a:blip r:embed="rId5"/>
                <a:stretch>
                  <a:fillRect b="-26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91710" y="3719154"/>
                <a:ext cx="7596714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  <a:cs typeface="Calibri" pitchFamily="34" charset="0"/>
                      </a:rPr>
                      <m:t>𝑦</m:t>
                    </m:r>
                    <m:r>
                      <a:rPr lang="en-GB" sz="2800" b="0" i="1" smtClean="0">
                        <a:latin typeface="Cambria Math"/>
                        <a:cs typeface="Calibri" pitchFamily="34" charset="0"/>
                      </a:rPr>
                      <m:t> − </m:t>
                    </m:r>
                  </m:oMath>
                </a14:m>
                <a:r>
                  <a:rPr lang="en-GB" sz="2400" dirty="0" smtClean="0">
                    <a:latin typeface="Calibri" pitchFamily="34" charset="0"/>
                    <a:cs typeface="Calibri" pitchFamily="34" charset="0"/>
                  </a:rPr>
                  <a:t>binary (0/1) or integer variables (i.e. whole numbers)</a:t>
                </a:r>
                <a:endParaRPr lang="en-GB" sz="24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710" y="3719154"/>
                <a:ext cx="7596714" cy="513282"/>
              </a:xfrm>
              <a:prstGeom prst="rect">
                <a:avLst/>
              </a:prstGeom>
              <a:blipFill rotWithShape="1">
                <a:blip r:embed="rId6"/>
                <a:stretch>
                  <a:fillRect b="-26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478086" y="1260264"/>
            <a:ext cx="4054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itchFamily="34" charset="0"/>
                <a:cs typeface="Calibri" pitchFamily="34" charset="0"/>
              </a:rPr>
              <a:t>(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general nonlinear function)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46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9144000" cy="685800"/>
          </a:xfrm>
        </p:spPr>
        <p:txBody>
          <a:bodyPr/>
          <a:lstStyle/>
          <a:p>
            <a:r>
              <a:rPr lang="en-GB" dirty="0" smtClean="0"/>
              <a:t>H02DA – Mixed Integer Nonlinear Programming</a:t>
            </a:r>
            <a:endParaRPr lang="en-GB" dirty="0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411672" y="1124744"/>
            <a:ext cx="8219256" cy="470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Font typeface="Wingdings" pitchFamily="2" charset="2"/>
              <a:buChar char="§"/>
              <a:defRPr sz="2800" kern="1200">
                <a:solidFill>
                  <a:srgbClr val="063F87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"/>
              <a:defRPr sz="2400" kern="1200">
                <a:solidFill>
                  <a:srgbClr val="363636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"/>
              <a:defRPr sz="2000" kern="1200">
                <a:solidFill>
                  <a:srgbClr val="363636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"/>
              <a:defRPr sz="2000" kern="1200">
                <a:solidFill>
                  <a:srgbClr val="768EB2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"/>
              <a:defRPr sz="2000" kern="1200">
                <a:solidFill>
                  <a:srgbClr val="738AAD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H02DA is based on the algorithm MISQP </a:t>
            </a:r>
          </a:p>
          <a:p>
            <a:pPr lvl="1"/>
            <a:r>
              <a:rPr lang="en-GB" dirty="0" err="1" smtClean="0"/>
              <a:t>Exler</a:t>
            </a:r>
            <a:r>
              <a:rPr lang="en-GB" dirty="0" smtClean="0"/>
              <a:t>, Lehmann, </a:t>
            </a:r>
            <a:r>
              <a:rPr lang="en-GB" dirty="0" err="1" smtClean="0"/>
              <a:t>Schittkowski</a:t>
            </a:r>
            <a:endParaRPr lang="en-GB" dirty="0" smtClean="0"/>
          </a:p>
          <a:p>
            <a:r>
              <a:rPr lang="en-GB" dirty="0" smtClean="0"/>
              <a:t>Uses a modified SQP algorithm</a:t>
            </a:r>
          </a:p>
          <a:p>
            <a:pPr lvl="1"/>
            <a:r>
              <a:rPr lang="en-GB" dirty="0" smtClean="0"/>
              <a:t>Solves a sequence of QP problems</a:t>
            </a:r>
          </a:p>
          <a:p>
            <a:r>
              <a:rPr lang="en-GB" dirty="0" smtClean="0"/>
              <a:t>Some advantages:</a:t>
            </a:r>
          </a:p>
          <a:p>
            <a:pPr lvl="1"/>
            <a:r>
              <a:rPr lang="en-GB" dirty="0" smtClean="0"/>
              <a:t>Tends to use few function evaluations</a:t>
            </a:r>
          </a:p>
          <a:p>
            <a:pPr lvl="2"/>
            <a:r>
              <a:rPr lang="en-GB" dirty="0" smtClean="0"/>
              <a:t>Unlike genetic algorithms</a:t>
            </a:r>
          </a:p>
          <a:p>
            <a:pPr lvl="1"/>
            <a:r>
              <a:rPr lang="en-GB" dirty="0" smtClean="0"/>
              <a:t>Integer variables are not assumed </a:t>
            </a:r>
            <a:r>
              <a:rPr lang="en-GB" i="1" dirty="0" err="1" smtClean="0"/>
              <a:t>relaxable</a:t>
            </a:r>
            <a:r>
              <a:rPr lang="en-GB" dirty="0" smtClean="0"/>
              <a:t>	</a:t>
            </a:r>
          </a:p>
          <a:p>
            <a:pPr lvl="2"/>
            <a:r>
              <a:rPr lang="en-GB" dirty="0" smtClean="0"/>
              <a:t>i.e. the objective function is only evaluated at integer points </a:t>
            </a:r>
            <a:r>
              <a:rPr lang="en-GB" i="1" dirty="0" smtClean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41552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9144000" cy="685800"/>
          </a:xfrm>
        </p:spPr>
        <p:txBody>
          <a:bodyPr/>
          <a:lstStyle/>
          <a:p>
            <a:r>
              <a:rPr lang="en-GB" dirty="0" smtClean="0"/>
              <a:t>H02DA – Mixed Integer Nonlinear Programming</a:t>
            </a:r>
            <a:endParaRPr lang="en-GB" dirty="0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411672" y="1268760"/>
            <a:ext cx="821925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Font typeface="Wingdings" pitchFamily="2" charset="2"/>
              <a:buChar char="§"/>
              <a:defRPr sz="2800" kern="1200">
                <a:solidFill>
                  <a:srgbClr val="063F87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"/>
              <a:defRPr sz="2400" kern="1200">
                <a:solidFill>
                  <a:srgbClr val="363636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"/>
              <a:defRPr sz="2000" kern="1200">
                <a:solidFill>
                  <a:srgbClr val="363636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"/>
              <a:defRPr sz="2000" kern="1200">
                <a:solidFill>
                  <a:srgbClr val="768EB2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"/>
              <a:defRPr sz="2000" kern="1200">
                <a:solidFill>
                  <a:srgbClr val="738AAD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Example from portfolio optimization: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12888" y="1916832"/>
                <a:ext cx="741682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>
                    <a:latin typeface="Calibri" pitchFamily="34" charset="0"/>
                    <a:cs typeface="Calibri" pitchFamily="34" charset="0"/>
                  </a:rPr>
                  <a:t>Choose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  <a:cs typeface="Calibri" pitchFamily="34" charset="0"/>
                      </a:rPr>
                      <m:t>𝑝</m:t>
                    </m:r>
                  </m:oMath>
                </a14:m>
                <a:r>
                  <a:rPr lang="en-GB" sz="2800" dirty="0" smtClean="0">
                    <a:latin typeface="Calibri" pitchFamily="34" charset="0"/>
                    <a:cs typeface="Calibri" pitchFamily="34" charset="0"/>
                  </a:rPr>
                  <a:t> assets from a set of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  <a:cs typeface="Calibri" pitchFamily="34" charset="0"/>
                      </a:rPr>
                      <m:t>𝑛</m:t>
                    </m:r>
                  </m:oMath>
                </a14:m>
                <a:r>
                  <a:rPr lang="en-GB" sz="2800" dirty="0" smtClean="0">
                    <a:latin typeface="Calibri" pitchFamily="34" charset="0"/>
                    <a:cs typeface="Calibri" pitchFamily="34" charset="0"/>
                  </a:rPr>
                  <a:t> assets such that the risk of holding the assets is minimized for a given expected return</a:t>
                </a:r>
                <a:endParaRPr lang="en-GB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88" y="1916832"/>
                <a:ext cx="7416824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643" t="-3947" b="-114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323528" y="3861048"/>
            <a:ext cx="8219256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Font typeface="Wingdings" pitchFamily="2" charset="2"/>
              <a:buChar char="§"/>
              <a:defRPr sz="2800" kern="1200">
                <a:solidFill>
                  <a:srgbClr val="063F87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"/>
              <a:defRPr sz="2400" kern="1200">
                <a:solidFill>
                  <a:srgbClr val="363636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"/>
              <a:defRPr sz="2000" kern="1200">
                <a:solidFill>
                  <a:srgbClr val="363636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"/>
              <a:defRPr sz="2000" kern="1200">
                <a:solidFill>
                  <a:srgbClr val="768EB2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"/>
              <a:defRPr sz="2000" kern="1200">
                <a:solidFill>
                  <a:srgbClr val="738AAD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Other examples:</a:t>
            </a:r>
          </a:p>
          <a:p>
            <a:r>
              <a:rPr lang="en-GB" dirty="0" smtClean="0"/>
              <a:t>Network design for water or gas distribution</a:t>
            </a:r>
          </a:p>
          <a:p>
            <a:r>
              <a:rPr lang="en-GB" dirty="0" smtClean="0"/>
              <a:t>Operational </a:t>
            </a:r>
            <a:r>
              <a:rPr lang="en-GB" dirty="0"/>
              <a:t>reloading of nuclear reactors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39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>
          <a:xfrm>
            <a:off x="547734" y="152400"/>
            <a:ext cx="8229600" cy="685800"/>
          </a:xfrm>
        </p:spPr>
        <p:txBody>
          <a:bodyPr lIns="0" tIns="0" rIns="0" bIns="0"/>
          <a:lstStyle/>
          <a:p>
            <a:r>
              <a:rPr lang="en-GB" alt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NAG</a:t>
            </a:r>
            <a:endParaRPr lang="en-GB" altLang="en-US" dirty="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9216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648200"/>
          </a:xfrm>
        </p:spPr>
        <p:txBody>
          <a:bodyPr lIns="0" tIns="0" rIns="0" bIns="0"/>
          <a:lstStyle/>
          <a:p>
            <a:r>
              <a:rPr lang="en-GB" altLang="en-US" sz="2400" dirty="0" smtClean="0">
                <a:ea typeface="ＭＳ Ｐゴシック" pitchFamily="34" charset="-128"/>
                <a:cs typeface="ＭＳ Ｐゴシック" pitchFamily="34" charset="-128"/>
              </a:rPr>
              <a:t>Numerical Algorithms Group - Founded 1970</a:t>
            </a:r>
          </a:p>
          <a:p>
            <a:pPr lvl="1"/>
            <a:r>
              <a:rPr lang="en-GB" altLang="en-US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Co-operative software project: Birmingham, Leeds, Manchester, Nottingham, Oxford, and  Atlas Laboratory </a:t>
            </a:r>
          </a:p>
          <a:p>
            <a:pPr lvl="1"/>
            <a:r>
              <a:rPr lang="en-GB" altLang="en-US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Inspired by Jim Wilkinson</a:t>
            </a:r>
          </a:p>
          <a:p>
            <a:pPr>
              <a:lnSpc>
                <a:spcPct val="90000"/>
              </a:lnSpc>
            </a:pPr>
            <a:r>
              <a:rPr lang="en-GB" altLang="en-US" sz="2400" dirty="0" smtClean="0">
                <a:ea typeface="ＭＳ Ｐゴシック" pitchFamily="34" charset="-128"/>
                <a:cs typeface="ＭＳ Ｐゴシック" pitchFamily="34" charset="-128"/>
              </a:rPr>
              <a:t>Incorporated as NAG Ltd. in 1976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Not-for-profit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Based in Oxford, with offices in Manchester, Chicago, Tokyo</a:t>
            </a:r>
          </a:p>
          <a:p>
            <a:r>
              <a:rPr lang="en-GB" altLang="en-US" sz="2400" dirty="0">
                <a:ea typeface="ＭＳ Ｐゴシック" pitchFamily="34" charset="-128"/>
                <a:cs typeface="ＭＳ Ｐゴシック" pitchFamily="34" charset="-128"/>
              </a:rPr>
              <a:t>Mathematical algorithm development</a:t>
            </a:r>
          </a:p>
          <a:p>
            <a:pPr lvl="1"/>
            <a:r>
              <a:rPr lang="en-GB" altLang="en-US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Often </a:t>
            </a:r>
            <a:r>
              <a:rPr lang="en-GB" altLang="en-US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collaborative</a:t>
            </a:r>
          </a:p>
          <a:p>
            <a:pPr lvl="1"/>
            <a:r>
              <a:rPr lang="en-GB" altLang="en-US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We also fund research students</a:t>
            </a:r>
            <a:endParaRPr lang="en-GB" altLang="en-US" sz="200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r>
              <a:rPr lang="en-GB" altLang="en-US" sz="2400" dirty="0">
                <a:ea typeface="ＭＳ Ｐゴシック" pitchFamily="34" charset="-128"/>
                <a:cs typeface="ＭＳ Ｐゴシック" pitchFamily="34" charset="-128"/>
              </a:rPr>
              <a:t>Software engineering – production </a:t>
            </a:r>
            <a:r>
              <a:rPr lang="en-GB" altLang="en-US" sz="2400" dirty="0" smtClean="0">
                <a:ea typeface="ＭＳ Ｐゴシック" pitchFamily="34" charset="-128"/>
                <a:cs typeface="ＭＳ Ｐゴシック" pitchFamily="34" charset="-128"/>
              </a:rPr>
              <a:t>and porting of </a:t>
            </a:r>
            <a:r>
              <a:rPr lang="en-GB" altLang="en-US" sz="2400" dirty="0">
                <a:ea typeface="ＭＳ Ｐゴシック" pitchFamily="34" charset="-128"/>
                <a:cs typeface="ＭＳ Ｐゴシック" pitchFamily="34" charset="-128"/>
              </a:rPr>
              <a:t>software libraries</a:t>
            </a:r>
          </a:p>
          <a:p>
            <a:r>
              <a:rPr lang="en-GB" altLang="en-US" sz="2400" dirty="0">
                <a:ea typeface="ＭＳ Ｐゴシック" pitchFamily="34" charset="-128"/>
                <a:cs typeface="ＭＳ Ｐゴシック" pitchFamily="34" charset="-128"/>
              </a:rPr>
              <a:t>HPC </a:t>
            </a:r>
            <a:r>
              <a:rPr lang="en-GB" altLang="en-US" sz="2400" dirty="0" smtClean="0">
                <a:ea typeface="ＭＳ Ｐゴシック" pitchFamily="34" charset="-128"/>
                <a:cs typeface="ＭＳ Ｐゴシック" pitchFamily="34" charset="-128"/>
              </a:rPr>
              <a:t>services and consultancy</a:t>
            </a:r>
            <a:endParaRPr lang="en-GB" altLang="en-US" sz="2400" dirty="0">
              <a:ea typeface="ＭＳ Ｐゴシック" pitchFamily="34" charset="-128"/>
              <a:cs typeface="ＭＳ Ｐゴシック" pitchFamily="34" charset="-128"/>
            </a:endParaRPr>
          </a:p>
          <a:p>
            <a:endParaRPr lang="en-GB" altLang="en-US" sz="2400" dirty="0">
              <a:ea typeface="ＭＳ Ｐゴシック" pitchFamily="34" charset="-128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8682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143000"/>
            <a:ext cx="8784976" cy="2213992"/>
          </a:xfrm>
        </p:spPr>
        <p:txBody>
          <a:bodyPr/>
          <a:lstStyle/>
          <a:p>
            <a:r>
              <a:rPr lang="en-GB" dirty="0" smtClean="0"/>
              <a:t>G13N – Change Point Analysis</a:t>
            </a:r>
          </a:p>
          <a:p>
            <a:pPr lvl="1"/>
            <a:r>
              <a:rPr lang="en-GB" dirty="0" smtClean="0"/>
              <a:t>Detect points in a </a:t>
            </a:r>
            <a:r>
              <a:rPr lang="en-GB" dirty="0" err="1" smtClean="0"/>
              <a:t>univariate</a:t>
            </a:r>
            <a:r>
              <a:rPr lang="en-GB" dirty="0" smtClean="0"/>
              <a:t> time series where some feature of the data (e.g. the mean or standard deviation) changes</a:t>
            </a:r>
          </a:p>
          <a:p>
            <a:pPr lvl="1"/>
            <a:r>
              <a:rPr lang="en-GB" dirty="0" smtClean="0"/>
              <a:t>G13NA - PELT algorithm by R </a:t>
            </a:r>
            <a:r>
              <a:rPr lang="en-GB" dirty="0" err="1"/>
              <a:t>Killick</a:t>
            </a:r>
            <a:r>
              <a:rPr lang="en-GB" dirty="0"/>
              <a:t>, P </a:t>
            </a:r>
            <a:r>
              <a:rPr lang="en-GB" dirty="0" err="1"/>
              <a:t>Fearnhead</a:t>
            </a:r>
            <a:r>
              <a:rPr lang="en-GB" dirty="0"/>
              <a:t> and IA </a:t>
            </a:r>
            <a:r>
              <a:rPr lang="en-GB" dirty="0" err="1" smtClean="0"/>
              <a:t>Eckely</a:t>
            </a:r>
            <a:endParaRPr lang="en-GB" dirty="0" smtClean="0"/>
          </a:p>
          <a:p>
            <a:pPr lvl="2"/>
            <a:r>
              <a:rPr lang="en-GB" dirty="0" smtClean="0"/>
              <a:t>PELT - Pruned Exact Linear Time</a:t>
            </a:r>
          </a:p>
          <a:p>
            <a:pPr lvl="1"/>
            <a:r>
              <a:rPr lang="en-GB" dirty="0" smtClean="0"/>
              <a:t>G13ND - Binary segmentation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G13N – Change Point Analysis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645023"/>
            <a:ext cx="5688632" cy="256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3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H03BB – Travelling Salesman Problem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" y="764704"/>
            <a:ext cx="9040487" cy="5639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7944" y="4803853"/>
            <a:ext cx="5024299" cy="16004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Typical NAG salesman's path:</a:t>
            </a:r>
          </a:p>
          <a:p>
            <a:pPr marL="0" indent="0">
              <a:buNone/>
            </a:pPr>
            <a:r>
              <a:rPr lang="en-GB" sz="1400" i="1" dirty="0"/>
              <a:t> </a:t>
            </a:r>
            <a:r>
              <a:rPr lang="en-GB" sz="1400" i="1" dirty="0" smtClean="0"/>
              <a:t>Birmingham </a:t>
            </a:r>
            <a:r>
              <a:rPr lang="en-GB" sz="1400" i="1" dirty="0"/>
              <a:t>--&gt; London --&gt; Birmingham --&gt; Oxford</a:t>
            </a:r>
          </a:p>
          <a:p>
            <a:pPr marL="0" indent="0">
              <a:buNone/>
            </a:pPr>
            <a:r>
              <a:rPr lang="en-GB" sz="1400" i="1" dirty="0"/>
              <a:t>  </a:t>
            </a:r>
            <a:r>
              <a:rPr lang="en-GB" sz="1400" i="1" dirty="0" smtClean="0"/>
              <a:t>--&gt; </a:t>
            </a:r>
            <a:r>
              <a:rPr lang="en-GB" sz="1400" i="1" dirty="0"/>
              <a:t>Birmingham --&gt; London --&gt; Birmingham --&gt; New York</a:t>
            </a:r>
          </a:p>
          <a:p>
            <a:pPr marL="0" indent="0">
              <a:buNone/>
            </a:pPr>
            <a:r>
              <a:rPr lang="en-GB" sz="1400" i="1" dirty="0"/>
              <a:t>  </a:t>
            </a:r>
            <a:r>
              <a:rPr lang="en-GB" sz="1400" i="1" dirty="0" smtClean="0"/>
              <a:t>--&gt; </a:t>
            </a:r>
            <a:r>
              <a:rPr lang="en-GB" sz="1400" i="1" dirty="0"/>
              <a:t>Birmingham --&gt; London --&gt; Birmingham --&gt; Oxford</a:t>
            </a:r>
          </a:p>
          <a:p>
            <a:pPr marL="0" indent="0">
              <a:buNone/>
            </a:pPr>
            <a:r>
              <a:rPr lang="en-GB" sz="1400" i="1" dirty="0"/>
              <a:t>  </a:t>
            </a:r>
            <a:r>
              <a:rPr lang="en-GB" sz="1400" i="1" dirty="0" smtClean="0"/>
              <a:t>--&gt; </a:t>
            </a:r>
            <a:r>
              <a:rPr lang="en-GB" sz="1400" i="1" dirty="0"/>
              <a:t>Birmingham --&gt; Chicago --&gt; Birmingham --&gt; London</a:t>
            </a:r>
          </a:p>
          <a:p>
            <a:pPr marL="0" indent="0">
              <a:buNone/>
            </a:pPr>
            <a:r>
              <a:rPr lang="en-GB" sz="1400" i="1" dirty="0"/>
              <a:t>  </a:t>
            </a:r>
            <a:r>
              <a:rPr lang="en-GB" sz="1400" i="1" dirty="0" smtClean="0"/>
              <a:t>--&gt; </a:t>
            </a:r>
            <a:r>
              <a:rPr lang="en-GB" sz="1400" i="1" dirty="0"/>
              <a:t>Birmingham --&gt; Oxford --&gt; Birmingham --&gt; Mumbai </a:t>
            </a:r>
            <a:r>
              <a:rPr lang="en-GB" sz="1400" i="1" dirty="0" smtClean="0"/>
              <a:t>--&gt;...</a:t>
            </a:r>
            <a:endParaRPr lang="en-GB" sz="1400" i="1" dirty="0"/>
          </a:p>
          <a:p>
            <a:pPr marL="0" indent="0">
              <a:buNone/>
            </a:pPr>
            <a:r>
              <a:rPr lang="en-GB" sz="1400" dirty="0"/>
              <a:t>Total distance travelled : </a:t>
            </a:r>
            <a:r>
              <a:rPr lang="en-GB" sz="1400" dirty="0" smtClean="0"/>
              <a:t>endless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35578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0452" y="1268760"/>
            <a:ext cx="8844036" cy="41379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Given a set of places and the distances between them, e.g.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H03BB – Travelling Salesman Problem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20452" y="2060848"/>
            <a:ext cx="88440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Courier New" pitchFamily="49" charset="0"/>
                <a:cs typeface="Courier New" pitchFamily="49" charset="0"/>
              </a:rPr>
              <a:t>Oxford </a:t>
            </a:r>
            <a:r>
              <a:rPr lang="en-GB" sz="1400" b="1" dirty="0">
                <a:latin typeface="Courier New" pitchFamily="49" charset="0"/>
                <a:cs typeface="Courier New" pitchFamily="49" charset="0"/>
              </a:rPr>
              <a:t>Birmingham Warwick Singapore New York Chicago Mumbai London</a:t>
            </a:r>
          </a:p>
          <a:p>
            <a:r>
              <a:rPr lang="en-GB" sz="1400" b="1" dirty="0">
                <a:latin typeface="Courier New" pitchFamily="49" charset="0"/>
                <a:cs typeface="Courier New" pitchFamily="49" charset="0"/>
              </a:rPr>
              <a:t>               78      45      6785     3397    3892   4523     60  : Oxford  </a:t>
            </a:r>
          </a:p>
          <a:p>
            <a:r>
              <a:rPr lang="en-GB" sz="1400" b="1" dirty="0">
                <a:latin typeface="Courier New" pitchFamily="49" charset="0"/>
                <a:cs typeface="Courier New" pitchFamily="49" charset="0"/>
              </a:rPr>
              <a:t>                       26      6778     3380    3849   4545    101  : Birmingham</a:t>
            </a:r>
          </a:p>
          <a:p>
            <a:r>
              <a:rPr lang="en-GB" sz="1400" b="1" dirty="0">
                <a:latin typeface="Courier New" pitchFamily="49" charset="0"/>
                <a:cs typeface="Courier New" pitchFamily="49" charset="0"/>
              </a:rPr>
              <a:t>                               6783     3383    3867   4531     82  : Warwick</a:t>
            </a:r>
          </a:p>
          <a:p>
            <a:r>
              <a:rPr lang="en-GB" sz="1400" b="1" dirty="0">
                <a:latin typeface="Courier New" pitchFamily="49" charset="0"/>
                <a:cs typeface="Courier New" pitchFamily="49" charset="0"/>
              </a:rPr>
              <a:t>                                        9519    9359   2422   6733  : Singapore</a:t>
            </a:r>
          </a:p>
          <a:p>
            <a:r>
              <a:rPr lang="en-GB" sz="1400" b="1" dirty="0">
                <a:latin typeface="Courier New" pitchFamily="49" charset="0"/>
                <a:cs typeface="Courier New" pitchFamily="49" charset="0"/>
              </a:rPr>
              <a:t>                                                 711   7789   3459  : New York</a:t>
            </a:r>
          </a:p>
          <a:p>
            <a:r>
              <a:rPr lang="en-GB" sz="1400" b="1" dirty="0">
                <a:latin typeface="Courier New" pitchFamily="49" charset="0"/>
                <a:cs typeface="Courier New" pitchFamily="49" charset="0"/>
              </a:rPr>
              <a:t>                                                       8047   3947  : Chicago</a:t>
            </a:r>
          </a:p>
          <a:p>
            <a:r>
              <a:rPr lang="en-GB" sz="1400" b="1" dirty="0">
                <a:latin typeface="Courier New" pitchFamily="49" charset="0"/>
                <a:cs typeface="Courier New" pitchFamily="49" charset="0"/>
              </a:rPr>
              <a:t>                                                              4468  : Mumbai</a:t>
            </a:r>
          </a:p>
          <a:p>
            <a:r>
              <a:rPr lang="en-GB" sz="1400" b="1" dirty="0">
                <a:latin typeface="Courier New" pitchFamily="49" charset="0"/>
                <a:cs typeface="Courier New" pitchFamily="49" charset="0"/>
              </a:rPr>
              <a:t>                                                                    : London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0" y="3516109"/>
            <a:ext cx="9144000" cy="264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Font typeface="Wingdings" pitchFamily="2" charset="2"/>
              <a:buChar char="§"/>
              <a:defRPr sz="2800" kern="1200">
                <a:solidFill>
                  <a:srgbClr val="063F87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"/>
              <a:defRPr sz="2400" kern="1200">
                <a:solidFill>
                  <a:srgbClr val="363636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"/>
              <a:defRPr sz="2000" kern="1200">
                <a:solidFill>
                  <a:srgbClr val="363636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"/>
              <a:defRPr sz="2000" kern="1200">
                <a:solidFill>
                  <a:srgbClr val="768EB2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"/>
              <a:defRPr sz="2000" kern="1200">
                <a:solidFill>
                  <a:srgbClr val="738AAD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calculate something near the shortest closed path that connects each place</a:t>
            </a:r>
          </a:p>
        </p:txBody>
      </p:sp>
    </p:spTree>
    <p:extLst>
      <p:ext uri="{BB962C8B-B14F-4D97-AF65-F5344CB8AC3E}">
        <p14:creationId xmlns:p14="http://schemas.microsoft.com/office/powerpoint/2010/main" val="36704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Greedy algorithm – always go to nearest unvisited place – usually gets within 25% of best solution (but </a:t>
            </a:r>
            <a:r>
              <a:rPr lang="en-GB" dirty="0" smtClean="0"/>
              <a:t>could be the worst solution)</a:t>
            </a:r>
            <a:endParaRPr lang="en-GB" dirty="0"/>
          </a:p>
          <a:p>
            <a:r>
              <a:rPr lang="en-GB" dirty="0"/>
              <a:t>H02BB instead uses a </a:t>
            </a:r>
            <a:r>
              <a:rPr lang="en-GB" i="1" dirty="0"/>
              <a:t>simulated annealing </a:t>
            </a:r>
            <a:r>
              <a:rPr lang="en-GB" dirty="0"/>
              <a:t>approach</a:t>
            </a:r>
          </a:p>
          <a:p>
            <a:pPr lvl="1"/>
            <a:r>
              <a:rPr lang="en-GB" dirty="0"/>
              <a:t>new states tested by switching pairs of places in a path</a:t>
            </a:r>
          </a:p>
          <a:p>
            <a:r>
              <a:rPr lang="en-GB" dirty="0" smtClean="0"/>
              <a:t>Optimal </a:t>
            </a:r>
            <a:r>
              <a:rPr lang="en-GB" dirty="0"/>
              <a:t>path </a:t>
            </a:r>
            <a:r>
              <a:rPr lang="en-GB" dirty="0" smtClean="0"/>
              <a:t>for previous slide computed </a:t>
            </a:r>
            <a:r>
              <a:rPr lang="en-GB" dirty="0"/>
              <a:t>by H03BB:</a:t>
            </a:r>
          </a:p>
          <a:p>
            <a:pPr marL="0" indent="0">
              <a:buNone/>
            </a:pPr>
            <a:r>
              <a:rPr lang="en-GB" i="1" dirty="0" smtClean="0"/>
              <a:t>     </a:t>
            </a:r>
            <a:r>
              <a:rPr lang="en-GB" sz="2400" i="1" dirty="0" smtClean="0"/>
              <a:t>Oxford </a:t>
            </a:r>
            <a:r>
              <a:rPr lang="en-GB" sz="2400" i="1" dirty="0"/>
              <a:t>--&gt; London --&gt; Mumbai --&gt; Singapore --&gt; Chicago</a:t>
            </a:r>
          </a:p>
          <a:p>
            <a:pPr marL="0" indent="0">
              <a:buNone/>
            </a:pPr>
            <a:r>
              <a:rPr lang="en-GB" sz="2400" i="1" dirty="0"/>
              <a:t>       --&gt; New York --&gt; Birmingham --&gt; Warwick --&gt; Oxford</a:t>
            </a:r>
          </a:p>
          <a:p>
            <a:pPr marL="0" indent="0">
              <a:buNone/>
            </a:pPr>
            <a:r>
              <a:rPr lang="en-GB" sz="2400" dirty="0"/>
              <a:t>Total distance travelled : 20471 </a:t>
            </a:r>
            <a:r>
              <a:rPr lang="en-GB" sz="2400" dirty="0" smtClean="0"/>
              <a:t>miles</a:t>
            </a:r>
          </a:p>
          <a:p>
            <a:pPr marL="0" indent="0">
              <a:buNone/>
            </a:pPr>
            <a:r>
              <a:rPr lang="en-GB" sz="2400" dirty="0"/>
              <a:t>S</a:t>
            </a:r>
            <a:r>
              <a:rPr lang="en-GB" sz="2400" dirty="0" smtClean="0"/>
              <a:t>aving </a:t>
            </a:r>
            <a:r>
              <a:rPr lang="en-GB" sz="2400" dirty="0" smtClean="0"/>
              <a:t>on typical NAG salesman expenses : </a:t>
            </a:r>
            <a:r>
              <a:rPr lang="en-GB" sz="2400" dirty="0" smtClean="0">
                <a:solidFill>
                  <a:srgbClr val="FF0000"/>
                </a:solidFill>
              </a:rPr>
              <a:t>large</a:t>
            </a:r>
            <a:endParaRPr lang="en-GB" sz="2400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H03BB – Travelling Salesman Problem</a:t>
            </a:r>
          </a:p>
        </p:txBody>
      </p:sp>
    </p:spTree>
    <p:extLst>
      <p:ext uri="{BB962C8B-B14F-4D97-AF65-F5344CB8AC3E}">
        <p14:creationId xmlns:p14="http://schemas.microsoft.com/office/powerpoint/2010/main" val="213192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925" y="170506"/>
            <a:ext cx="8392562" cy="685800"/>
          </a:xfrm>
        </p:spPr>
        <p:txBody>
          <a:bodyPr/>
          <a:lstStyle/>
          <a:p>
            <a:r>
              <a:rPr lang="en-GB" sz="3200" dirty="0" smtClean="0"/>
              <a:t>POP - Performance </a:t>
            </a:r>
            <a:r>
              <a:rPr lang="en-GB" sz="3200" dirty="0"/>
              <a:t>Optimisation and Productivity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78" y="1070572"/>
            <a:ext cx="8609845" cy="491107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600" dirty="0"/>
              <a:t>NAG is </a:t>
            </a:r>
            <a:r>
              <a:rPr lang="en-GB" sz="2600" dirty="0" smtClean="0"/>
              <a:t>partner </a:t>
            </a:r>
            <a:r>
              <a:rPr lang="en-GB" sz="2600" dirty="0"/>
              <a:t>i</a:t>
            </a:r>
            <a:r>
              <a:rPr lang="en-GB" sz="2600" dirty="0" smtClean="0"/>
              <a:t>n </a:t>
            </a:r>
            <a:r>
              <a:rPr lang="en-GB" sz="2600" dirty="0"/>
              <a:t>the EU-funded POP Centre of Excellence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 smtClean="0"/>
              <a:t>Performance optimisation </a:t>
            </a:r>
            <a:r>
              <a:rPr lang="en-GB" sz="2600" dirty="0"/>
              <a:t>advice for </a:t>
            </a:r>
            <a:r>
              <a:rPr lang="en-GB" sz="2600" dirty="0" smtClean="0"/>
              <a:t>parallel codes:</a:t>
            </a:r>
            <a:endParaRPr lang="en-GB" sz="2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Suggestions/support </a:t>
            </a:r>
            <a:r>
              <a:rPr lang="en-GB" sz="2200" dirty="0"/>
              <a:t>on how to refactor code in the most productive way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Enable </a:t>
            </a:r>
            <a:r>
              <a:rPr lang="en-GB" sz="2200" dirty="0"/>
              <a:t>improved </a:t>
            </a:r>
            <a:r>
              <a:rPr lang="en-GB" sz="2200" dirty="0" smtClean="0"/>
              <a:t>efficiency, better utilisation of </a:t>
            </a:r>
            <a:r>
              <a:rPr lang="en-GB" sz="2200" dirty="0"/>
              <a:t>HPC resources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Supporting w</a:t>
            </a:r>
            <a:r>
              <a:rPr lang="en-GB" sz="2200" dirty="0" smtClean="0"/>
              <a:t>ide </a:t>
            </a:r>
            <a:r>
              <a:rPr lang="en-GB" sz="2200" dirty="0"/>
              <a:t>range of languages </a:t>
            </a:r>
            <a:r>
              <a:rPr lang="en-GB" sz="2200" dirty="0" smtClean="0"/>
              <a:t>(C</a:t>
            </a:r>
            <a:r>
              <a:rPr lang="en-GB" sz="2200" dirty="0"/>
              <a:t>, C++, Fortran, </a:t>
            </a:r>
            <a:r>
              <a:rPr lang="en-GB" sz="2200" dirty="0" err="1"/>
              <a:t>OpenMP</a:t>
            </a:r>
            <a:r>
              <a:rPr lang="en-GB" sz="2200" dirty="0"/>
              <a:t>, MPI, </a:t>
            </a:r>
            <a:r>
              <a:rPr lang="en-GB" sz="2200" dirty="0" err="1"/>
              <a:t>Cuda</a:t>
            </a:r>
            <a:r>
              <a:rPr lang="en-GB" sz="2200" dirty="0"/>
              <a:t>, 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/>
              <a:t>Free of charge to organisations in the </a:t>
            </a:r>
            <a:r>
              <a:rPr lang="en-GB" sz="2600" dirty="0" smtClean="0"/>
              <a:t>EU</a:t>
            </a:r>
            <a:endParaRPr lang="en-GB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 smtClean="0"/>
              <a:t>We </a:t>
            </a:r>
            <a:r>
              <a:rPr lang="en-GB" sz="2600" dirty="0"/>
              <a:t>hope that batched BLAS can play a </a:t>
            </a:r>
            <a:r>
              <a:rPr lang="en-GB" sz="2600" dirty="0" smtClean="0"/>
              <a:t>part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 smtClean="0"/>
              <a:t>Education is key</a:t>
            </a:r>
            <a:endParaRPr lang="en-GB" sz="2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/>
              <a:t>Website: </a:t>
            </a:r>
            <a:r>
              <a:rPr lang="en-GB" sz="2600" dirty="0">
                <a:hlinkClick r:id="rId2"/>
              </a:rPr>
              <a:t>https://</a:t>
            </a:r>
            <a:r>
              <a:rPr lang="en-GB" sz="2600" dirty="0" smtClean="0">
                <a:hlinkClick r:id="rId2"/>
              </a:rPr>
              <a:t>pop-coe.eu</a:t>
            </a:r>
            <a:endParaRPr lang="en-GB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893" y="4494585"/>
            <a:ext cx="2016584" cy="155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2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102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NAG Library Contents Overview</a:t>
            </a:r>
          </a:p>
        </p:txBody>
      </p:sp>
      <p:sp>
        <p:nvSpPr>
          <p:cNvPr id="182275" name="Rectangle 1027"/>
          <p:cNvSpPr>
            <a:spLocks noGrp="1"/>
          </p:cNvSpPr>
          <p:nvPr>
            <p:ph type="body" sz="half" idx="4294967295"/>
          </p:nvPr>
        </p:nvSpPr>
        <p:spPr>
          <a:xfrm>
            <a:off x="684213" y="1557338"/>
            <a:ext cx="3963987" cy="4691062"/>
          </a:xfrm>
        </p:spPr>
        <p:txBody>
          <a:bodyPr/>
          <a:lstStyle/>
          <a:p>
            <a:pPr marL="195263" indent="-195263">
              <a:lnSpc>
                <a:spcPct val="90000"/>
              </a:lnSpc>
            </a:pPr>
            <a:r>
              <a:rPr lang="en-GB" altLang="en-US" sz="2000" smtClean="0">
                <a:ea typeface="ＭＳ Ｐゴシック" pitchFamily="34" charset="-128"/>
                <a:cs typeface="ＭＳ Ｐゴシック" pitchFamily="34" charset="-128"/>
              </a:rPr>
              <a:t>Root Finding</a:t>
            </a:r>
            <a:r>
              <a:rPr lang="en-GB" altLang="en-US" sz="2000" smtClean="0">
                <a:ea typeface="ＭＳ Ｐゴシック" pitchFamily="34" charset="-128"/>
                <a:cs typeface="ＭＳ Ｐゴシック" pitchFamily="34" charset="-128"/>
                <a:hlinkClick r:id="rId3"/>
              </a:rPr>
              <a:t> </a:t>
            </a:r>
          </a:p>
          <a:p>
            <a:pPr marL="195263" indent="-195263">
              <a:lnSpc>
                <a:spcPct val="90000"/>
              </a:lnSpc>
            </a:pPr>
            <a:r>
              <a:rPr lang="en-GB" altLang="en-US" sz="2000" smtClean="0">
                <a:ea typeface="ＭＳ Ｐゴシック" pitchFamily="34" charset="-128"/>
                <a:cs typeface="ＭＳ Ｐゴシック" pitchFamily="34" charset="-128"/>
              </a:rPr>
              <a:t>Summation of Series </a:t>
            </a:r>
          </a:p>
          <a:p>
            <a:pPr marL="195263" indent="-195263">
              <a:lnSpc>
                <a:spcPct val="90000"/>
              </a:lnSpc>
            </a:pPr>
            <a:r>
              <a:rPr lang="en-GB" altLang="en-US" sz="2000" smtClean="0">
                <a:ea typeface="ＭＳ Ｐゴシック" pitchFamily="34" charset="-128"/>
                <a:cs typeface="ＭＳ Ｐゴシック" pitchFamily="34" charset="-128"/>
              </a:rPr>
              <a:t>Quadrature</a:t>
            </a:r>
            <a:endParaRPr lang="en-GB" altLang="en-US" sz="2000" smtClean="0">
              <a:ea typeface="ＭＳ Ｐゴシック" pitchFamily="34" charset="-128"/>
              <a:cs typeface="ＭＳ Ｐゴシック" pitchFamily="34" charset="-128"/>
              <a:hlinkClick r:id="rId4"/>
            </a:endParaRPr>
          </a:p>
          <a:p>
            <a:pPr marL="195263" indent="-195263">
              <a:lnSpc>
                <a:spcPct val="90000"/>
              </a:lnSpc>
            </a:pPr>
            <a:r>
              <a:rPr lang="en-GB" altLang="en-US" sz="2000" smtClean="0">
                <a:ea typeface="ＭＳ Ｐゴシック" pitchFamily="34" charset="-128"/>
                <a:cs typeface="ＭＳ Ｐゴシック" pitchFamily="34" charset="-128"/>
              </a:rPr>
              <a:t>Ordinary Differential Equations</a:t>
            </a:r>
          </a:p>
          <a:p>
            <a:pPr marL="195263" indent="-195263">
              <a:lnSpc>
                <a:spcPct val="90000"/>
              </a:lnSpc>
            </a:pPr>
            <a:r>
              <a:rPr lang="en-GB" altLang="en-US" sz="2000" smtClean="0">
                <a:ea typeface="ＭＳ Ｐゴシック" pitchFamily="34" charset="-128"/>
                <a:cs typeface="ＭＳ Ｐゴシック" pitchFamily="34" charset="-128"/>
              </a:rPr>
              <a:t>Partial Differential Equations </a:t>
            </a:r>
          </a:p>
          <a:p>
            <a:pPr marL="195263" indent="-195263">
              <a:lnSpc>
                <a:spcPct val="90000"/>
              </a:lnSpc>
            </a:pPr>
            <a:r>
              <a:rPr lang="en-GB" altLang="en-US" sz="2000" smtClean="0">
                <a:ea typeface="ＭＳ Ｐゴシック" pitchFamily="34" charset="-128"/>
                <a:cs typeface="ＭＳ Ｐゴシック" pitchFamily="34" charset="-128"/>
              </a:rPr>
              <a:t>Numerical Differentiation </a:t>
            </a:r>
          </a:p>
          <a:p>
            <a:pPr marL="195263" indent="-195263">
              <a:lnSpc>
                <a:spcPct val="90000"/>
              </a:lnSpc>
            </a:pPr>
            <a:r>
              <a:rPr lang="en-GB" altLang="en-US" sz="2000" smtClean="0">
                <a:ea typeface="ＭＳ Ｐゴシック" pitchFamily="34" charset="-128"/>
                <a:cs typeface="ＭＳ Ｐゴシック" pitchFamily="34" charset="-128"/>
              </a:rPr>
              <a:t>Integral Equations </a:t>
            </a:r>
          </a:p>
          <a:p>
            <a:pPr marL="195263" indent="-195263">
              <a:lnSpc>
                <a:spcPct val="90000"/>
              </a:lnSpc>
            </a:pPr>
            <a:r>
              <a:rPr lang="en-GB" altLang="en-US" sz="2000" smtClean="0">
                <a:ea typeface="ＭＳ Ｐゴシック" pitchFamily="34" charset="-128"/>
                <a:cs typeface="ＭＳ Ｐゴシック" pitchFamily="34" charset="-128"/>
              </a:rPr>
              <a:t>Mesh Generation </a:t>
            </a:r>
          </a:p>
          <a:p>
            <a:pPr marL="195263" indent="-195263">
              <a:lnSpc>
                <a:spcPct val="90000"/>
              </a:lnSpc>
            </a:pPr>
            <a:r>
              <a:rPr lang="en-GB" altLang="en-US" sz="2000" smtClean="0">
                <a:ea typeface="ＭＳ Ｐゴシック" pitchFamily="34" charset="-128"/>
                <a:cs typeface="ＭＳ Ｐゴシック" pitchFamily="34" charset="-128"/>
              </a:rPr>
              <a:t>Interpolation </a:t>
            </a:r>
          </a:p>
          <a:p>
            <a:pPr marL="195263" indent="-195263">
              <a:lnSpc>
                <a:spcPct val="90000"/>
              </a:lnSpc>
            </a:pPr>
            <a:r>
              <a:rPr lang="en-GB" altLang="en-US" sz="2000" smtClean="0">
                <a:ea typeface="ＭＳ Ｐゴシック" pitchFamily="34" charset="-128"/>
                <a:cs typeface="ＭＳ Ｐゴシック" pitchFamily="34" charset="-128"/>
              </a:rPr>
              <a:t>Curve and Surface Fitting </a:t>
            </a:r>
          </a:p>
          <a:p>
            <a:pPr marL="195263" indent="-195263">
              <a:lnSpc>
                <a:spcPct val="90000"/>
              </a:lnSpc>
            </a:pPr>
            <a:r>
              <a:rPr lang="en-GB" altLang="en-US" sz="2000" smtClean="0">
                <a:ea typeface="ＭＳ Ｐゴシック" pitchFamily="34" charset="-128"/>
                <a:cs typeface="ＭＳ Ｐゴシック" pitchFamily="34" charset="-128"/>
              </a:rPr>
              <a:t>Optimization</a:t>
            </a:r>
          </a:p>
          <a:p>
            <a:pPr marL="195263" indent="-195263">
              <a:lnSpc>
                <a:spcPct val="90000"/>
              </a:lnSpc>
            </a:pPr>
            <a:r>
              <a:rPr lang="en-GB" altLang="en-US" sz="2000" smtClean="0">
                <a:ea typeface="ＭＳ Ｐゴシック" pitchFamily="34" charset="-128"/>
                <a:cs typeface="ＭＳ Ｐゴシック" pitchFamily="34" charset="-128"/>
              </a:rPr>
              <a:t>Dense Linear Algebra</a:t>
            </a:r>
          </a:p>
          <a:p>
            <a:pPr marL="574675" lvl="1" indent="-188913">
              <a:lnSpc>
                <a:spcPct val="90000"/>
              </a:lnSpc>
            </a:pPr>
            <a:r>
              <a:rPr lang="en-GB" altLang="en-US" sz="180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BLAS, LAPACK</a:t>
            </a:r>
          </a:p>
        </p:txBody>
      </p:sp>
      <p:sp>
        <p:nvSpPr>
          <p:cNvPr id="182276" name="Rectangle 1028"/>
          <p:cNvSpPr>
            <a:spLocks noGrp="1"/>
          </p:cNvSpPr>
          <p:nvPr>
            <p:ph type="body" sz="half" idx="4294967295"/>
          </p:nvPr>
        </p:nvSpPr>
        <p:spPr>
          <a:xfrm>
            <a:off x="4876800" y="1371600"/>
            <a:ext cx="3962400" cy="4876800"/>
          </a:xfrm>
        </p:spPr>
        <p:txBody>
          <a:bodyPr/>
          <a:lstStyle/>
          <a:p>
            <a:pPr marL="195263" indent="-195263"/>
            <a:r>
              <a:rPr lang="en-GB" altLang="en-US" sz="2000" smtClean="0">
                <a:ea typeface="ＭＳ Ｐゴシック" pitchFamily="34" charset="-128"/>
                <a:cs typeface="ＭＳ Ｐゴシック" pitchFamily="34" charset="-128"/>
              </a:rPr>
              <a:t>Sparse Linear Algebra</a:t>
            </a:r>
          </a:p>
          <a:p>
            <a:pPr marL="195263" indent="-195263"/>
            <a:r>
              <a:rPr lang="en-GB" altLang="en-US" sz="2000" smtClean="0">
                <a:ea typeface="ＭＳ Ｐゴシック" pitchFamily="34" charset="-128"/>
                <a:cs typeface="ＭＳ Ｐゴシック" pitchFamily="34" charset="-128"/>
              </a:rPr>
              <a:t>Correlation and Regression Analysis</a:t>
            </a:r>
          </a:p>
          <a:p>
            <a:pPr marL="195263" indent="-195263"/>
            <a:r>
              <a:rPr lang="en-GB" altLang="en-US" sz="2000" smtClean="0">
                <a:ea typeface="ＭＳ Ｐゴシック" pitchFamily="34" charset="-128"/>
                <a:cs typeface="ＭＳ Ｐゴシック" pitchFamily="34" charset="-128"/>
              </a:rPr>
              <a:t>Analysis of Variance</a:t>
            </a:r>
          </a:p>
          <a:p>
            <a:pPr marL="195263" indent="-195263"/>
            <a:r>
              <a:rPr lang="en-GB" altLang="en-US" sz="2000" smtClean="0">
                <a:ea typeface="ＭＳ Ｐゴシック" pitchFamily="34" charset="-128"/>
                <a:cs typeface="ＭＳ Ｐゴシック" pitchFamily="34" charset="-128"/>
              </a:rPr>
              <a:t>Random Number Generators</a:t>
            </a:r>
          </a:p>
          <a:p>
            <a:pPr marL="195263" indent="-195263"/>
            <a:r>
              <a:rPr lang="en-GB" altLang="en-US" sz="2000" smtClean="0">
                <a:ea typeface="ＭＳ Ｐゴシック" pitchFamily="34" charset="-128"/>
                <a:cs typeface="ＭＳ Ｐゴシック" pitchFamily="34" charset="-128"/>
              </a:rPr>
              <a:t>Univariate Estimation </a:t>
            </a:r>
          </a:p>
          <a:p>
            <a:pPr marL="195263" indent="-195263"/>
            <a:r>
              <a:rPr lang="en-GB" altLang="en-US" sz="2000" smtClean="0">
                <a:ea typeface="ＭＳ Ｐゴシック" pitchFamily="34" charset="-128"/>
                <a:cs typeface="ＭＳ Ｐゴシック" pitchFamily="34" charset="-128"/>
              </a:rPr>
              <a:t>Nonparametric Statistics  </a:t>
            </a:r>
          </a:p>
          <a:p>
            <a:pPr marL="195263" indent="-195263"/>
            <a:r>
              <a:rPr lang="en-GB" altLang="en-US" sz="2000" smtClean="0">
                <a:ea typeface="ＭＳ Ｐゴシック" pitchFamily="34" charset="-128"/>
                <a:cs typeface="ＭＳ Ｐゴシック" pitchFamily="34" charset="-128"/>
              </a:rPr>
              <a:t>Smoothing in Statistics  </a:t>
            </a:r>
          </a:p>
          <a:p>
            <a:pPr marL="195263" indent="-195263"/>
            <a:r>
              <a:rPr lang="en-GB" altLang="en-US" sz="2000" smtClean="0">
                <a:ea typeface="ＭＳ Ｐゴシック" pitchFamily="34" charset="-128"/>
                <a:cs typeface="ＭＳ Ｐゴシック" pitchFamily="34" charset="-128"/>
              </a:rPr>
              <a:t>Contingency Table Analysis  </a:t>
            </a:r>
          </a:p>
          <a:p>
            <a:pPr marL="195263" indent="-195263"/>
            <a:r>
              <a:rPr lang="en-GB" altLang="en-US" sz="2000" smtClean="0">
                <a:ea typeface="ＭＳ Ｐゴシック" pitchFamily="34" charset="-128"/>
                <a:cs typeface="ＭＳ Ｐゴシック" pitchFamily="34" charset="-128"/>
              </a:rPr>
              <a:t>Survival Analysis </a:t>
            </a:r>
          </a:p>
          <a:p>
            <a:pPr marL="195263" indent="-195263"/>
            <a:r>
              <a:rPr lang="en-GB" altLang="en-US" sz="2000" smtClean="0">
                <a:ea typeface="ＭＳ Ｐゴシック" pitchFamily="34" charset="-128"/>
                <a:cs typeface="ＭＳ Ｐゴシック" pitchFamily="34" charset="-128"/>
              </a:rPr>
              <a:t>Time Series Analysis </a:t>
            </a:r>
          </a:p>
          <a:p>
            <a:pPr marL="195263" indent="-195263"/>
            <a:r>
              <a:rPr lang="en-GB" altLang="en-US" sz="2000" smtClean="0">
                <a:ea typeface="ＭＳ Ｐゴシック" pitchFamily="34" charset="-128"/>
                <a:cs typeface="ＭＳ Ｐゴシック" pitchFamily="34" charset="-128"/>
              </a:rPr>
              <a:t>Operations Research </a:t>
            </a:r>
          </a:p>
          <a:p>
            <a:pPr marL="195263" indent="-195263"/>
            <a:r>
              <a:rPr lang="en-GB" altLang="en-US" sz="2000" smtClean="0">
                <a:ea typeface="ＭＳ Ｐゴシック" pitchFamily="34" charset="-128"/>
                <a:cs typeface="ＭＳ Ｐゴシック" pitchFamily="34" charset="-128"/>
              </a:rPr>
              <a:t>Special Functions</a:t>
            </a:r>
          </a:p>
        </p:txBody>
      </p:sp>
    </p:spTree>
    <p:extLst>
      <p:ext uri="{BB962C8B-B14F-4D97-AF65-F5344CB8AC3E}">
        <p14:creationId xmlns:p14="http://schemas.microsoft.com/office/powerpoint/2010/main" val="3376257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NAG and the BLAS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749" y="1219200"/>
            <a:ext cx="4399983" cy="4401312"/>
          </a:xfrm>
        </p:spPr>
        <p:txBody>
          <a:bodyPr/>
          <a:lstStyle/>
          <a:p>
            <a:r>
              <a:rPr lang="en-GB" dirty="0" smtClean="0"/>
              <a:t>NAG Library is relatively high </a:t>
            </a:r>
            <a:r>
              <a:rPr lang="en-GB" dirty="0" smtClean="0"/>
              <a:t>level, e.g.</a:t>
            </a:r>
            <a:endParaRPr lang="en-GB" dirty="0" smtClean="0"/>
          </a:p>
          <a:p>
            <a:pPr lvl="1"/>
            <a:r>
              <a:rPr lang="en-GB" dirty="0" smtClean="0"/>
              <a:t>mathematical optimization solvers</a:t>
            </a:r>
          </a:p>
          <a:p>
            <a:pPr lvl="1"/>
            <a:r>
              <a:rPr lang="en-GB" dirty="0" smtClean="0"/>
              <a:t>data fitting</a:t>
            </a:r>
            <a:endParaRPr lang="en-GB" dirty="0" smtClean="0"/>
          </a:p>
          <a:p>
            <a:r>
              <a:rPr lang="en-GB" dirty="0" smtClean="0"/>
              <a:t>But relies heavily on lower levels like linear algebra</a:t>
            </a:r>
          </a:p>
          <a:p>
            <a:endParaRPr lang="en-GB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698693" y="4325084"/>
            <a:ext cx="4075592" cy="94203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 eaLnBrk="0" hangingPunct="0">
              <a:defRPr sz="2400">
                <a:solidFill>
                  <a:schemeClr val="tx1"/>
                </a:solidFill>
                <a:latin typeface="Times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r>
              <a:rPr lang="en-GB" altLang="en-US" b="0" dirty="0">
                <a:latin typeface="Times New Roman" pitchFamily="18" charset="0"/>
              </a:rPr>
              <a:t>Hardware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034083" y="1238323"/>
            <a:ext cx="740202" cy="308676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defTabSz="762000" eaLnBrk="0" hangingPunct="0">
              <a:defRPr sz="2400">
                <a:solidFill>
                  <a:schemeClr val="tx1"/>
                </a:solidFill>
                <a:latin typeface="Times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r>
              <a:rPr lang="en-GB" altLang="en-US" b="0" dirty="0">
                <a:latin typeface="Times New Roman" pitchFamily="18" charset="0"/>
              </a:rPr>
              <a:t>Compilers </a:t>
            </a:r>
            <a:r>
              <a:rPr lang="en-GB" altLang="en-US" b="0" dirty="0" smtClean="0">
                <a:latin typeface="Times New Roman" pitchFamily="18" charset="0"/>
              </a:rPr>
              <a:t>etc.</a:t>
            </a:r>
            <a:endParaRPr lang="en-GB" altLang="en-US" b="0" dirty="0">
              <a:latin typeface="Times New Roman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699178" y="3347112"/>
            <a:ext cx="3344858" cy="977972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defTabSz="762000" eaLnBrk="0" hangingPunct="0">
              <a:defRPr sz="2400">
                <a:solidFill>
                  <a:schemeClr val="tx1"/>
                </a:solidFill>
                <a:latin typeface="Times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r>
              <a:rPr lang="en-GB" altLang="en-US" b="0" dirty="0">
                <a:latin typeface="Times New Roman" pitchFamily="18" charset="0"/>
              </a:rPr>
              <a:t>Core Math Lib</a:t>
            </a:r>
          </a:p>
          <a:p>
            <a:pPr algn="ctr"/>
            <a:r>
              <a:rPr lang="en-GB" altLang="en-US" b="0" dirty="0" smtClean="0">
                <a:latin typeface="Times New Roman" pitchFamily="18" charset="0"/>
              </a:rPr>
              <a:t>(BLAS and LAPACK</a:t>
            </a:r>
            <a:r>
              <a:rPr lang="en-GB" altLang="en-US" b="0" dirty="0">
                <a:latin typeface="Times New Roman" pitchFamily="18" charset="0"/>
              </a:rPr>
              <a:t>)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698693" y="2290826"/>
            <a:ext cx="3359630" cy="106115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 eaLnBrk="0" hangingPunct="0">
              <a:defRPr sz="2400">
                <a:solidFill>
                  <a:schemeClr val="tx1"/>
                </a:solidFill>
                <a:latin typeface="Times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r>
              <a:rPr lang="en-GB" altLang="en-US" dirty="0" smtClean="0">
                <a:latin typeface="Times New Roman" pitchFamily="18" charset="0"/>
              </a:rPr>
              <a:t>NAG </a:t>
            </a:r>
            <a:r>
              <a:rPr lang="en-GB" altLang="en-US" b="0" dirty="0" smtClean="0">
                <a:latin typeface="Times New Roman" pitchFamily="18" charset="0"/>
              </a:rPr>
              <a:t>Library</a:t>
            </a:r>
            <a:endParaRPr lang="en-GB" altLang="en-US" b="0" dirty="0">
              <a:latin typeface="Times New Roman" pitchFamily="18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698748" y="1238323"/>
            <a:ext cx="3357988" cy="105955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 eaLnBrk="0" hangingPunct="0">
              <a:defRPr sz="2400">
                <a:solidFill>
                  <a:schemeClr val="tx1"/>
                </a:solidFill>
                <a:latin typeface="Times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r>
              <a:rPr lang="en-GB" altLang="en-US" dirty="0" smtClean="0">
                <a:latin typeface="Times New Roman" pitchFamily="18" charset="0"/>
              </a:rPr>
              <a:t>User</a:t>
            </a:r>
            <a:endParaRPr lang="en-GB" altLang="en-US" b="0" dirty="0">
              <a:latin typeface="Times New Roman" pitchFamily="18" charset="0"/>
            </a:endParaRPr>
          </a:p>
          <a:p>
            <a:pPr algn="ctr"/>
            <a:r>
              <a:rPr lang="en-GB" altLang="en-US" b="0" dirty="0">
                <a:latin typeface="Times New Roman" pitchFamily="18" charset="0"/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3188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8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NAG </a:t>
            </a:r>
            <a:r>
              <a:rPr lang="en-GB" altLang="en-US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L</a:t>
            </a:r>
            <a:r>
              <a:rPr lang="en-GB" alt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ibrary Wraps </a:t>
            </a:r>
            <a:r>
              <a:rPr lang="en-GB" alt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NAG </a:t>
            </a:r>
            <a:r>
              <a:rPr lang="en-GB" alt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Engine</a:t>
            </a:r>
          </a:p>
        </p:txBody>
      </p:sp>
      <p:sp>
        <p:nvSpPr>
          <p:cNvPr id="180227" name="Oval 3"/>
          <p:cNvSpPr>
            <a:spLocks noChangeArrowheads="1"/>
          </p:cNvSpPr>
          <p:nvPr/>
        </p:nvSpPr>
        <p:spPr bwMode="auto">
          <a:xfrm>
            <a:off x="2405268" y="2609870"/>
            <a:ext cx="4214193" cy="1644610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GB" altLang="en-US" sz="4000" b="1" dirty="0" smtClean="0">
                <a:solidFill>
                  <a:srgbClr val="FF6600"/>
                </a:solidFill>
                <a:latin typeface="Helvetica" pitchFamily="34" charset="0"/>
              </a:rPr>
              <a:t>NAG </a:t>
            </a:r>
            <a:r>
              <a:rPr lang="en-GB" altLang="en-US" sz="4000" b="1" dirty="0">
                <a:solidFill>
                  <a:srgbClr val="FF6600"/>
                </a:solidFill>
                <a:latin typeface="Helvetica" pitchFamily="34" charset="0"/>
              </a:rPr>
              <a:t>Engine</a:t>
            </a:r>
          </a:p>
          <a:p>
            <a:pPr algn="ctr"/>
            <a:r>
              <a:rPr lang="en-GB" altLang="en-US" sz="3600" b="1" dirty="0">
                <a:solidFill>
                  <a:srgbClr val="FF6600"/>
                </a:solidFill>
                <a:latin typeface="Helvetica" pitchFamily="34" charset="0"/>
              </a:rPr>
              <a:t>(</a:t>
            </a:r>
            <a:r>
              <a:rPr lang="en-GB" altLang="en-US" sz="3600" b="1" dirty="0" smtClean="0">
                <a:solidFill>
                  <a:srgbClr val="FF6600"/>
                </a:solidFill>
                <a:latin typeface="Helvetica" pitchFamily="34" charset="0"/>
              </a:rPr>
              <a:t>95% Fortran)</a:t>
            </a:r>
          </a:p>
        </p:txBody>
      </p:sp>
      <p:sp>
        <p:nvSpPr>
          <p:cNvPr id="180228" name="Oval 4"/>
          <p:cNvSpPr>
            <a:spLocks noChangeArrowheads="1"/>
          </p:cNvSpPr>
          <p:nvPr/>
        </p:nvSpPr>
        <p:spPr bwMode="auto">
          <a:xfrm>
            <a:off x="575595" y="1209119"/>
            <a:ext cx="2321660" cy="1211818"/>
          </a:xfrm>
          <a:prstGeom prst="ellipse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en-US" sz="2800" b="1" dirty="0" smtClean="0">
                <a:solidFill>
                  <a:srgbClr val="FF6600"/>
                </a:solidFill>
                <a:latin typeface="Helvetica" pitchFamily="34" charset="0"/>
              </a:rPr>
              <a:t>Fortran</a:t>
            </a:r>
            <a:endParaRPr lang="en-GB" altLang="en-US" sz="2800" b="1" dirty="0">
              <a:solidFill>
                <a:srgbClr val="FF6600"/>
              </a:solidFill>
              <a:latin typeface="Helvetica" pitchFamily="34" charset="0"/>
            </a:endParaRPr>
          </a:p>
          <a:p>
            <a:pPr algn="ctr"/>
            <a:r>
              <a:rPr lang="en-GB" altLang="en-US" sz="2800" b="1" dirty="0" smtClean="0">
                <a:solidFill>
                  <a:srgbClr val="FF6600"/>
                </a:solidFill>
                <a:latin typeface="Helvetica" pitchFamily="34" charset="0"/>
              </a:rPr>
              <a:t>Wrappers</a:t>
            </a:r>
            <a:endParaRPr lang="en-GB" altLang="en-US" sz="2800" b="1" dirty="0">
              <a:solidFill>
                <a:srgbClr val="FF6600"/>
              </a:solidFill>
              <a:latin typeface="Helvetica" pitchFamily="34" charset="0"/>
            </a:endParaRPr>
          </a:p>
        </p:txBody>
      </p:sp>
      <p:sp>
        <p:nvSpPr>
          <p:cNvPr id="180229" name="Oval 5"/>
          <p:cNvSpPr>
            <a:spLocks noChangeArrowheads="1"/>
          </p:cNvSpPr>
          <p:nvPr/>
        </p:nvSpPr>
        <p:spPr bwMode="auto">
          <a:xfrm>
            <a:off x="2927706" y="1108832"/>
            <a:ext cx="2578722" cy="605909"/>
          </a:xfrm>
          <a:prstGeom prst="ellipse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en-US" sz="2800" b="1" dirty="0">
                <a:solidFill>
                  <a:srgbClr val="FF6600"/>
                </a:solidFill>
                <a:latin typeface="Helvetica" pitchFamily="34" charset="0"/>
              </a:rPr>
              <a:t>   </a:t>
            </a:r>
            <a:r>
              <a:rPr lang="en-GB" altLang="en-US" sz="2800" b="1" dirty="0" smtClean="0">
                <a:solidFill>
                  <a:srgbClr val="FF6600"/>
                </a:solidFill>
                <a:latin typeface="Helvetica" pitchFamily="34" charset="0"/>
              </a:rPr>
              <a:t>C / C++   </a:t>
            </a:r>
            <a:endParaRPr lang="en-GB" altLang="en-US" sz="2800" b="1" dirty="0">
              <a:solidFill>
                <a:srgbClr val="FF6600"/>
              </a:solidFill>
              <a:latin typeface="Helvetica" pitchFamily="34" charset="0"/>
            </a:endParaRPr>
          </a:p>
        </p:txBody>
      </p:sp>
      <p:sp>
        <p:nvSpPr>
          <p:cNvPr id="180230" name="Oval 6"/>
          <p:cNvSpPr>
            <a:spLocks noChangeArrowheads="1"/>
          </p:cNvSpPr>
          <p:nvPr/>
        </p:nvSpPr>
        <p:spPr bwMode="auto">
          <a:xfrm>
            <a:off x="195468" y="4221813"/>
            <a:ext cx="2362200" cy="1817727"/>
          </a:xfrm>
          <a:prstGeom prst="ellipse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GB" altLang="en-US" sz="2800" b="1" dirty="0" smtClean="0">
                <a:solidFill>
                  <a:srgbClr val="FF6600"/>
                </a:solidFill>
                <a:latin typeface="Helvetica" pitchFamily="34" charset="0"/>
              </a:rPr>
              <a:t>MATLAB </a:t>
            </a:r>
            <a:r>
              <a:rPr lang="en-GB" altLang="en-US" sz="2800" b="1" dirty="0" err="1" smtClean="0">
                <a:solidFill>
                  <a:srgbClr val="FF6600"/>
                </a:solidFill>
                <a:latin typeface="Helvetica" pitchFamily="34" charset="0"/>
              </a:rPr>
              <a:t>mex</a:t>
            </a:r>
            <a:endParaRPr lang="en-GB" altLang="en-US" sz="2800" b="1" dirty="0" smtClean="0">
              <a:solidFill>
                <a:srgbClr val="FF6600"/>
              </a:solidFill>
              <a:latin typeface="Helvetica" pitchFamily="34" charset="0"/>
            </a:endParaRPr>
          </a:p>
          <a:p>
            <a:pPr algn="ctr"/>
            <a:r>
              <a:rPr lang="en-GB" altLang="en-US" sz="2800" b="1" dirty="0" smtClean="0">
                <a:solidFill>
                  <a:srgbClr val="FF6600"/>
                </a:solidFill>
                <a:latin typeface="Helvetica" pitchFamily="34" charset="0"/>
              </a:rPr>
              <a:t>wrappers   </a:t>
            </a:r>
            <a:endParaRPr lang="en-GB" altLang="en-US" sz="2800" b="1" dirty="0">
              <a:solidFill>
                <a:srgbClr val="FF6600"/>
              </a:solidFill>
              <a:latin typeface="Helvetica" pitchFamily="34" charset="0"/>
            </a:endParaRPr>
          </a:p>
        </p:txBody>
      </p:sp>
      <p:sp>
        <p:nvSpPr>
          <p:cNvPr id="180231" name="Line 7"/>
          <p:cNvSpPr>
            <a:spLocks noChangeShapeType="1"/>
          </p:cNvSpPr>
          <p:nvPr/>
        </p:nvSpPr>
        <p:spPr bwMode="auto">
          <a:xfrm>
            <a:off x="2664319" y="2165865"/>
            <a:ext cx="526775" cy="6445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en-GB"/>
          </a:p>
        </p:txBody>
      </p:sp>
      <p:sp>
        <p:nvSpPr>
          <p:cNvPr id="180232" name="Line 8"/>
          <p:cNvSpPr>
            <a:spLocks noChangeShapeType="1"/>
          </p:cNvSpPr>
          <p:nvPr/>
        </p:nvSpPr>
        <p:spPr bwMode="auto">
          <a:xfrm>
            <a:off x="4217067" y="1714741"/>
            <a:ext cx="130488" cy="94997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en-GB" dirty="0"/>
          </a:p>
        </p:txBody>
      </p:sp>
      <p:sp>
        <p:nvSpPr>
          <p:cNvPr id="180233" name="Line 9"/>
          <p:cNvSpPr>
            <a:spLocks noChangeShapeType="1"/>
          </p:cNvSpPr>
          <p:nvPr/>
        </p:nvSpPr>
        <p:spPr bwMode="auto">
          <a:xfrm flipV="1">
            <a:off x="2405268" y="4104861"/>
            <a:ext cx="914400" cy="660814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en-GB"/>
          </a:p>
        </p:txBody>
      </p:sp>
      <p:sp>
        <p:nvSpPr>
          <p:cNvPr id="180234" name="Oval 10"/>
          <p:cNvSpPr>
            <a:spLocks noChangeArrowheads="1"/>
          </p:cNvSpPr>
          <p:nvPr/>
        </p:nvSpPr>
        <p:spPr bwMode="auto">
          <a:xfrm>
            <a:off x="4347555" y="5204238"/>
            <a:ext cx="2132405" cy="605909"/>
          </a:xfrm>
          <a:prstGeom prst="ellipse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en-US" sz="2800" b="1" dirty="0">
                <a:solidFill>
                  <a:srgbClr val="FF6600"/>
                </a:solidFill>
                <a:latin typeface="Helvetica" pitchFamily="34" charset="0"/>
              </a:rPr>
              <a:t>  </a:t>
            </a:r>
            <a:r>
              <a:rPr lang="en-GB" altLang="en-US" sz="2800" b="1" dirty="0" smtClean="0">
                <a:solidFill>
                  <a:srgbClr val="FF6600"/>
                </a:solidFill>
                <a:latin typeface="Helvetica" pitchFamily="34" charset="0"/>
              </a:rPr>
              <a:t>P</a:t>
            </a:r>
            <a:r>
              <a:rPr lang="en-GB" altLang="en-US" sz="2800" b="1" dirty="0" smtClean="0">
                <a:solidFill>
                  <a:srgbClr val="FF6600"/>
                </a:solidFill>
                <a:latin typeface="Helvetica" pitchFamily="34" charset="0"/>
              </a:rPr>
              <a:t>ython </a:t>
            </a:r>
            <a:endParaRPr lang="en-GB" altLang="en-US" sz="2800" b="1" dirty="0">
              <a:solidFill>
                <a:srgbClr val="FF6600"/>
              </a:solidFill>
              <a:latin typeface="Helvetica" pitchFamily="34" charset="0"/>
            </a:endParaRPr>
          </a:p>
        </p:txBody>
      </p:sp>
      <p:sp>
        <p:nvSpPr>
          <p:cNvPr id="180235" name="Line 11"/>
          <p:cNvSpPr>
            <a:spLocks noChangeShapeType="1"/>
          </p:cNvSpPr>
          <p:nvPr/>
        </p:nvSpPr>
        <p:spPr bwMode="auto">
          <a:xfrm flipH="1" flipV="1">
            <a:off x="5049078" y="4196242"/>
            <a:ext cx="306360" cy="1007996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en-GB"/>
          </a:p>
        </p:txBody>
      </p:sp>
      <p:sp>
        <p:nvSpPr>
          <p:cNvPr id="180236" name="Text Box 12"/>
          <p:cNvSpPr txBox="1">
            <a:spLocks noChangeArrowheads="1"/>
          </p:cNvSpPr>
          <p:nvPr/>
        </p:nvSpPr>
        <p:spPr bwMode="auto">
          <a:xfrm>
            <a:off x="109330" y="2757940"/>
            <a:ext cx="2209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A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i="1" dirty="0" smtClean="0">
                <a:solidFill>
                  <a:srgbClr val="000000"/>
                </a:solidFill>
                <a:latin typeface="Trebuchet MS" pitchFamily="34" charset="0"/>
              </a:rPr>
              <a:t>Wrappers auto-generated from XML doc</a:t>
            </a:r>
            <a:endParaRPr lang="en-GB" altLang="en-US" sz="2000" i="1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180237" name="Oval 13"/>
          <p:cNvSpPr>
            <a:spLocks noChangeArrowheads="1"/>
          </p:cNvSpPr>
          <p:nvPr/>
        </p:nvSpPr>
        <p:spPr bwMode="auto">
          <a:xfrm>
            <a:off x="2731982" y="5257660"/>
            <a:ext cx="1427163" cy="604838"/>
          </a:xfrm>
          <a:prstGeom prst="ellipse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en-US" sz="2800" b="1" dirty="0">
                <a:solidFill>
                  <a:srgbClr val="FF6600"/>
                </a:solidFill>
                <a:latin typeface="Helvetica" pitchFamily="34" charset="0"/>
              </a:rPr>
              <a:t>  etc.  </a:t>
            </a:r>
          </a:p>
        </p:txBody>
      </p:sp>
      <p:sp>
        <p:nvSpPr>
          <p:cNvPr id="180238" name="Line 14"/>
          <p:cNvSpPr>
            <a:spLocks noChangeShapeType="1"/>
          </p:cNvSpPr>
          <p:nvPr/>
        </p:nvSpPr>
        <p:spPr bwMode="auto">
          <a:xfrm flipV="1">
            <a:off x="3445564" y="4228081"/>
            <a:ext cx="430697" cy="1029579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en-GB"/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6043754" y="4612961"/>
            <a:ext cx="1546330" cy="605909"/>
          </a:xfrm>
          <a:prstGeom prst="ellipse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en-US" sz="2800" b="1" dirty="0">
                <a:solidFill>
                  <a:srgbClr val="FF6600"/>
                </a:solidFill>
                <a:latin typeface="Helvetica" pitchFamily="34" charset="0"/>
              </a:rPr>
              <a:t>  </a:t>
            </a:r>
            <a:r>
              <a:rPr lang="en-GB" altLang="en-US" sz="2800" b="1" dirty="0" smtClean="0">
                <a:solidFill>
                  <a:srgbClr val="FF6600"/>
                </a:solidFill>
                <a:latin typeface="Helvetica" pitchFamily="34" charset="0"/>
              </a:rPr>
              <a:t>J</a:t>
            </a:r>
            <a:r>
              <a:rPr lang="en-GB" altLang="en-US" sz="2800" b="1" dirty="0" smtClean="0">
                <a:solidFill>
                  <a:srgbClr val="FF6600"/>
                </a:solidFill>
                <a:latin typeface="Helvetica" pitchFamily="34" charset="0"/>
              </a:rPr>
              <a:t>ava </a:t>
            </a:r>
            <a:endParaRPr lang="en-GB" altLang="en-US" sz="2800" b="1" dirty="0">
              <a:solidFill>
                <a:srgbClr val="FF6600"/>
              </a:solidFill>
              <a:latin typeface="Helvetica" pitchFamily="34" charset="0"/>
            </a:endParaRP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 flipH="1" flipV="1">
            <a:off x="5734218" y="4104861"/>
            <a:ext cx="523461" cy="591101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en-GB"/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6549959" y="1192605"/>
            <a:ext cx="2429637" cy="1211818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GB" altLang="en-US" sz="2800" b="1" dirty="0" smtClean="0">
                <a:solidFill>
                  <a:srgbClr val="FF6600"/>
                </a:solidFill>
                <a:latin typeface="Helvetica" pitchFamily="34" charset="0"/>
              </a:rPr>
              <a:t>BLAS /</a:t>
            </a:r>
          </a:p>
          <a:p>
            <a:pPr algn="ctr"/>
            <a:r>
              <a:rPr lang="en-GB" altLang="en-US" sz="2800" b="1" dirty="0" smtClean="0">
                <a:solidFill>
                  <a:srgbClr val="FF6600"/>
                </a:solidFill>
                <a:latin typeface="Helvetica" pitchFamily="34" charset="0"/>
              </a:rPr>
              <a:t>  LAPACK   </a:t>
            </a:r>
            <a:endParaRPr lang="en-GB" altLang="en-US" sz="2800" b="1" dirty="0">
              <a:solidFill>
                <a:srgbClr val="FF6600"/>
              </a:solidFill>
              <a:latin typeface="Helvetica" pitchFamily="34" charset="0"/>
            </a:endParaRPr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V="1">
            <a:off x="6233303" y="2189729"/>
            <a:ext cx="654514" cy="75984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en-GB" dirty="0">
              <a:ln>
                <a:solidFill>
                  <a:srgbClr val="0070C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53529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programs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NAG library currently has about 1600 routines</a:t>
            </a:r>
          </a:p>
          <a:p>
            <a:r>
              <a:rPr lang="en-GB" dirty="0" smtClean="0"/>
              <a:t>Every routine has associated detailed documentation and example program</a:t>
            </a:r>
          </a:p>
          <a:p>
            <a:r>
              <a:rPr lang="en-GB" dirty="0" smtClean="0"/>
              <a:t>Also a “stringent test program”</a:t>
            </a:r>
          </a:p>
          <a:p>
            <a:pPr lvl="1"/>
            <a:r>
              <a:rPr lang="en-GB" dirty="0" smtClean="0"/>
              <a:t>For LAPACK routines these are independent of the </a:t>
            </a:r>
            <a:r>
              <a:rPr lang="en-GB" dirty="0" err="1" smtClean="0"/>
              <a:t>netlib</a:t>
            </a:r>
            <a:r>
              <a:rPr lang="en-GB" dirty="0" smtClean="0"/>
              <a:t> test programs</a:t>
            </a:r>
          </a:p>
          <a:p>
            <a:pPr lvl="2"/>
            <a:r>
              <a:rPr lang="en-GB" dirty="0" smtClean="0"/>
              <a:t>Ours are simpler and (hopefully) easier to extend</a:t>
            </a:r>
          </a:p>
          <a:p>
            <a:pPr lvl="1"/>
            <a:r>
              <a:rPr lang="en-GB" dirty="0" smtClean="0"/>
              <a:t>But we do also use the </a:t>
            </a:r>
            <a:r>
              <a:rPr lang="en-GB" dirty="0" err="1" smtClean="0"/>
              <a:t>netlib</a:t>
            </a:r>
            <a:r>
              <a:rPr lang="en-GB" dirty="0" smtClean="0"/>
              <a:t> ones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54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NAG and the BLAS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510" y="1104522"/>
            <a:ext cx="5500456" cy="50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8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Reproducibility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435280" cy="485800"/>
          </a:xfrm>
        </p:spPr>
        <p:txBody>
          <a:bodyPr/>
          <a:lstStyle/>
          <a:p>
            <a:r>
              <a:rPr lang="en-GB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SIMD instructions operate on several numbers at </a:t>
            </a:r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once</a:t>
            </a:r>
            <a:endParaRPr lang="en-GB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8208912" cy="3149488"/>
          </a:xfrm>
          <a:prstGeom prst="rect">
            <a:avLst/>
          </a:prstGeom>
        </p:spPr>
      </p:pic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539552" y="4760843"/>
            <a:ext cx="8229600" cy="12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Font typeface="Wingdings" pitchFamily="2" charset="2"/>
              <a:buChar char="§"/>
              <a:defRPr sz="2800" kern="1200">
                <a:solidFill>
                  <a:srgbClr val="063F87"/>
                </a:solidFill>
                <a:latin typeface="Calibri"/>
                <a:ea typeface="ＭＳ Ｐゴシック" pitchFamily="-107" charset="-128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"/>
              <a:defRPr sz="2400" kern="1200">
                <a:solidFill>
                  <a:srgbClr val="363636"/>
                </a:solidFill>
                <a:latin typeface="Calibri"/>
                <a:ea typeface="ＭＳ Ｐゴシック" pitchFamily="-110" charset="-128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"/>
              <a:defRPr sz="2000" kern="1200">
                <a:solidFill>
                  <a:srgbClr val="363636"/>
                </a:solidFill>
                <a:latin typeface="Calibri"/>
                <a:ea typeface="ＭＳ Ｐゴシック" pitchFamily="-107" charset="-128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"/>
              <a:defRPr kern="1200">
                <a:solidFill>
                  <a:srgbClr val="768EB2"/>
                </a:solidFill>
                <a:latin typeface="Calibri"/>
                <a:ea typeface="ＭＳ Ｐゴシック" pitchFamily="-107" charset="-128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55000"/>
              <a:buFont typeface="Wingdings" pitchFamily="2" charset="2"/>
              <a:buChar char=""/>
              <a:defRPr kern="1200">
                <a:solidFill>
                  <a:srgbClr val="738AAD"/>
                </a:solidFill>
                <a:latin typeface="Calibri"/>
                <a:ea typeface="ＭＳ Ｐゴシック" pitchFamily="-107" charset="-128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But to use these instructions memory alignment may be crucial …</a:t>
            </a:r>
          </a:p>
        </p:txBody>
      </p:sp>
    </p:spTree>
    <p:extLst>
      <p:ext uri="{BB962C8B-B14F-4D97-AF65-F5344CB8AC3E}">
        <p14:creationId xmlns:p14="http://schemas.microsoft.com/office/powerpoint/2010/main" val="394183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Example - dot product</a:t>
            </a:r>
            <a:endParaRPr lang="en-GB" sz="3200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8600" y="5181600"/>
            <a:ext cx="891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dirty="0">
                <a:latin typeface="Trebuchet MS" pitchFamily="34" charset="0"/>
              </a:rPr>
              <a:t>Mathematically equivalent – but the two results are not necessarily </a:t>
            </a:r>
            <a:r>
              <a:rPr lang="en-GB" sz="2400" dirty="0" smtClean="0">
                <a:latin typeface="Trebuchet MS" pitchFamily="34" charset="0"/>
              </a:rPr>
              <a:t>identical. Does it matter? </a:t>
            </a:r>
            <a:r>
              <a:rPr lang="en-GB" sz="2400" dirty="0" smtClean="0">
                <a:latin typeface="Trebuchet MS" pitchFamily="34" charset="0"/>
              </a:rPr>
              <a:t>Sometimes …</a:t>
            </a:r>
            <a:endParaRPr lang="en-GB" sz="2400" dirty="0">
              <a:latin typeface="Trebuchet MS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5522"/>
            <a:ext cx="8295097" cy="391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1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AG Font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45097</TotalTime>
  <Words>1213</Words>
  <Application>Microsoft Office PowerPoint</Application>
  <PresentationFormat>On-screen Show (4:3)</PresentationFormat>
  <Paragraphs>200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Master Layout</vt:lpstr>
      <vt:lpstr>NAG and the BLAS</vt:lpstr>
      <vt:lpstr>NAG</vt:lpstr>
      <vt:lpstr>NAG Library Contents Overview</vt:lpstr>
      <vt:lpstr>NAG and the BLAS</vt:lpstr>
      <vt:lpstr>NAG Library Wraps NAG Engine</vt:lpstr>
      <vt:lpstr>Test programs</vt:lpstr>
      <vt:lpstr>NAG and the BLAS</vt:lpstr>
      <vt:lpstr>Reproducibility</vt:lpstr>
      <vt:lpstr>Example - dot product</vt:lpstr>
      <vt:lpstr>Local (mathematical) optimization</vt:lpstr>
      <vt:lpstr>Local optimization</vt:lpstr>
      <vt:lpstr>Importance of BWR</vt:lpstr>
      <vt:lpstr>Some things added in recent NAG versions</vt:lpstr>
      <vt:lpstr>Matrix Functions (work by Higham et al)</vt:lpstr>
      <vt:lpstr>BLAS-like routines that would be useful to us</vt:lpstr>
      <vt:lpstr>BLAS-like routines that would be useful to us</vt:lpstr>
      <vt:lpstr>H02DA – Mixed Integer Nonlinear Programming</vt:lpstr>
      <vt:lpstr>H02DA – Mixed Integer Nonlinear Programming</vt:lpstr>
      <vt:lpstr>H02DA – Mixed Integer Nonlinear Programming</vt:lpstr>
      <vt:lpstr>G13N – Change Point Analysis</vt:lpstr>
      <vt:lpstr>H03BB – Travelling Salesman Problem</vt:lpstr>
      <vt:lpstr>H03BB – Travelling Salesman Problem</vt:lpstr>
      <vt:lpstr>H03BB – Travelling Salesman Problem</vt:lpstr>
      <vt:lpstr>POP - Performance Optimisation and Productivity</vt:lpstr>
    </vt:vector>
  </TitlesOfParts>
  <Manager>Mick Pont</Manager>
  <Company>Numerical Algorithms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Mick Pont</dc:creator>
  <cp:lastModifiedBy>Mick Pont</cp:lastModifiedBy>
  <cp:revision>548</cp:revision>
  <cp:lastPrinted>2016-04-18T12:46:06Z</cp:lastPrinted>
  <dcterms:created xsi:type="dcterms:W3CDTF">2009-08-26T08:57:07Z</dcterms:created>
  <dcterms:modified xsi:type="dcterms:W3CDTF">2016-05-19T18:02:58Z</dcterms:modified>
</cp:coreProperties>
</file>