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49"/>
  </p:notesMasterIdLst>
  <p:handoutMasterIdLst>
    <p:handoutMasterId r:id="rId50"/>
  </p:handoutMasterIdLst>
  <p:sldIdLst>
    <p:sldId id="297" r:id="rId2"/>
    <p:sldId id="317" r:id="rId3"/>
    <p:sldId id="351" r:id="rId4"/>
    <p:sldId id="352" r:id="rId5"/>
    <p:sldId id="321" r:id="rId6"/>
    <p:sldId id="322" r:id="rId7"/>
    <p:sldId id="323" r:id="rId8"/>
    <p:sldId id="353" r:id="rId9"/>
    <p:sldId id="324" r:id="rId10"/>
    <p:sldId id="325" r:id="rId11"/>
    <p:sldId id="326" r:id="rId12"/>
    <p:sldId id="327" r:id="rId13"/>
    <p:sldId id="328" r:id="rId14"/>
    <p:sldId id="329" r:id="rId15"/>
    <p:sldId id="331" r:id="rId16"/>
    <p:sldId id="350" r:id="rId17"/>
    <p:sldId id="333" r:id="rId18"/>
    <p:sldId id="335" r:id="rId19"/>
    <p:sldId id="360" r:id="rId20"/>
    <p:sldId id="362" r:id="rId21"/>
    <p:sldId id="361" r:id="rId22"/>
    <p:sldId id="336" r:id="rId23"/>
    <p:sldId id="337" r:id="rId24"/>
    <p:sldId id="339" r:id="rId25"/>
    <p:sldId id="340" r:id="rId26"/>
    <p:sldId id="341" r:id="rId27"/>
    <p:sldId id="342" r:id="rId28"/>
    <p:sldId id="343" r:id="rId29"/>
    <p:sldId id="344" r:id="rId30"/>
    <p:sldId id="345" r:id="rId31"/>
    <p:sldId id="346" r:id="rId32"/>
    <p:sldId id="347" r:id="rId33"/>
    <p:sldId id="348" r:id="rId34"/>
    <p:sldId id="349" r:id="rId35"/>
    <p:sldId id="358" r:id="rId36"/>
    <p:sldId id="363" r:id="rId37"/>
    <p:sldId id="364" r:id="rId38"/>
    <p:sldId id="365" r:id="rId39"/>
    <p:sldId id="367" r:id="rId40"/>
    <p:sldId id="368" r:id="rId41"/>
    <p:sldId id="369" r:id="rId42"/>
    <p:sldId id="355" r:id="rId43"/>
    <p:sldId id="370" r:id="rId44"/>
    <p:sldId id="300" r:id="rId45"/>
    <p:sldId id="316" r:id="rId46"/>
    <p:sldId id="294" r:id="rId47"/>
    <p:sldId id="366" r:id="rId48"/>
  </p:sldIdLst>
  <p:sldSz cx="9144000" cy="5143500" type="screen16x9"/>
  <p:notesSz cx="6858000" cy="9144000"/>
  <p:custShowLst>
    <p:custShow name="Opt Notice" id="0">
      <p:sldLst>
        <p:sld r:id="rId46"/>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DF"/>
    <a:srgbClr val="F83308"/>
    <a:srgbClr val="FD9208"/>
    <a:srgbClr val="0071C5"/>
    <a:srgbClr val="F3D54E"/>
    <a:srgbClr val="F0CE3E"/>
    <a:srgbClr val="00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2853" autoAdjust="0"/>
    <p:restoredTop sz="90782" autoAdjust="0"/>
  </p:normalViewPr>
  <p:slideViewPr>
    <p:cSldViewPr snapToGrid="0">
      <p:cViewPr>
        <p:scale>
          <a:sx n="100" d="100"/>
          <a:sy n="100" d="100"/>
        </p:scale>
        <p:origin x="1116" y="-60"/>
      </p:cViewPr>
      <p:guideLst>
        <p:guide orient="horz" pos="1620"/>
        <p:guide pos="5470"/>
        <p:guide pos="287"/>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3" d="100"/>
          <a:sy n="63" d="100"/>
        </p:scale>
        <p:origin x="2285"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heineck\Documents\Publications\2016_SC_libxsmm\il_ssg_libxsmm-sc16_paper\data\batch_xeononl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602986071605615"/>
          <c:y val="0.25912119014416862"/>
          <c:w val="0.7464069705685431"/>
          <c:h val="0.52624504395449112"/>
        </c:manualLayout>
      </c:layout>
      <c:barChart>
        <c:barDir val="col"/>
        <c:grouping val="clustered"/>
        <c:varyColors val="0"/>
        <c:ser>
          <c:idx val="2"/>
          <c:order val="0"/>
          <c:tx>
            <c:strRef>
              <c:f>'1c Kernel Performance KNL ES2'!$D$5</c:f>
              <c:strCache>
                <c:ptCount val="1"/>
                <c:pt idx="0">
                  <c:v>BDX - LIBXSMM</c:v>
                </c:pt>
              </c:strCache>
            </c:strRef>
          </c:tx>
          <c:spPr>
            <a:pattFill prst="dkHorz">
              <a:fgClr>
                <a:schemeClr val="accent5"/>
              </a:fgClr>
              <a:bgClr>
                <a:schemeClr val="bg1"/>
              </a:bgClr>
            </a:pattFill>
            <a:ln>
              <a:solidFill>
                <a:schemeClr val="accent5"/>
              </a:solidFill>
            </a:ln>
          </c:spPr>
          <c:invertIfNegative val="0"/>
          <c:cat>
            <c:numRef>
              <c:f>'1c Kernel Performance KNL ES2'!$A$6:$A$21</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'1c Kernel Performance KNL ES2'!$D$6:$D$21</c:f>
              <c:numCache>
                <c:formatCode>General</c:formatCode>
                <c:ptCount val="16"/>
                <c:pt idx="0">
                  <c:v>370</c:v>
                </c:pt>
                <c:pt idx="1">
                  <c:v>766</c:v>
                </c:pt>
                <c:pt idx="2">
                  <c:v>194</c:v>
                </c:pt>
                <c:pt idx="3">
                  <c:v>250</c:v>
                </c:pt>
                <c:pt idx="4">
                  <c:v>307</c:v>
                </c:pt>
                <c:pt idx="5">
                  <c:v>373</c:v>
                </c:pt>
                <c:pt idx="6">
                  <c:v>430</c:v>
                </c:pt>
                <c:pt idx="7">
                  <c:v>483</c:v>
                </c:pt>
                <c:pt idx="8">
                  <c:v>545</c:v>
                </c:pt>
                <c:pt idx="9">
                  <c:v>550</c:v>
                </c:pt>
                <c:pt idx="10">
                  <c:v>580</c:v>
                </c:pt>
                <c:pt idx="11">
                  <c:v>590</c:v>
                </c:pt>
                <c:pt idx="12">
                  <c:v>600</c:v>
                </c:pt>
                <c:pt idx="13">
                  <c:v>600</c:v>
                </c:pt>
                <c:pt idx="14">
                  <c:v>616</c:v>
                </c:pt>
                <c:pt idx="15">
                  <c:v>615</c:v>
                </c:pt>
              </c:numCache>
            </c:numRef>
          </c:val>
        </c:ser>
        <c:ser>
          <c:idx val="1"/>
          <c:order val="1"/>
          <c:tx>
            <c:strRef>
              <c:f>'1c Kernel Performance KNL ES2'!$E$5</c:f>
              <c:strCache>
                <c:ptCount val="1"/>
                <c:pt idx="0">
                  <c:v>BDX - MKL 11.3.2 (BATCHED)</c:v>
                </c:pt>
              </c:strCache>
            </c:strRef>
          </c:tx>
          <c:spPr>
            <a:pattFill prst="dkVert">
              <a:fgClr>
                <a:schemeClr val="accent5"/>
              </a:fgClr>
              <a:bgClr>
                <a:schemeClr val="bg1"/>
              </a:bgClr>
            </a:pattFill>
            <a:ln>
              <a:solidFill>
                <a:schemeClr val="accent5"/>
              </a:solidFill>
            </a:ln>
          </c:spPr>
          <c:invertIfNegative val="0"/>
          <c:cat>
            <c:numRef>
              <c:f>'1c Kernel Performance KNL ES2'!$A$6:$A$21</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'1c Kernel Performance KNL ES2'!$E$6:$E$21</c:f>
              <c:numCache>
                <c:formatCode>General</c:formatCode>
                <c:ptCount val="16"/>
                <c:pt idx="0">
                  <c:v>80</c:v>
                </c:pt>
                <c:pt idx="1">
                  <c:v>230</c:v>
                </c:pt>
                <c:pt idx="2">
                  <c:v>142</c:v>
                </c:pt>
                <c:pt idx="3">
                  <c:v>180</c:v>
                </c:pt>
                <c:pt idx="4">
                  <c:v>227</c:v>
                </c:pt>
                <c:pt idx="5">
                  <c:v>280</c:v>
                </c:pt>
                <c:pt idx="6">
                  <c:v>322</c:v>
                </c:pt>
                <c:pt idx="7">
                  <c:v>355</c:v>
                </c:pt>
                <c:pt idx="8">
                  <c:v>430</c:v>
                </c:pt>
                <c:pt idx="9">
                  <c:v>473</c:v>
                </c:pt>
                <c:pt idx="10">
                  <c:v>480</c:v>
                </c:pt>
                <c:pt idx="11">
                  <c:v>560</c:v>
                </c:pt>
                <c:pt idx="12">
                  <c:v>580</c:v>
                </c:pt>
                <c:pt idx="13">
                  <c:v>607</c:v>
                </c:pt>
                <c:pt idx="14">
                  <c:v>650</c:v>
                </c:pt>
                <c:pt idx="15">
                  <c:v>672</c:v>
                </c:pt>
              </c:numCache>
            </c:numRef>
          </c:val>
        </c:ser>
        <c:dLbls>
          <c:showLegendKey val="0"/>
          <c:showVal val="0"/>
          <c:showCatName val="0"/>
          <c:showSerName val="0"/>
          <c:showPercent val="0"/>
          <c:showBubbleSize val="0"/>
        </c:dLbls>
        <c:gapWidth val="150"/>
        <c:axId val="415760288"/>
        <c:axId val="415763816"/>
      </c:barChart>
      <c:lineChart>
        <c:grouping val="standard"/>
        <c:varyColors val="0"/>
        <c:ser>
          <c:idx val="5"/>
          <c:order val="2"/>
          <c:tx>
            <c:strRef>
              <c:f>'1c Kernel Performance KNL ES2'!$G$5</c:f>
              <c:strCache>
                <c:ptCount val="1"/>
                <c:pt idx="0">
                  <c:v>BDX - LIBXSMM bandwidth</c:v>
                </c:pt>
              </c:strCache>
            </c:strRef>
          </c:tx>
          <c:spPr>
            <a:ln>
              <a:solidFill>
                <a:schemeClr val="accent5"/>
              </a:solidFill>
              <a:prstDash val="dashDot"/>
            </a:ln>
          </c:spPr>
          <c:marker>
            <c:symbol val="none"/>
          </c:marker>
          <c:cat>
            <c:numRef>
              <c:f>'1c Kernel Performance KNL ES2'!$A$6:$A$21</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'1c Kernel Performance KNL ES2'!$G$6:$G$21</c:f>
              <c:numCache>
                <c:formatCode>General</c:formatCode>
                <c:ptCount val="16"/>
                <c:pt idx="2" formatCode="0.0">
                  <c:v>120</c:v>
                </c:pt>
                <c:pt idx="3" formatCode="0.0">
                  <c:v>115</c:v>
                </c:pt>
                <c:pt idx="4" formatCode="0.0">
                  <c:v>115</c:v>
                </c:pt>
                <c:pt idx="5" formatCode="0.0">
                  <c:v>116</c:v>
                </c:pt>
                <c:pt idx="6" formatCode="0.0">
                  <c:v>115</c:v>
                </c:pt>
                <c:pt idx="7" formatCode="0.0">
                  <c:v>112</c:v>
                </c:pt>
                <c:pt idx="8" formatCode="0.0">
                  <c:v>113</c:v>
                </c:pt>
                <c:pt idx="9" formatCode="0.0">
                  <c:v>102</c:v>
                </c:pt>
                <c:pt idx="10" formatCode="0.0">
                  <c:v>98</c:v>
                </c:pt>
                <c:pt idx="11" formatCode="0.0">
                  <c:v>91</c:v>
                </c:pt>
                <c:pt idx="12" formatCode="0.0">
                  <c:v>86</c:v>
                </c:pt>
                <c:pt idx="13" formatCode="0.0">
                  <c:v>80</c:v>
                </c:pt>
                <c:pt idx="14" formatCode="0.0">
                  <c:v>76</c:v>
                </c:pt>
                <c:pt idx="15" formatCode="0.0">
                  <c:v>72</c:v>
                </c:pt>
              </c:numCache>
            </c:numRef>
          </c:val>
          <c:smooth val="0"/>
        </c:ser>
        <c:dLbls>
          <c:showLegendKey val="0"/>
          <c:showVal val="0"/>
          <c:showCatName val="0"/>
          <c:showSerName val="0"/>
          <c:showPercent val="0"/>
          <c:showBubbleSize val="0"/>
        </c:dLbls>
        <c:marker val="1"/>
        <c:smooth val="0"/>
        <c:axId val="415760680"/>
        <c:axId val="415759896"/>
      </c:lineChart>
      <c:catAx>
        <c:axId val="415760288"/>
        <c:scaling>
          <c:orientation val="minMax"/>
        </c:scaling>
        <c:delete val="0"/>
        <c:axPos val="b"/>
        <c:title>
          <c:tx>
            <c:rich>
              <a:bodyPr/>
              <a:lstStyle/>
              <a:p>
                <a:pPr>
                  <a:defRPr/>
                </a:pPr>
                <a:r>
                  <a:rPr lang="en-US"/>
                  <a:t>M=N=K</a:t>
                </a:r>
              </a:p>
            </c:rich>
          </c:tx>
          <c:layout>
            <c:manualLayout>
              <c:xMode val="edge"/>
              <c:yMode val="edge"/>
              <c:x val="0.46517445734834845"/>
              <c:y val="0.88064609157116935"/>
            </c:manualLayout>
          </c:layout>
          <c:overlay val="0"/>
        </c:title>
        <c:numFmt formatCode="General" sourceLinked="1"/>
        <c:majorTickMark val="out"/>
        <c:minorTickMark val="none"/>
        <c:tickLblPos val="nextTo"/>
        <c:crossAx val="415763816"/>
        <c:crosses val="autoZero"/>
        <c:auto val="1"/>
        <c:lblAlgn val="ctr"/>
        <c:lblOffset val="100"/>
        <c:noMultiLvlLbl val="0"/>
      </c:catAx>
      <c:valAx>
        <c:axId val="415763816"/>
        <c:scaling>
          <c:orientation val="minMax"/>
        </c:scaling>
        <c:delete val="0"/>
        <c:axPos val="l"/>
        <c:majorGridlines>
          <c:spPr>
            <a:ln>
              <a:prstDash val="dash"/>
            </a:ln>
          </c:spPr>
        </c:majorGridlines>
        <c:title>
          <c:tx>
            <c:rich>
              <a:bodyPr rot="-5400000" vert="horz"/>
              <a:lstStyle/>
              <a:p>
                <a:pPr>
                  <a:defRPr/>
                </a:pPr>
                <a:r>
                  <a:rPr lang="en-US"/>
                  <a:t>GFLOPS (DP)</a:t>
                </a:r>
              </a:p>
            </c:rich>
          </c:tx>
          <c:layout>
            <c:manualLayout>
              <c:xMode val="edge"/>
              <c:yMode val="edge"/>
              <c:x val="0"/>
              <c:y val="0.30547029093660261"/>
            </c:manualLayout>
          </c:layout>
          <c:overlay val="0"/>
        </c:title>
        <c:numFmt formatCode="#,##0" sourceLinked="0"/>
        <c:majorTickMark val="out"/>
        <c:minorTickMark val="none"/>
        <c:tickLblPos val="nextTo"/>
        <c:crossAx val="415760288"/>
        <c:crosses val="autoZero"/>
        <c:crossBetween val="between"/>
      </c:valAx>
      <c:valAx>
        <c:axId val="415759896"/>
        <c:scaling>
          <c:orientation val="minMax"/>
        </c:scaling>
        <c:delete val="0"/>
        <c:axPos val="r"/>
        <c:title>
          <c:tx>
            <c:rich>
              <a:bodyPr rot="-5400000" vert="horz"/>
              <a:lstStyle/>
              <a:p>
                <a:pPr>
                  <a:defRPr/>
                </a:pPr>
                <a:r>
                  <a:rPr lang="en-US"/>
                  <a:t>GB/s</a:t>
                </a:r>
              </a:p>
            </c:rich>
          </c:tx>
          <c:layout/>
          <c:overlay val="0"/>
        </c:title>
        <c:numFmt formatCode="General" sourceLinked="1"/>
        <c:majorTickMark val="out"/>
        <c:minorTickMark val="none"/>
        <c:tickLblPos val="nextTo"/>
        <c:crossAx val="415760680"/>
        <c:crosses val="max"/>
        <c:crossBetween val="between"/>
      </c:valAx>
      <c:catAx>
        <c:axId val="415760680"/>
        <c:scaling>
          <c:orientation val="minMax"/>
        </c:scaling>
        <c:delete val="1"/>
        <c:axPos val="b"/>
        <c:numFmt formatCode="General" sourceLinked="1"/>
        <c:majorTickMark val="out"/>
        <c:minorTickMark val="none"/>
        <c:tickLblPos val="nextTo"/>
        <c:crossAx val="415759896"/>
        <c:crosses val="autoZero"/>
        <c:auto val="1"/>
        <c:lblAlgn val="ctr"/>
        <c:lblOffset val="100"/>
        <c:noMultiLvlLbl val="0"/>
      </c:catAx>
    </c:plotArea>
    <c:legend>
      <c:legendPos val="r"/>
      <c:layout>
        <c:manualLayout>
          <c:xMode val="edge"/>
          <c:yMode val="edge"/>
          <c:x val="1.3061430148456576E-2"/>
          <c:y val="2.1996573344998549E-2"/>
          <c:w val="0.95402136544643656"/>
          <c:h val="0.19720926706994388"/>
        </c:manualLayout>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Intel Clear"/>
              </a:rPr>
              <a:pPr/>
              <a:t>5/18/2016</a:t>
            </a:fld>
            <a:endParaRPr lang="en-US" dirty="0">
              <a:latin typeface="Intel Cle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Intel Clear"/>
              </a:defRPr>
            </a:lvl1pPr>
          </a:lstStyle>
          <a:p>
            <a:fld id="{ED7FC5FE-6F0D-D34A-8EE6-C95B4F5F4DC8}" type="datetimeFigureOut">
              <a:rPr lang="en-US" smtClean="0"/>
              <a:pPr/>
              <a:t>5/18/2016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7</a:t>
            </a:fld>
            <a:endParaRPr lang="en-US" dirty="0"/>
          </a:p>
        </p:txBody>
      </p:sp>
    </p:spTree>
    <p:extLst>
      <p:ext uri="{BB962C8B-B14F-4D97-AF65-F5344CB8AC3E}">
        <p14:creationId xmlns:p14="http://schemas.microsoft.com/office/powerpoint/2010/main" val="3422007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18</a:t>
            </a:fld>
            <a:endParaRPr lang="en-US" dirty="0"/>
          </a:p>
        </p:txBody>
      </p:sp>
    </p:spTree>
    <p:extLst>
      <p:ext uri="{BB962C8B-B14F-4D97-AF65-F5344CB8AC3E}">
        <p14:creationId xmlns:p14="http://schemas.microsoft.com/office/powerpoint/2010/main" val="1622377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24</a:t>
            </a:fld>
            <a:endParaRPr lang="en-US" dirty="0"/>
          </a:p>
        </p:txBody>
      </p:sp>
    </p:spTree>
    <p:extLst>
      <p:ext uri="{BB962C8B-B14F-4D97-AF65-F5344CB8AC3E}">
        <p14:creationId xmlns:p14="http://schemas.microsoft.com/office/powerpoint/2010/main" val="2528004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37</a:t>
            </a:fld>
            <a:endParaRPr lang="en-US" dirty="0"/>
          </a:p>
        </p:txBody>
      </p:sp>
    </p:spTree>
    <p:extLst>
      <p:ext uri="{BB962C8B-B14F-4D97-AF65-F5344CB8AC3E}">
        <p14:creationId xmlns:p14="http://schemas.microsoft.com/office/powerpoint/2010/main" val="4080080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42</a:t>
            </a:fld>
            <a:endParaRPr lang="en-US" dirty="0"/>
          </a:p>
        </p:txBody>
      </p:sp>
    </p:spTree>
    <p:extLst>
      <p:ext uri="{BB962C8B-B14F-4D97-AF65-F5344CB8AC3E}">
        <p14:creationId xmlns:p14="http://schemas.microsoft.com/office/powerpoint/2010/main" val="2771180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381000" y="685800"/>
            <a:ext cx="6096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Neo Sans Intel" pitchFamily="34" charset="0"/>
                <a:cs typeface="Arial" pitchFamily="34" charset="0"/>
              </a:defRPr>
            </a:lvl1pPr>
            <a:lvl2pPr marL="742950" indent="-285750" eaLnBrk="0" hangingPunct="0">
              <a:defRPr>
                <a:solidFill>
                  <a:schemeClr val="tx1"/>
                </a:solidFill>
                <a:latin typeface="Neo Sans Intel" pitchFamily="34" charset="0"/>
                <a:cs typeface="Arial" pitchFamily="34" charset="0"/>
              </a:defRPr>
            </a:lvl2pPr>
            <a:lvl3pPr marL="1143000" indent="-228600" eaLnBrk="0" hangingPunct="0">
              <a:defRPr>
                <a:solidFill>
                  <a:schemeClr val="tx1"/>
                </a:solidFill>
                <a:latin typeface="Neo Sans Intel" pitchFamily="34" charset="0"/>
                <a:cs typeface="Arial" pitchFamily="34" charset="0"/>
              </a:defRPr>
            </a:lvl3pPr>
            <a:lvl4pPr marL="1600200" indent="-228600" eaLnBrk="0" hangingPunct="0">
              <a:defRPr>
                <a:solidFill>
                  <a:schemeClr val="tx1"/>
                </a:solidFill>
                <a:latin typeface="Neo Sans Intel" pitchFamily="34" charset="0"/>
                <a:cs typeface="Arial" pitchFamily="34" charset="0"/>
              </a:defRPr>
            </a:lvl4pPr>
            <a:lvl5pPr marL="2057400" indent="-228600" eaLnBrk="0" hangingPunct="0">
              <a:defRPr>
                <a:solidFill>
                  <a:schemeClr val="tx1"/>
                </a:solidFill>
                <a:latin typeface="Neo Sans Inte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Neo Sans Inte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Neo Sans Inte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Neo Sans Inte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Neo Sans Intel" pitchFamily="34" charset="0"/>
                <a:cs typeface="Arial" pitchFamily="34" charset="0"/>
              </a:defRPr>
            </a:lvl9pPr>
          </a:lstStyle>
          <a:p>
            <a:pPr eaLnBrk="1" hangingPunct="1"/>
            <a:fld id="{E76F5E48-C788-4B86-975B-8CA35980790A}" type="slidenum">
              <a:rPr lang="en-US" altLang="en-US">
                <a:latin typeface="Intel Clear" pitchFamily="34" charset="0"/>
              </a:rPr>
              <a:pPr eaLnBrk="1" hangingPunct="1"/>
              <a:t>45</a:t>
            </a:fld>
            <a:endParaRPr lang="en-US" altLang="en-US" dirty="0">
              <a:latin typeface="Intel Clear" pitchFamily="34" charset="0"/>
            </a:endParaRPr>
          </a:p>
        </p:txBody>
      </p:sp>
    </p:spTree>
    <p:extLst>
      <p:ext uri="{BB962C8B-B14F-4D97-AF65-F5344CB8AC3E}">
        <p14:creationId xmlns:p14="http://schemas.microsoft.com/office/powerpoint/2010/main" val="100704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47</a:t>
            </a:fld>
            <a:endParaRPr lang="en-US" dirty="0"/>
          </a:p>
        </p:txBody>
      </p:sp>
    </p:spTree>
    <p:extLst>
      <p:ext uri="{BB962C8B-B14F-4D97-AF65-F5344CB8AC3E}">
        <p14:creationId xmlns:p14="http://schemas.microsoft.com/office/powerpoint/2010/main" val="9888348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smtClean="0"/>
              <a:t>Insert photo here. Drag picture to placeholder or click icon to add.</a:t>
            </a:r>
            <a:endParaRPr lang="en-US" dirty="0"/>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smtClean="0"/>
              <a:t>28pt Intel Clear Headline</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white section break</a:t>
            </a:r>
            <a:endParaRPr lang="en-US" dirty="0"/>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blue section break</a:t>
            </a:r>
            <a:endParaRPr lang="en-US" dirty="0"/>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40pt Intel Clear Light Body.</a:t>
            </a:r>
            <a:br>
              <a:rPr lang="en-US" dirty="0" smtClean="0"/>
            </a:br>
            <a:r>
              <a:rPr lang="en-US" dirty="0" smtClean="0"/>
              <a:t>For content that is not a section, but has a big idea in text only.</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smtClean="0"/>
              <a:t>40pt Intel Clear Heading</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 blue section</a:t>
            </a:r>
            <a:endParaRPr lang="en-US" dirty="0"/>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smtClean="0"/>
              <a:t>Insert photo here. Drag picture to placeholder or click icon to add.</a:t>
            </a:r>
            <a:endParaRPr lang="en-US" dirty="0"/>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4"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
        <p:nvSpPr>
          <p:cNvPr id="3"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3" name="Picture 2" descr="int_experience_hrz_wht_rgb_30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8779" y="1874822"/>
            <a:ext cx="3646443" cy="1514490"/>
          </a:xfrm>
          <a:prstGeom prst="rect">
            <a:avLst/>
          </a:prstGeom>
        </p:spPr>
      </p:pic>
    </p:spTree>
    <p:extLst>
      <p:ext uri="{BB962C8B-B14F-4D97-AF65-F5344CB8AC3E}">
        <p14:creationId xmlns:p14="http://schemas.microsoft.com/office/powerpoint/2010/main" val="14748318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4686300"/>
            <a:ext cx="1905000" cy="34290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r>
              <a:rPr lang="en-US"/>
              <a:t>X.S. Li, 3/8/2011</a:t>
            </a:r>
          </a:p>
        </p:txBody>
      </p:sp>
      <p:sp>
        <p:nvSpPr>
          <p:cNvPr id="5" name="Footer Placeholder 4"/>
          <p:cNvSpPr>
            <a:spLocks noGrp="1"/>
          </p:cNvSpPr>
          <p:nvPr>
            <p:ph type="ftr" sz="quarter" idx="1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r>
              <a:rPr lang="en-US"/>
              <a:t>XBLAS</a:t>
            </a:r>
          </a:p>
        </p:txBody>
      </p:sp>
      <p:sp>
        <p:nvSpPr>
          <p:cNvPr id="6" name="Slide Number Placeholder 5"/>
          <p:cNvSpPr>
            <a:spLocks noGrp="1"/>
          </p:cNvSpPr>
          <p:nvPr>
            <p:ph type="sldNum" sz="quarter" idx="12"/>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fld id="{0EDB7D14-6405-478E-965C-D6B4FD55A01A}" type="slidenum">
              <a:rPr lang="en-US" altLang="en-US"/>
              <a:pPr/>
              <a:t>‹#›</a:t>
            </a:fld>
            <a:endParaRPr lang="en-US" altLang="en-US"/>
          </a:p>
        </p:txBody>
      </p:sp>
    </p:spTree>
    <p:extLst>
      <p:ext uri="{BB962C8B-B14F-4D97-AF65-F5344CB8AC3E}">
        <p14:creationId xmlns:p14="http://schemas.microsoft.com/office/powerpoint/2010/main" val="41632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5" name="Picture 4" descr="int_experience_hrz_wht_rgb_1500.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60693" y="389228"/>
            <a:ext cx="2121766" cy="887284"/>
          </a:xfrm>
          <a:prstGeom prst="rect">
            <a:avLst/>
          </a:prstGeom>
        </p:spPr>
      </p:pic>
    </p:spTree>
    <p:extLst>
      <p:ext uri="{BB962C8B-B14F-4D97-AF65-F5344CB8AC3E}">
        <p14:creationId xmlns:p14="http://schemas.microsoft.com/office/powerpoint/2010/main" val="24040069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Large Bullet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1342"/>
            <a:ext cx="8228012" cy="3427808"/>
          </a:xfrm>
        </p:spPr>
        <p:txBody>
          <a:bodyPr/>
          <a:lstStyle>
            <a:lvl1pPr marL="0" marR="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lvl1pPr>
            <a:lvl2pPr>
              <a:defRPr sz="1650"/>
            </a:lvl2pPr>
            <a:lvl3pPr>
              <a:defRPr sz="1650"/>
            </a:lvl3pPr>
            <a:lvl4pPr>
              <a:defRPr/>
            </a:lvl4pPr>
            <a:lvl5pPr>
              <a:defRPr/>
            </a:lvl5pPr>
          </a:lstStyle>
          <a:p>
            <a:pPr marL="0" marR="0" lvl="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pPr>
            <a:r>
              <a:rPr lang="en-US" dirty="0" err="1" smtClean="0"/>
              <a:t>22pt</a:t>
            </a:r>
            <a:r>
              <a:rPr lang="en-US" dirty="0" smtClean="0"/>
              <a:t> Intel Clear body text</a:t>
            </a:r>
          </a:p>
          <a:p>
            <a:pPr lvl="1"/>
            <a:r>
              <a:rPr lang="en-US" dirty="0" err="1" smtClean="0"/>
              <a:t>22pt</a:t>
            </a:r>
            <a:r>
              <a:rPr lang="en-US" dirty="0" smtClean="0"/>
              <a:t> Intel Clear large bullet one</a:t>
            </a:r>
          </a:p>
          <a:p>
            <a:pPr lvl="2"/>
            <a:r>
              <a:rPr lang="en-US" dirty="0" err="1" smtClean="0"/>
              <a:t>22pt</a:t>
            </a:r>
            <a:r>
              <a:rPr lang="en-US" dirty="0" smtClean="0"/>
              <a:t> Intel Clear sub-bullet</a:t>
            </a:r>
          </a:p>
          <a:p>
            <a:pPr lvl="3"/>
            <a:r>
              <a:rPr lang="en-US" dirty="0" err="1" smtClean="0"/>
              <a:t>16pt</a:t>
            </a:r>
            <a:r>
              <a:rPr lang="en-US" dirty="0" smtClean="0"/>
              <a:t> Intel Clear fourth level</a:t>
            </a:r>
          </a:p>
          <a:p>
            <a:pPr lvl="4"/>
            <a:r>
              <a:rPr lang="en-US" dirty="0" err="1" smtClean="0"/>
              <a:t>14pt</a:t>
            </a:r>
            <a:r>
              <a:rPr lang="en-US" dirty="0" smtClean="0"/>
              <a:t> Intel Clear fifth level</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p:txBody>
          <a:bodyPr/>
          <a:lstStyle>
            <a:lvl1pPr>
              <a:defRPr/>
            </a:lvl1pPr>
          </a:lstStyle>
          <a:p>
            <a:r>
              <a:rPr lang="en-US" dirty="0" err="1" smtClean="0"/>
              <a:t>36pt</a:t>
            </a:r>
            <a:r>
              <a:rPr lang="en-US" dirty="0" smtClean="0"/>
              <a:t> Intel Clear Light Headline</a:t>
            </a:r>
            <a:endParaRPr lang="en-US" dirty="0"/>
          </a:p>
        </p:txBody>
      </p:sp>
    </p:spTree>
    <p:extLst>
      <p:ext uri="{BB962C8B-B14F-4D97-AF65-F5344CB8AC3E}">
        <p14:creationId xmlns:p14="http://schemas.microsoft.com/office/powerpoint/2010/main" val="26766534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image</a:t>
            </a:r>
            <a:endParaRPr lang="en-US" dirty="0"/>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smtClean="0"/>
              <a:t>18pt Intel Clear body text</a:t>
            </a:r>
          </a:p>
          <a:p>
            <a:pPr lvl="1"/>
            <a:r>
              <a:rPr lang="en-US" dirty="0" smtClean="0"/>
              <a:t>18pt Intel Clear bullet one</a:t>
            </a:r>
          </a:p>
          <a:p>
            <a:pPr lvl="2"/>
            <a:r>
              <a:rPr lang="en-US" dirty="0" smtClean="0"/>
              <a:t>18pt Intel Clear sub-bullet</a:t>
            </a:r>
          </a:p>
          <a:p>
            <a:pPr lvl="3"/>
            <a:r>
              <a:rPr lang="en-US" dirty="0" smtClean="0"/>
              <a:t>16pt Intel Clear fourth level</a:t>
            </a:r>
          </a:p>
          <a:p>
            <a:pPr lvl="4"/>
            <a:r>
              <a:rPr lang="en-US" dirty="0" err="1" smtClean="0"/>
              <a:t>14pt</a:t>
            </a:r>
            <a:r>
              <a:rPr lang="en-US" dirty="0" smtClean="0"/>
              <a:t> Intel Clear fifth level</a:t>
            </a:r>
            <a:endParaRPr lang="en-US" dirty="0"/>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smtClean="0"/>
              <a:t>“36pt Intel Clear Bold Text”</a:t>
            </a:r>
          </a:p>
          <a:p>
            <a:pPr lvl="1"/>
            <a:r>
              <a:rPr lang="en-US" dirty="0" err="1" smtClean="0"/>
              <a:t>12pt</a:t>
            </a:r>
            <a:r>
              <a:rPr lang="en-US" dirty="0" smtClean="0"/>
              <a:t> Attribution</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smtClean="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smtClean="0"/>
              <a:t>28pt Intel Clear Headline</a:t>
            </a:r>
            <a:endParaRPr lang="en-US" dirty="0"/>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smtClean="0"/>
              <a:t>18pt Intel Clear body text</a:t>
            </a:r>
          </a:p>
          <a:p>
            <a:pPr lvl="1"/>
            <a:r>
              <a:rPr lang="en-US" dirty="0" smtClean="0"/>
              <a:t>16pt Intel Clear bullet one</a:t>
            </a:r>
          </a:p>
          <a:p>
            <a:pPr lvl="2"/>
            <a:r>
              <a:rPr lang="en-US" dirty="0" smtClean="0"/>
              <a:t>16pt Intel Clear sub-bullet</a:t>
            </a:r>
          </a:p>
          <a:p>
            <a:pPr lvl="3"/>
            <a:r>
              <a:rPr lang="en-US" dirty="0" err="1" smtClean="0"/>
              <a:t>14pt</a:t>
            </a:r>
            <a:r>
              <a:rPr lang="en-US" dirty="0" smtClean="0"/>
              <a:t> Intel Clear fourth level</a:t>
            </a:r>
          </a:p>
          <a:p>
            <a:pPr lvl="4"/>
            <a:r>
              <a:rPr lang="en-US" dirty="0" err="1" smtClean="0"/>
              <a:t>14pt</a:t>
            </a:r>
            <a:r>
              <a:rPr lang="en-US" dirty="0" smtClean="0"/>
              <a:t> Intel Clear fifth level</a:t>
            </a:r>
            <a:endParaRPr lang="en-US" dirty="0"/>
          </a:p>
        </p:txBody>
      </p:sp>
      <p:sp>
        <p:nvSpPr>
          <p:cNvPr id="6" name="Slide Number Placeholder 5"/>
          <p:cNvSpPr>
            <a:spLocks noGrp="1"/>
          </p:cNvSpPr>
          <p:nvPr>
            <p:ph type="sldNum" sz="quarter" idx="4"/>
          </p:nvPr>
        </p:nvSpPr>
        <p:spPr>
          <a:xfrm>
            <a:off x="8720932" y="4816638"/>
            <a:ext cx="28502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dirty="0"/>
          </a:p>
        </p:txBody>
      </p:sp>
      <p:sp>
        <p:nvSpPr>
          <p:cNvPr id="8" name="Rectangle 7"/>
          <p:cNvSpPr/>
          <p:nvPr userDrawn="1"/>
        </p:nvSpPr>
        <p:spPr>
          <a:xfrm>
            <a:off x="454026" y="4936786"/>
            <a:ext cx="2438946" cy="184666"/>
          </a:xfrm>
          <a:prstGeom prst="rect">
            <a:avLst/>
          </a:prstGeom>
        </p:spPr>
        <p:txBody>
          <a:bodyPr wrap="square" lIns="0" tIns="0" rIns="0" bIns="0">
            <a:spAutoFit/>
          </a:bodyPr>
          <a:lstStyle/>
          <a:p>
            <a:pPr algn="l" fontAlgn="auto">
              <a:spcBef>
                <a:spcPts val="0"/>
              </a:spcBef>
              <a:spcAft>
                <a:spcPts val="0"/>
              </a:spcAft>
              <a:defRPr/>
            </a:pPr>
            <a:r>
              <a:rPr lang="en-US" sz="600" dirty="0" smtClean="0">
                <a:solidFill>
                  <a:schemeClr val="bg1">
                    <a:lumMod val="85000"/>
                  </a:schemeClr>
                </a:solidFill>
                <a:latin typeface="+mn-lt"/>
              </a:rPr>
              <a:t>Copyright</a:t>
            </a:r>
            <a:r>
              <a:rPr lang="en-US" sz="600" baseline="0" dirty="0" smtClean="0">
                <a:solidFill>
                  <a:schemeClr val="bg1">
                    <a:lumMod val="85000"/>
                  </a:schemeClr>
                </a:solidFill>
                <a:latin typeface="+mn-lt"/>
              </a:rPr>
              <a:t> </a:t>
            </a:r>
            <a:r>
              <a:rPr lang="en-US" sz="600" dirty="0" smtClean="0">
                <a:solidFill>
                  <a:schemeClr val="bg1">
                    <a:lumMod val="85000"/>
                  </a:schemeClr>
                </a:solidFill>
                <a:latin typeface="+mn-lt"/>
              </a:rPr>
              <a:t>©  2015, Intel Corporation. All rights reserved. </a:t>
            </a:r>
            <a:br>
              <a:rPr lang="en-US" sz="600" dirty="0" smtClean="0">
                <a:solidFill>
                  <a:schemeClr val="bg1">
                    <a:lumMod val="85000"/>
                  </a:schemeClr>
                </a:solidFill>
                <a:latin typeface="+mn-lt"/>
              </a:rPr>
            </a:br>
            <a:r>
              <a:rPr lang="en-US" sz="600" dirty="0" smtClean="0">
                <a:solidFill>
                  <a:schemeClr val="bg1">
                    <a:lumMod val="85000"/>
                  </a:schemeClr>
                </a:solidFill>
                <a:latin typeface="+mn-lt"/>
              </a:rPr>
              <a:t>*Other names and brands may be claimed as the property of others.</a:t>
            </a:r>
            <a:endParaRPr lang="en-US" sz="600" dirty="0">
              <a:solidFill>
                <a:schemeClr val="bg1">
                  <a:lumMod val="85000"/>
                </a:schemeClr>
              </a:solidFill>
              <a:latin typeface="+mn-lt"/>
            </a:endParaRPr>
          </a:p>
        </p:txBody>
      </p:sp>
      <p:sp>
        <p:nvSpPr>
          <p:cNvPr id="15" name="Footer Placeholder 4"/>
          <p:cNvSpPr>
            <a:spLocks noGrp="1"/>
          </p:cNvSpPr>
          <p:nvPr>
            <p:ph type="ftr" sz="quarter" idx="3"/>
          </p:nvPr>
        </p:nvSpPr>
        <p:spPr>
          <a:xfrm>
            <a:off x="3124200" y="4816638"/>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
        <p:nvSpPr>
          <p:cNvPr id="4" name="Action Button: Custom 3">
            <a:hlinkClick r:id="" action="ppaction://customshow?id=0&amp;return=true" highlightClick="1"/>
          </p:cNvPr>
          <p:cNvSpPr/>
          <p:nvPr userDrawn="1"/>
        </p:nvSpPr>
        <p:spPr>
          <a:xfrm>
            <a:off x="454026" y="4791532"/>
            <a:ext cx="996155" cy="128587"/>
          </a:xfrm>
          <a:prstGeom prst="actionButtonBlank">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800" b="0" dirty="0" smtClean="0">
                <a:solidFill>
                  <a:schemeClr val="tx1"/>
                </a:solidFill>
              </a:rPr>
              <a:t>Optimization Notice</a:t>
            </a:r>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 id="2147483687" r:id="rId19"/>
    <p:sldLayoutId id="2147483688" r:id="rId20"/>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txStyles>
    <p:titleStyle>
      <a:lvl1pPr algn="l" defTabSz="457200" rtl="0" eaLnBrk="1" latinLnBrk="0" hangingPunct="1">
        <a:lnSpc>
          <a:spcPct val="100000"/>
        </a:lnSpc>
        <a:spcBef>
          <a:spcPct val="0"/>
        </a:spcBef>
        <a:buNone/>
        <a:defRPr sz="2800" b="0" i="0" kern="1200" spc="0" baseline="0">
          <a:solidFill>
            <a:schemeClr val="tx2"/>
          </a:solidFill>
          <a:latin typeface="Intel Clear"/>
          <a:ea typeface="Intel Clear"/>
          <a:cs typeface="Intel Clear"/>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www.netlib.org/xblas/"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9.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4687" y="2421694"/>
            <a:ext cx="8212886" cy="1102519"/>
          </a:xfrm>
        </p:spPr>
        <p:txBody>
          <a:bodyPr/>
          <a:lstStyle/>
          <a:p>
            <a:r>
              <a:rPr lang="en-US" dirty="0" smtClean="0"/>
              <a:t>XBLAS AND MORE</a:t>
            </a:r>
            <a:endParaRPr lang="en-US" dirty="0">
              <a:solidFill>
                <a:schemeClr val="bg1">
                  <a:alpha val="90000"/>
                </a:schemeClr>
              </a:solidFill>
            </a:endParaRPr>
          </a:p>
        </p:txBody>
      </p:sp>
      <p:sp>
        <p:nvSpPr>
          <p:cNvPr id="3" name="Subtitle 2"/>
          <p:cNvSpPr>
            <a:spLocks noGrp="1"/>
          </p:cNvSpPr>
          <p:nvPr>
            <p:ph type="subTitle" idx="1"/>
          </p:nvPr>
        </p:nvSpPr>
        <p:spPr>
          <a:xfrm>
            <a:off x="455612" y="3493008"/>
            <a:ext cx="6848829" cy="925360"/>
          </a:xfrm>
        </p:spPr>
        <p:txBody>
          <a:bodyPr/>
          <a:lstStyle/>
          <a:p>
            <a:r>
              <a:rPr lang="en-US" dirty="0" smtClean="0"/>
              <a:t>XBLAS: Jim Demmel, </a:t>
            </a:r>
            <a:r>
              <a:rPr lang="en-US" i="1" dirty="0" smtClean="0"/>
              <a:t>Greg Henry</a:t>
            </a:r>
            <a:r>
              <a:rPr lang="en-US" dirty="0" smtClean="0"/>
              <a:t>, Jason Riedy, Peter Tang, Xiaoye S. Li</a:t>
            </a:r>
          </a:p>
          <a:p>
            <a:r>
              <a:rPr lang="en-US" b="0" dirty="0" smtClean="0"/>
              <a:t>MORE: Alexander Heinecke, </a:t>
            </a:r>
            <a:r>
              <a:rPr lang="en-US" b="0" i="1" dirty="0" smtClean="0"/>
              <a:t>Greg Henry</a:t>
            </a:r>
            <a:endParaRPr lang="en-US" b="0" i="1" dirty="0"/>
          </a:p>
        </p:txBody>
      </p:sp>
    </p:spTree>
    <p:extLst>
      <p:ext uri="{BB962C8B-B14F-4D97-AF65-F5344CB8AC3E}">
        <p14:creationId xmlns:p14="http://schemas.microsoft.com/office/powerpoint/2010/main" val="23100960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10</a:t>
            </a:fld>
            <a:endParaRPr lang="en-US" dirty="0"/>
          </a:p>
        </p:txBody>
      </p:sp>
      <p:sp>
        <p:nvSpPr>
          <p:cNvPr id="3" name="Title 2"/>
          <p:cNvSpPr>
            <a:spLocks noGrp="1"/>
          </p:cNvSpPr>
          <p:nvPr>
            <p:ph type="title"/>
          </p:nvPr>
        </p:nvSpPr>
        <p:spPr>
          <a:xfrm>
            <a:off x="455612" y="308848"/>
            <a:ext cx="8434999" cy="868680"/>
          </a:xfrm>
        </p:spPr>
        <p:txBody>
          <a:bodyPr/>
          <a:lstStyle/>
          <a:p>
            <a:r>
              <a:rPr lang="en-US" dirty="0" smtClean="0"/>
              <a:t>DDMUL (Bailey) : DDC(*) = DDA(*) * DDB(*), FMA ver.</a:t>
            </a:r>
            <a:endParaRPr lang="en-US" dirty="0"/>
          </a:p>
        </p:txBody>
      </p:sp>
      <p:sp>
        <p:nvSpPr>
          <p:cNvPr id="4" name="Content Placeholder 3"/>
          <p:cNvSpPr>
            <a:spLocks noGrp="1"/>
          </p:cNvSpPr>
          <p:nvPr>
            <p:ph sz="quarter" idx="13"/>
          </p:nvPr>
        </p:nvSpPr>
        <p:spPr>
          <a:xfrm>
            <a:off x="455613" y="837283"/>
            <a:ext cx="8228012" cy="3791868"/>
          </a:xfrm>
        </p:spPr>
        <p:txBody>
          <a:bodyPr>
            <a:normAutofit fontScale="85000" lnSpcReduction="10000"/>
          </a:bodyPr>
          <a:lstStyle/>
          <a:p>
            <a:r>
              <a:rPr lang="en-US" dirty="0"/>
              <a:t>subroutine </a:t>
            </a:r>
            <a:r>
              <a:rPr lang="en-US" dirty="0" err="1"/>
              <a:t>ddmul</a:t>
            </a:r>
            <a:r>
              <a:rPr lang="en-US" dirty="0"/>
              <a:t> (</a:t>
            </a:r>
            <a:r>
              <a:rPr lang="en-US" dirty="0" err="1"/>
              <a:t>dda</a:t>
            </a:r>
            <a:r>
              <a:rPr lang="en-US" dirty="0"/>
              <a:t>, ddb, </a:t>
            </a:r>
            <a:r>
              <a:rPr lang="en-US" dirty="0" err="1"/>
              <a:t>ddc</a:t>
            </a:r>
            <a:r>
              <a:rPr lang="en-US" dirty="0"/>
              <a:t>)</a:t>
            </a:r>
          </a:p>
          <a:p>
            <a:r>
              <a:rPr lang="en-US" dirty="0"/>
              <a:t>real*8 </a:t>
            </a:r>
            <a:r>
              <a:rPr lang="en-US" dirty="0" err="1"/>
              <a:t>dda</a:t>
            </a:r>
            <a:r>
              <a:rPr lang="en-US" dirty="0"/>
              <a:t>(2), ddb(2), </a:t>
            </a:r>
            <a:r>
              <a:rPr lang="en-US" dirty="0" err="1"/>
              <a:t>ddc</a:t>
            </a:r>
            <a:r>
              <a:rPr lang="en-US" dirty="0"/>
              <a:t>(2), c11, c21, c2, e, t1, t2</a:t>
            </a:r>
          </a:p>
          <a:p>
            <a:r>
              <a:rPr lang="en-US" dirty="0"/>
              <a:t>c11 = </a:t>
            </a:r>
            <a:r>
              <a:rPr lang="en-US" dirty="0" err="1"/>
              <a:t>dda</a:t>
            </a:r>
            <a:r>
              <a:rPr lang="en-US" dirty="0"/>
              <a:t>(1) * ddb(1)</a:t>
            </a:r>
          </a:p>
          <a:p>
            <a:r>
              <a:rPr lang="en-US" dirty="0"/>
              <a:t>c21 = </a:t>
            </a:r>
            <a:r>
              <a:rPr lang="en-US" dirty="0" err="1"/>
              <a:t>dda</a:t>
            </a:r>
            <a:r>
              <a:rPr lang="en-US" dirty="0"/>
              <a:t>(1) * ddb(1) - c11</a:t>
            </a:r>
          </a:p>
          <a:p>
            <a:r>
              <a:rPr lang="en-US" dirty="0"/>
              <a:t>c2 = </a:t>
            </a:r>
            <a:r>
              <a:rPr lang="en-US" dirty="0" err="1"/>
              <a:t>dda</a:t>
            </a:r>
            <a:r>
              <a:rPr lang="en-US" dirty="0"/>
              <a:t>(1) * ddb(2) + </a:t>
            </a:r>
            <a:r>
              <a:rPr lang="en-US" dirty="0" err="1"/>
              <a:t>dda</a:t>
            </a:r>
            <a:r>
              <a:rPr lang="en-US" dirty="0"/>
              <a:t>(2) * ddb(1)</a:t>
            </a:r>
          </a:p>
          <a:p>
            <a:r>
              <a:rPr lang="en-US" dirty="0"/>
              <a:t>t1 = c11 + c2</a:t>
            </a:r>
          </a:p>
          <a:p>
            <a:r>
              <a:rPr lang="en-US" dirty="0"/>
              <a:t>e = t1 - c11</a:t>
            </a:r>
          </a:p>
          <a:p>
            <a:r>
              <a:rPr lang="en-US" dirty="0"/>
              <a:t>t2 = ((c2 - e) + (c11 - (t1 - e))) + c21 + </a:t>
            </a:r>
            <a:r>
              <a:rPr lang="en-US" dirty="0" err="1"/>
              <a:t>dda</a:t>
            </a:r>
            <a:r>
              <a:rPr lang="en-US" dirty="0"/>
              <a:t>(2) * ddb(2)</a:t>
            </a:r>
          </a:p>
          <a:p>
            <a:r>
              <a:rPr lang="en-US" dirty="0" err="1"/>
              <a:t>ddc</a:t>
            </a:r>
            <a:r>
              <a:rPr lang="en-US" dirty="0"/>
              <a:t>(1) = t1 + t2</a:t>
            </a:r>
          </a:p>
          <a:p>
            <a:r>
              <a:rPr lang="en-US" dirty="0" err="1"/>
              <a:t>ddc</a:t>
            </a:r>
            <a:r>
              <a:rPr lang="en-US" dirty="0"/>
              <a:t>(2) = t2 - (</a:t>
            </a:r>
            <a:r>
              <a:rPr lang="en-US" dirty="0" err="1"/>
              <a:t>ddc</a:t>
            </a:r>
            <a:r>
              <a:rPr lang="en-US" dirty="0"/>
              <a:t>(1) - t1)</a:t>
            </a:r>
          </a:p>
          <a:p>
            <a:r>
              <a:rPr lang="en-US" dirty="0"/>
              <a:t>end</a:t>
            </a:r>
          </a:p>
          <a:p>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7062501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11</a:t>
            </a:fld>
            <a:endParaRPr lang="en-US" dirty="0"/>
          </a:p>
        </p:txBody>
      </p:sp>
      <p:sp>
        <p:nvSpPr>
          <p:cNvPr id="3" name="Title 2"/>
          <p:cNvSpPr>
            <a:spLocks noGrp="1"/>
          </p:cNvSpPr>
          <p:nvPr>
            <p:ph type="title"/>
          </p:nvPr>
        </p:nvSpPr>
        <p:spPr/>
        <p:txBody>
          <a:bodyPr/>
          <a:lstStyle/>
          <a:p>
            <a:r>
              <a:rPr lang="en-US" dirty="0" smtClean="0"/>
              <a:t>Latest Efforts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We consider other algorithms besides </a:t>
            </a:r>
            <a:r>
              <a:rPr lang="en-US" dirty="0" smtClean="0"/>
              <a:t>last two slides</a:t>
            </a:r>
            <a:endParaRPr lang="en-US" dirty="0" smtClean="0"/>
          </a:p>
          <a:p>
            <a:pPr marL="285750" indent="-285750">
              <a:buFont typeface="Arial" panose="020B0604020202020204" pitchFamily="34" charset="0"/>
              <a:buChar char="•"/>
            </a:pPr>
            <a:r>
              <a:rPr lang="en-US" dirty="0" smtClean="0"/>
              <a:t>Note that FMA vs. non-FMA is an important consideration</a:t>
            </a:r>
          </a:p>
          <a:p>
            <a:pPr marL="511175" lvl="1" indent="-285750">
              <a:buFont typeface="Arial" panose="020B0604020202020204" pitchFamily="34" charset="0"/>
              <a:buChar char="•"/>
            </a:pPr>
            <a:r>
              <a:rPr lang="en-US" dirty="0" smtClean="0"/>
              <a:t>We have considered AVX separately from AVX2, AVX-512</a:t>
            </a:r>
          </a:p>
          <a:p>
            <a:pPr marL="285750" indent="-285750">
              <a:buFont typeface="Arial" panose="020B0604020202020204" pitchFamily="34" charset="0"/>
              <a:buChar char="•"/>
            </a:pPr>
            <a:r>
              <a:rPr lang="en-US" dirty="0" err="1" smtClean="0"/>
              <a:t>Ogita</a:t>
            </a:r>
            <a:r>
              <a:rPr lang="en-US" dirty="0" smtClean="0"/>
              <a:t>, Rump, </a:t>
            </a:r>
            <a:r>
              <a:rPr lang="en-US" dirty="0" err="1" smtClean="0"/>
              <a:t>Oishi</a:t>
            </a:r>
            <a:r>
              <a:rPr lang="en-US" dirty="0" smtClean="0"/>
              <a:t> have a SIAM SISC 2005 paper: “Accurate Sum and Dot Product”</a:t>
            </a:r>
          </a:p>
          <a:p>
            <a:pPr marL="285750" indent="-285750">
              <a:buFont typeface="Arial" panose="020B0604020202020204" pitchFamily="34" charset="0"/>
              <a:buChar char="•"/>
            </a:pPr>
            <a:r>
              <a:rPr lang="en-US" dirty="0" smtClean="0"/>
              <a:t>We have implemented algorithms like ORO’s</a:t>
            </a:r>
          </a:p>
          <a:p>
            <a:pPr marL="285750" indent="-285750">
              <a:buFont typeface="Arial" panose="020B0604020202020204" pitchFamily="34" charset="0"/>
              <a:buChar char="•"/>
            </a:pPr>
            <a:r>
              <a:rPr lang="en-US" dirty="0" smtClean="0"/>
              <a:t>We require </a:t>
            </a:r>
            <a:r>
              <a:rPr lang="en-US" dirty="0" err="1" smtClean="0"/>
              <a:t>vectorized</a:t>
            </a:r>
            <a:r>
              <a:rPr lang="en-US" dirty="0" smtClean="0"/>
              <a:t>, tuned solutions</a:t>
            </a:r>
          </a:p>
          <a:p>
            <a:pPr marL="511175" lvl="1" indent="-285750">
              <a:buFont typeface="Arial" panose="020B0604020202020204" pitchFamily="34" charset="0"/>
              <a:buChar char="•"/>
            </a:pPr>
            <a:r>
              <a:rPr lang="en-US" dirty="0" smtClean="0"/>
              <a:t>We have created optimized AVX/AVX2 kernels discussed here</a:t>
            </a:r>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6434454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12</a:t>
            </a:fld>
            <a:endParaRPr lang="en-US" dirty="0"/>
          </a:p>
        </p:txBody>
      </p:sp>
      <p:sp>
        <p:nvSpPr>
          <p:cNvPr id="3" name="Title 2"/>
          <p:cNvSpPr>
            <a:spLocks noGrp="1"/>
          </p:cNvSpPr>
          <p:nvPr>
            <p:ph type="title"/>
          </p:nvPr>
        </p:nvSpPr>
        <p:spPr/>
        <p:txBody>
          <a:bodyPr/>
          <a:lstStyle/>
          <a:p>
            <a:r>
              <a:rPr lang="en-US" dirty="0" smtClean="0"/>
              <a:t>Extra Precision: The Bad Reputation </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Extra Precision is not frequently used in linear algebra</a:t>
            </a:r>
          </a:p>
          <a:p>
            <a:pPr marL="285750" indent="-285750">
              <a:buFont typeface="Arial" panose="020B0604020202020204" pitchFamily="34" charset="0"/>
              <a:buChar char="•"/>
            </a:pPr>
            <a:r>
              <a:rPr lang="en-US" dirty="0" smtClean="0"/>
              <a:t>Software Quad is way too slow: 50x-100x slower than double-precision</a:t>
            </a:r>
          </a:p>
          <a:p>
            <a:pPr marL="285750" indent="-285750">
              <a:buFont typeface="Arial" panose="020B0604020202020204" pitchFamily="34" charset="0"/>
              <a:buChar char="•"/>
            </a:pPr>
            <a:r>
              <a:rPr lang="en-US" dirty="0" smtClean="0"/>
              <a:t>Using optimizations with the Intel Compiler on double-double can lead to incorrect results without the perfect compiler flags</a:t>
            </a:r>
          </a:p>
          <a:p>
            <a:pPr marL="285750" indent="-285750">
              <a:buFont typeface="Arial" panose="020B0604020202020204" pitchFamily="34" charset="0"/>
              <a:buChar char="•"/>
            </a:pPr>
            <a:r>
              <a:rPr lang="en-US" dirty="0" smtClean="0"/>
              <a:t>Most SW implementations of DD are very slow</a:t>
            </a:r>
          </a:p>
          <a:p>
            <a:pPr marL="285750" indent="-285750">
              <a:buFont typeface="Arial" panose="020B0604020202020204" pitchFamily="34" charset="0"/>
              <a:buChar char="•"/>
            </a:pPr>
            <a:r>
              <a:rPr lang="en-US" dirty="0" smtClean="0"/>
              <a:t>One mistake can lead to only double precision accuracy</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507243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13</a:t>
            </a:fld>
            <a:endParaRPr lang="en-US" dirty="0"/>
          </a:p>
        </p:txBody>
      </p:sp>
      <p:sp>
        <p:nvSpPr>
          <p:cNvPr id="3" name="Title 2"/>
          <p:cNvSpPr>
            <a:spLocks noGrp="1"/>
          </p:cNvSpPr>
          <p:nvPr>
            <p:ph type="title"/>
          </p:nvPr>
        </p:nvSpPr>
        <p:spPr/>
        <p:txBody>
          <a:bodyPr/>
          <a:lstStyle/>
          <a:p>
            <a:r>
              <a:rPr lang="en-US" dirty="0" smtClean="0"/>
              <a:t>Extra Precision Level-3 BLAS can suffer where regular BLAS won’t</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BLAS is broken up by Level:</a:t>
            </a:r>
          </a:p>
          <a:p>
            <a:pPr marL="511175" lvl="1" indent="-285750">
              <a:buFont typeface="Arial" panose="020B0604020202020204" pitchFamily="34" charset="0"/>
              <a:buChar char="•"/>
            </a:pPr>
            <a:r>
              <a:rPr lang="en-US" dirty="0" smtClean="0"/>
              <a:t>Level-1 : O(n) computation, O(n) data   (dot products, scalar*vector)</a:t>
            </a:r>
          </a:p>
          <a:p>
            <a:pPr marL="511175" lvl="1" indent="-285750">
              <a:buFont typeface="Arial" panose="020B0604020202020204" pitchFamily="34" charset="0"/>
              <a:buChar char="•"/>
            </a:pPr>
            <a:r>
              <a:rPr lang="en-US" dirty="0" smtClean="0"/>
              <a:t>Level-2 : O(n^2) computation, O(n^2) data (matrix vector product)</a:t>
            </a:r>
          </a:p>
          <a:p>
            <a:pPr marL="511175" lvl="1" indent="-285750">
              <a:buFont typeface="Arial" panose="020B0604020202020204" pitchFamily="34" charset="0"/>
              <a:buChar char="•"/>
            </a:pPr>
            <a:r>
              <a:rPr lang="en-US" dirty="0" smtClean="0"/>
              <a:t>Level-3 : O(n^3) computation, O(n^2) data (matrix-matrix product)</a:t>
            </a:r>
          </a:p>
          <a:p>
            <a:pPr marL="285750" indent="-285750">
              <a:buFont typeface="Arial" panose="020B0604020202020204" pitchFamily="34" charset="0"/>
              <a:buChar char="•"/>
            </a:pPr>
            <a:r>
              <a:rPr lang="en-US" dirty="0" smtClean="0"/>
              <a:t>Level-1 and Level-2 BLAS </a:t>
            </a:r>
            <a:r>
              <a:rPr lang="en-US" b="1" dirty="0" smtClean="0"/>
              <a:t>can</a:t>
            </a:r>
            <a:r>
              <a:rPr lang="en-US" dirty="0" smtClean="0"/>
              <a:t> be memory-bound</a:t>
            </a:r>
          </a:p>
          <a:p>
            <a:pPr marL="285750" indent="-285750">
              <a:buFont typeface="Arial" panose="020B0604020202020204" pitchFamily="34" charset="0"/>
              <a:buChar char="•"/>
            </a:pPr>
            <a:r>
              <a:rPr lang="en-US" dirty="0" smtClean="0"/>
              <a:t>Level-3 BLAS </a:t>
            </a:r>
            <a:r>
              <a:rPr lang="en-US" b="1" dirty="0" smtClean="0"/>
              <a:t>can</a:t>
            </a:r>
            <a:r>
              <a:rPr lang="en-US" dirty="0" smtClean="0"/>
              <a:t> be computation-bound (which is good)</a:t>
            </a:r>
          </a:p>
          <a:p>
            <a:pPr marL="285750" indent="-285750">
              <a:buFont typeface="Arial" panose="020B0604020202020204" pitchFamily="34" charset="0"/>
              <a:buChar char="•"/>
            </a:pPr>
            <a:r>
              <a:rPr lang="en-US" dirty="0" smtClean="0"/>
              <a:t>x86 algorithms </a:t>
            </a:r>
            <a:r>
              <a:rPr lang="en-US" b="1" dirty="0" smtClean="0"/>
              <a:t>can</a:t>
            </a:r>
            <a:r>
              <a:rPr lang="en-US" dirty="0" smtClean="0"/>
              <a:t> be register-starved</a:t>
            </a:r>
          </a:p>
          <a:p>
            <a:pPr marL="285750" indent="-285750">
              <a:buFont typeface="Arial" panose="020B0604020202020204" pitchFamily="34" charset="0"/>
              <a:buChar char="•"/>
            </a:pPr>
            <a:r>
              <a:rPr lang="en-US" dirty="0" smtClean="0"/>
              <a:t>DD computations </a:t>
            </a:r>
            <a:r>
              <a:rPr lang="en-US" b="1" dirty="0" smtClean="0"/>
              <a:t>can</a:t>
            </a:r>
            <a:r>
              <a:rPr lang="en-US" dirty="0" smtClean="0"/>
              <a:t> be FP latency-bound (which is bad)</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99431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14</a:t>
            </a:fld>
            <a:endParaRPr lang="en-US" dirty="0"/>
          </a:p>
        </p:txBody>
      </p:sp>
      <p:sp>
        <p:nvSpPr>
          <p:cNvPr id="3" name="Title 2"/>
          <p:cNvSpPr>
            <a:spLocks noGrp="1"/>
          </p:cNvSpPr>
          <p:nvPr>
            <p:ph type="title"/>
          </p:nvPr>
        </p:nvSpPr>
        <p:spPr/>
        <p:txBody>
          <a:bodyPr/>
          <a:lstStyle/>
          <a:p>
            <a:r>
              <a:rPr lang="en-US" dirty="0" smtClean="0"/>
              <a:t>Use Case 1: Iterative Refinement</a:t>
            </a:r>
            <a:endParaRPr lang="en-US" dirty="0"/>
          </a:p>
        </p:txBody>
      </p:sp>
      <p:sp>
        <p:nvSpPr>
          <p:cNvPr id="4" name="Content Placeholder 3"/>
          <p:cNvSpPr>
            <a:spLocks noGrp="1"/>
          </p:cNvSpPr>
          <p:nvPr>
            <p:ph sz="quarter" idx="13"/>
          </p:nvPr>
        </p:nvSpPr>
        <p:spPr>
          <a:xfrm>
            <a:off x="455613" y="828339"/>
            <a:ext cx="8228012" cy="3988299"/>
          </a:xfrm>
        </p:spPr>
        <p:txBody>
          <a:bodyPr>
            <a:normAutofit fontScale="70000" lnSpcReduction="20000"/>
          </a:bodyPr>
          <a:lstStyle/>
          <a:p>
            <a:pPr marL="285750" indent="-285750">
              <a:buFont typeface="Arial" panose="020B0604020202020204" pitchFamily="34" charset="0"/>
              <a:buChar char="•"/>
            </a:pPr>
            <a:r>
              <a:rPr lang="en-US" dirty="0" smtClean="0"/>
              <a:t>Solve Ax</a:t>
            </a:r>
            <a:r>
              <a:rPr lang="en-US" baseline="-25000" dirty="0" smtClean="0"/>
              <a:t>0</a:t>
            </a:r>
            <a:r>
              <a:rPr lang="en-US" dirty="0" smtClean="0"/>
              <a:t> = b in real*8  (perhaps via LU, O(n^3) work)</a:t>
            </a:r>
          </a:p>
          <a:p>
            <a:pPr marL="285750" indent="-285750">
              <a:buFont typeface="Arial" panose="020B0604020202020204" pitchFamily="34" charset="0"/>
              <a:buChar char="•"/>
            </a:pPr>
            <a:r>
              <a:rPr lang="en-US" dirty="0" smtClean="0"/>
              <a:t>“Error Bounds from Extra Precise Iterative Refinement” (LAWN165)</a:t>
            </a:r>
          </a:p>
          <a:p>
            <a:pPr marL="511175" lvl="1" indent="-285750">
              <a:buFont typeface="Arial" panose="020B0604020202020204" pitchFamily="34" charset="0"/>
              <a:buChar char="•"/>
            </a:pPr>
            <a:r>
              <a:rPr lang="en-US" dirty="0" smtClean="0"/>
              <a:t>J. Demmel, Y. </a:t>
            </a:r>
            <a:r>
              <a:rPr lang="en-US" dirty="0" err="1" smtClean="0"/>
              <a:t>Hida</a:t>
            </a:r>
            <a:r>
              <a:rPr lang="en-US" dirty="0" smtClean="0"/>
              <a:t>, W. </a:t>
            </a:r>
            <a:r>
              <a:rPr lang="en-US" dirty="0" err="1" smtClean="0"/>
              <a:t>Kahan</a:t>
            </a:r>
            <a:r>
              <a:rPr lang="en-US" dirty="0" smtClean="0"/>
              <a:t>, X.S. Li, S. Mukherjee, E. J. Riedy</a:t>
            </a:r>
          </a:p>
          <a:p>
            <a:pPr marL="285750" indent="-285750">
              <a:buFont typeface="Arial" panose="020B0604020202020204" pitchFamily="34" charset="0"/>
              <a:buChar char="•"/>
            </a:pPr>
            <a:r>
              <a:rPr lang="en-US" dirty="0"/>
              <a:t>“Extra-precise Iterative Refinement for </a:t>
            </a:r>
            <a:r>
              <a:rPr lang="en-US" dirty="0" err="1"/>
              <a:t>Overdetermined</a:t>
            </a:r>
            <a:r>
              <a:rPr lang="en-US" dirty="0"/>
              <a:t> Least Squares Problems” (LAWN 188)</a:t>
            </a:r>
          </a:p>
          <a:p>
            <a:pPr marL="511175" lvl="1" indent="-285750">
              <a:buFont typeface="Arial" panose="020B0604020202020204" pitchFamily="34" charset="0"/>
              <a:buChar char="•"/>
            </a:pPr>
            <a:r>
              <a:rPr lang="en-US" dirty="0"/>
              <a:t>J. Demmel, Y. </a:t>
            </a:r>
            <a:r>
              <a:rPr lang="en-US" dirty="0" err="1"/>
              <a:t>Hida</a:t>
            </a:r>
            <a:r>
              <a:rPr lang="en-US" dirty="0"/>
              <a:t>, X.S. Li, E.J. </a:t>
            </a:r>
            <a:r>
              <a:rPr lang="en-US" dirty="0" smtClean="0"/>
              <a:t>Riedy</a:t>
            </a:r>
          </a:p>
          <a:p>
            <a:pPr marL="285750" indent="-285750">
              <a:buFont typeface="Arial" panose="020B0604020202020204" pitchFamily="34" charset="0"/>
              <a:buChar char="•"/>
            </a:pPr>
            <a:r>
              <a:rPr lang="en-US" dirty="0" smtClean="0"/>
              <a:t>Form the residual error r</a:t>
            </a:r>
            <a:r>
              <a:rPr lang="en-US" baseline="-25000" dirty="0" smtClean="0"/>
              <a:t>0</a:t>
            </a:r>
            <a:r>
              <a:rPr lang="en-US" dirty="0" smtClean="0"/>
              <a:t> = b – Ax</a:t>
            </a:r>
            <a:r>
              <a:rPr lang="en-US" baseline="-25000" dirty="0" smtClean="0"/>
              <a:t>0</a:t>
            </a:r>
            <a:r>
              <a:rPr lang="en-US" dirty="0" smtClean="0"/>
              <a:t> in extended precision, O(n^2) work</a:t>
            </a:r>
          </a:p>
          <a:p>
            <a:pPr marL="285750" indent="-285750">
              <a:buFont typeface="Arial" panose="020B0604020202020204" pitchFamily="34" charset="0"/>
              <a:buChar char="•"/>
            </a:pPr>
            <a:r>
              <a:rPr lang="en-US" dirty="0" smtClean="0"/>
              <a:t>Solve Ay</a:t>
            </a:r>
            <a:r>
              <a:rPr lang="en-US" baseline="-25000" dirty="0" smtClean="0"/>
              <a:t>1</a:t>
            </a:r>
            <a:r>
              <a:rPr lang="en-US" dirty="0" smtClean="0"/>
              <a:t> = r</a:t>
            </a:r>
            <a:r>
              <a:rPr lang="en-US" baseline="-25000" dirty="0" smtClean="0"/>
              <a:t>0</a:t>
            </a:r>
            <a:r>
              <a:rPr lang="en-US" dirty="0" smtClean="0"/>
              <a:t> in real*8, O(n^2) work if we kept the LU factors</a:t>
            </a:r>
            <a:endParaRPr lang="en-US" baseline="-25000" dirty="0" smtClean="0"/>
          </a:p>
          <a:p>
            <a:pPr marL="285750" indent="-285750">
              <a:buFont typeface="Arial" panose="020B0604020202020204" pitchFamily="34" charset="0"/>
              <a:buChar char="•"/>
            </a:pPr>
            <a:r>
              <a:rPr lang="en-US" dirty="0" smtClean="0"/>
              <a:t>Set x</a:t>
            </a:r>
            <a:r>
              <a:rPr lang="en-US" baseline="-25000" dirty="0" smtClean="0"/>
              <a:t>1</a:t>
            </a:r>
            <a:r>
              <a:rPr lang="en-US" dirty="0" smtClean="0"/>
              <a:t> = x</a:t>
            </a:r>
            <a:r>
              <a:rPr lang="en-US" baseline="-25000" dirty="0" smtClean="0"/>
              <a:t>0</a:t>
            </a:r>
            <a:r>
              <a:rPr lang="en-US" dirty="0" smtClean="0"/>
              <a:t> + y</a:t>
            </a:r>
            <a:r>
              <a:rPr lang="en-US" baseline="-25000" dirty="0" smtClean="0"/>
              <a:t>1 </a:t>
            </a:r>
            <a:r>
              <a:rPr lang="en-US" dirty="0" smtClean="0"/>
              <a:t>(O(n) work), and iterate until the residuals are “small enough”</a:t>
            </a:r>
            <a:endParaRPr lang="en-US" baseline="-25000" dirty="0" smtClean="0"/>
          </a:p>
          <a:p>
            <a:pPr marL="285750" indent="-285750">
              <a:buFont typeface="Arial" panose="020B0604020202020204" pitchFamily="34" charset="0"/>
              <a:buChar char="•"/>
            </a:pPr>
            <a:r>
              <a:rPr lang="en-US" dirty="0" smtClean="0"/>
              <a:t>Note that one can combine a few steps with extra precision as well</a:t>
            </a:r>
          </a:p>
          <a:p>
            <a:pPr marL="285750" indent="-285750">
              <a:buFont typeface="Arial" panose="020B0604020202020204" pitchFamily="34" charset="0"/>
              <a:buChar char="•"/>
            </a:pPr>
            <a:r>
              <a:rPr lang="en-US" dirty="0" smtClean="0"/>
              <a:t>If the condition of A is below 1/eps, this results in high accuracy</a:t>
            </a:r>
          </a:p>
          <a:p>
            <a:pPr marL="285750" indent="-285750">
              <a:buFont typeface="Arial" panose="020B0604020202020204" pitchFamily="34" charset="0"/>
              <a:buChar char="•"/>
            </a:pPr>
            <a:r>
              <a:rPr lang="en-US" dirty="0" smtClean="0"/>
              <a:t>The majority of the work (O(n^3)) is in double. </a:t>
            </a:r>
            <a:r>
              <a:rPr lang="en-US" dirty="0" smtClean="0"/>
              <a:t>O</a:t>
            </a:r>
            <a:r>
              <a:rPr lang="en-US" dirty="0" smtClean="0"/>
              <a:t>nly </a:t>
            </a:r>
            <a:r>
              <a:rPr lang="en-US" dirty="0" smtClean="0"/>
              <a:t>some is in </a:t>
            </a:r>
            <a:r>
              <a:rPr lang="en-US" dirty="0" smtClean="0"/>
              <a:t>extended precision (O(n^2))</a:t>
            </a:r>
            <a:endParaRPr lang="en-US" dirty="0" smtClean="0"/>
          </a:p>
          <a:p>
            <a:pPr marL="511175" lvl="1" indent="-285750">
              <a:buFont typeface="Arial" panose="020B0604020202020204" pitchFamily="34" charset="0"/>
              <a:buChar char="•"/>
            </a:pPr>
            <a:r>
              <a:rPr lang="en-US" dirty="0" smtClean="0"/>
              <a:t>However, SW Quad is so slow that the O(n^2) work can dominate</a:t>
            </a:r>
          </a:p>
          <a:p>
            <a:pPr marL="511175" lvl="1" indent="-285750">
              <a:buFont typeface="Arial" panose="020B0604020202020204" pitchFamily="34" charset="0"/>
              <a:buChar char="•"/>
            </a:pPr>
            <a:r>
              <a:rPr lang="en-US" dirty="0" smtClean="0"/>
              <a:t>DD libraries tend to be written in high-level code and aren’t </a:t>
            </a:r>
            <a:r>
              <a:rPr lang="en-US" dirty="0" err="1" smtClean="0"/>
              <a:t>vectorized</a:t>
            </a:r>
            <a:endParaRPr lang="en-US" dirty="0" smtClean="0"/>
          </a:p>
          <a:p>
            <a:pPr lvl="1" indent="0">
              <a:buNone/>
            </a:pPr>
            <a:endParaRPr lang="en-US" dirty="0" smtClean="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1964649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15</a:t>
            </a:fld>
            <a:endParaRPr lang="en-US" dirty="0"/>
          </a:p>
        </p:txBody>
      </p:sp>
      <p:sp>
        <p:nvSpPr>
          <p:cNvPr id="3" name="Title 2"/>
          <p:cNvSpPr>
            <a:spLocks noGrp="1"/>
          </p:cNvSpPr>
          <p:nvPr>
            <p:ph type="title"/>
          </p:nvPr>
        </p:nvSpPr>
        <p:spPr/>
        <p:txBody>
          <a:bodyPr/>
          <a:lstStyle/>
          <a:p>
            <a:r>
              <a:rPr lang="en-US" dirty="0" smtClean="0"/>
              <a:t>Use Case 2: Least Squares, min ||Ax-b||</a:t>
            </a:r>
            <a:r>
              <a:rPr lang="en-US" baseline="-25000" dirty="0" smtClean="0"/>
              <a:t>2</a:t>
            </a:r>
            <a:endParaRPr lang="en-US" dirty="0"/>
          </a:p>
        </p:txBody>
      </p:sp>
      <p:sp>
        <p:nvSpPr>
          <p:cNvPr id="4" name="Content Placeholder 3"/>
          <p:cNvSpPr>
            <a:spLocks noGrp="1"/>
          </p:cNvSpPr>
          <p:nvPr>
            <p:ph sz="quarter" idx="13"/>
          </p:nvPr>
        </p:nvSpPr>
        <p:spPr/>
        <p:txBody>
          <a:bodyPr>
            <a:normAutofit fontScale="62500" lnSpcReduction="20000"/>
          </a:bodyPr>
          <a:lstStyle/>
          <a:p>
            <a:pPr marL="285750" indent="-285750">
              <a:buFont typeface="Arial" panose="020B0604020202020204" pitchFamily="34" charset="0"/>
              <a:buChar char="•"/>
            </a:pPr>
            <a:r>
              <a:rPr lang="en-US" dirty="0" smtClean="0"/>
              <a:t>One can either do “iterative refinement” on least squares… Or…</a:t>
            </a:r>
          </a:p>
          <a:p>
            <a:pPr marL="285750" indent="-285750">
              <a:buFont typeface="Arial" panose="020B0604020202020204" pitchFamily="34" charset="0"/>
              <a:buChar char="•"/>
            </a:pPr>
            <a:r>
              <a:rPr lang="en-US" dirty="0" smtClean="0"/>
              <a:t>Consider the </a:t>
            </a:r>
            <a:r>
              <a:rPr lang="en-US" dirty="0" err="1" smtClean="0"/>
              <a:t>Cholesky</a:t>
            </a:r>
            <a:r>
              <a:rPr lang="en-US" dirty="0" smtClean="0"/>
              <a:t> QR algorithm:</a:t>
            </a:r>
          </a:p>
          <a:p>
            <a:pPr marL="511175" lvl="1" indent="-285750">
              <a:buFont typeface="Arial" panose="020B0604020202020204" pitchFamily="34" charset="0"/>
              <a:buChar char="•"/>
            </a:pPr>
            <a:r>
              <a:rPr lang="en-US" dirty="0"/>
              <a:t>Mixed-Precision </a:t>
            </a:r>
            <a:r>
              <a:rPr lang="en-US" dirty="0" err="1"/>
              <a:t>Cholesky</a:t>
            </a:r>
            <a:r>
              <a:rPr lang="en-US" dirty="0"/>
              <a:t> QR Factorization and Its Case Studies on Multicore CPU with Multiple </a:t>
            </a:r>
            <a:r>
              <a:rPr lang="en-US" dirty="0" smtClean="0"/>
              <a:t>GPUs</a:t>
            </a:r>
          </a:p>
          <a:p>
            <a:pPr marL="857250" lvl="2" indent="-285750">
              <a:buFont typeface="Arial" panose="020B0604020202020204" pitchFamily="34" charset="0"/>
              <a:buChar char="•"/>
            </a:pPr>
            <a:r>
              <a:rPr lang="en-US" dirty="0" smtClean="0"/>
              <a:t>I. Yamazaki, S. Tomov, J. Dongarra</a:t>
            </a:r>
            <a:endParaRPr lang="en-US" dirty="0"/>
          </a:p>
          <a:p>
            <a:pPr marL="511175" lvl="1" indent="-285750">
              <a:buFont typeface="Arial" panose="020B0604020202020204" pitchFamily="34" charset="0"/>
              <a:buChar char="•"/>
            </a:pPr>
            <a:r>
              <a:rPr lang="en-US" dirty="0" smtClean="0"/>
              <a:t>Form A</a:t>
            </a:r>
            <a:r>
              <a:rPr lang="en-US" baseline="30000" dirty="0" smtClean="0"/>
              <a:t>T</a:t>
            </a:r>
            <a:r>
              <a:rPr lang="en-US" dirty="0" smtClean="0"/>
              <a:t>A = B (note squaring the condition number!)</a:t>
            </a:r>
          </a:p>
          <a:p>
            <a:pPr marL="511175" lvl="1" indent="-285750">
              <a:buFont typeface="Arial" panose="020B0604020202020204" pitchFamily="34" charset="0"/>
              <a:buChar char="•"/>
            </a:pPr>
            <a:r>
              <a:rPr lang="en-US" dirty="0" smtClean="0"/>
              <a:t>Do a </a:t>
            </a:r>
            <a:r>
              <a:rPr lang="en-US" dirty="0" err="1" smtClean="0"/>
              <a:t>Cholesky</a:t>
            </a:r>
            <a:r>
              <a:rPr lang="en-US" dirty="0" smtClean="0"/>
              <a:t> decomposition of B = R*R’  (R upper triangular)</a:t>
            </a:r>
          </a:p>
          <a:p>
            <a:pPr marL="511175" lvl="1" indent="-285750">
              <a:buFont typeface="Arial" panose="020B0604020202020204" pitchFamily="34" charset="0"/>
              <a:buChar char="•"/>
            </a:pPr>
            <a:r>
              <a:rPr lang="en-US" dirty="0" smtClean="0"/>
              <a:t>(Optional if Q is desired) Do a triangular solve Q = A*R</a:t>
            </a:r>
            <a:r>
              <a:rPr lang="en-US" baseline="30000" dirty="0" smtClean="0"/>
              <a:t>-1</a:t>
            </a:r>
            <a:r>
              <a:rPr lang="en-US" dirty="0" smtClean="0"/>
              <a:t> for Q</a:t>
            </a:r>
          </a:p>
          <a:p>
            <a:pPr marL="511175" lvl="1" indent="-285750">
              <a:buFont typeface="Arial" panose="020B0604020202020204" pitchFamily="34" charset="0"/>
              <a:buChar char="•"/>
            </a:pPr>
            <a:r>
              <a:rPr lang="en-US" dirty="0" smtClean="0"/>
              <a:t>Now we have a Tall-Skinny (TS) QR algorithm (less stable, what if a column of A is zero)</a:t>
            </a:r>
          </a:p>
          <a:p>
            <a:pPr marL="511175" lvl="1" indent="-285750">
              <a:buFont typeface="Arial" panose="020B0604020202020204" pitchFamily="34" charset="0"/>
              <a:buChar char="•"/>
            </a:pPr>
            <a:r>
              <a:rPr lang="en-US" dirty="0" smtClean="0"/>
              <a:t>Use QR to finish solving the least squares problem</a:t>
            </a:r>
          </a:p>
          <a:p>
            <a:pPr marL="285750" indent="-285750">
              <a:buFont typeface="Arial" panose="020B0604020202020204" pitchFamily="34" charset="0"/>
              <a:buChar char="•"/>
            </a:pPr>
            <a:r>
              <a:rPr lang="en-US" dirty="0" smtClean="0"/>
              <a:t>Might need extra precision to complete </a:t>
            </a:r>
            <a:r>
              <a:rPr lang="en-US" dirty="0" err="1" smtClean="0"/>
              <a:t>Cholesky</a:t>
            </a:r>
            <a:endParaRPr lang="en-US" dirty="0" smtClean="0"/>
          </a:p>
          <a:p>
            <a:pPr marL="285750" indent="-285750">
              <a:buFont typeface="Arial" panose="020B0604020202020204" pitchFamily="34" charset="0"/>
              <a:buChar char="•"/>
            </a:pPr>
            <a:r>
              <a:rPr lang="en-US" dirty="0" smtClean="0"/>
              <a:t>This also gives us a TSQR approach</a:t>
            </a:r>
          </a:p>
          <a:p>
            <a:pPr marL="285750" indent="-285750">
              <a:buFont typeface="Arial" panose="020B0604020202020204" pitchFamily="34" charset="0"/>
              <a:buChar char="•"/>
            </a:pPr>
            <a:r>
              <a:rPr lang="en-US" dirty="0" smtClean="0"/>
              <a:t>(One can also draw similar results for SVD)</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4761954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16</a:t>
            </a:fld>
            <a:endParaRPr lang="en-US" dirty="0"/>
          </a:p>
        </p:txBody>
      </p:sp>
      <p:sp>
        <p:nvSpPr>
          <p:cNvPr id="3" name="Title 2"/>
          <p:cNvSpPr>
            <a:spLocks noGrp="1"/>
          </p:cNvSpPr>
          <p:nvPr>
            <p:ph type="title"/>
          </p:nvPr>
        </p:nvSpPr>
        <p:spPr/>
        <p:txBody>
          <a:bodyPr/>
          <a:lstStyle/>
          <a:p>
            <a:r>
              <a:rPr lang="en-US" dirty="0" smtClean="0"/>
              <a:t>Other use cases?</a:t>
            </a:r>
            <a:endParaRPr lang="en-US" dirty="0"/>
          </a:p>
        </p:txBody>
      </p:sp>
      <p:sp>
        <p:nvSpPr>
          <p:cNvPr id="4" name="Content Placeholder 3"/>
          <p:cNvSpPr>
            <a:spLocks noGrp="1"/>
          </p:cNvSpPr>
          <p:nvPr>
            <p:ph sz="quarter" idx="13"/>
          </p:nvPr>
        </p:nvSpPr>
        <p:spPr/>
        <p:txBody>
          <a:bodyPr>
            <a:normAutofit fontScale="85000" lnSpcReduction="20000"/>
          </a:bodyPr>
          <a:lstStyle/>
          <a:p>
            <a:pPr marL="285750" indent="-285750">
              <a:buFont typeface="Arial" panose="020B0604020202020204" pitchFamily="34" charset="0"/>
              <a:buChar char="•"/>
            </a:pPr>
            <a:r>
              <a:rPr lang="en-US" dirty="0" smtClean="0"/>
              <a:t>Previous Use Cases (Using numbers from the XBLAS ref., omitting the previous 2 cases)</a:t>
            </a:r>
          </a:p>
          <a:p>
            <a:pPr lvl="1" indent="0">
              <a:buNone/>
            </a:pPr>
            <a:r>
              <a:rPr lang="en-US" dirty="0" smtClean="0"/>
              <a:t>2. Avoiding Pivoting in Sparse GE</a:t>
            </a:r>
          </a:p>
          <a:p>
            <a:pPr lvl="1" indent="0">
              <a:buNone/>
            </a:pPr>
            <a:r>
              <a:rPr lang="en-US" dirty="0" smtClean="0"/>
              <a:t>3. Accelerating Iterative Methods for Ax=b </a:t>
            </a:r>
            <a:r>
              <a:rPr lang="en-US" dirty="0" smtClean="0"/>
              <a:t>like GMRES</a:t>
            </a:r>
          </a:p>
          <a:p>
            <a:pPr lvl="1" indent="0">
              <a:buNone/>
            </a:pPr>
            <a:r>
              <a:rPr lang="en-US" dirty="0" smtClean="0"/>
              <a:t>4. Support of Applications needing mix of real and complex precisions</a:t>
            </a:r>
          </a:p>
          <a:p>
            <a:pPr lvl="1" indent="0">
              <a:buNone/>
            </a:pPr>
            <a:r>
              <a:rPr lang="en-US" dirty="0" smtClean="0"/>
              <a:t>6. Solving Ill-conditioned triangular systems</a:t>
            </a:r>
          </a:p>
          <a:p>
            <a:pPr lvl="1" indent="0">
              <a:buNone/>
            </a:pPr>
            <a:r>
              <a:rPr lang="en-US" dirty="0" smtClean="0"/>
              <a:t>7. Eigenvalues and Eigenvectors of SEP</a:t>
            </a:r>
          </a:p>
          <a:p>
            <a:pPr lvl="1" indent="0">
              <a:buNone/>
            </a:pPr>
            <a:r>
              <a:rPr lang="en-US" dirty="0" smtClean="0"/>
              <a:t>8. Cheap Error Bounds </a:t>
            </a:r>
          </a:p>
          <a:p>
            <a:pPr marL="285750" indent="-285750">
              <a:buFont typeface="Arial" panose="020B0604020202020204" pitchFamily="34" charset="0"/>
              <a:buChar char="•"/>
            </a:pPr>
            <a:r>
              <a:rPr lang="en-US" dirty="0" smtClean="0"/>
              <a:t>Climate </a:t>
            </a:r>
            <a:r>
              <a:rPr lang="en-US" dirty="0" smtClean="0"/>
              <a:t>MOM ocean models…</a:t>
            </a:r>
          </a:p>
          <a:p>
            <a:pPr marL="285750" indent="-285750">
              <a:buFont typeface="Arial" panose="020B0604020202020204" pitchFamily="34" charset="0"/>
              <a:buChar char="•"/>
            </a:pPr>
            <a:r>
              <a:rPr lang="en-US" dirty="0" smtClean="0"/>
              <a:t>Jon </a:t>
            </a:r>
            <a:r>
              <a:rPr lang="en-US" dirty="0" err="1" smtClean="0"/>
              <a:t>Wilkening</a:t>
            </a:r>
            <a:r>
              <a:rPr lang="en-US" dirty="0" smtClean="0"/>
              <a:t> from UCB uses DD/QD/MPFR/etc..</a:t>
            </a:r>
          </a:p>
          <a:p>
            <a:pPr marL="285750" indent="-285750">
              <a:buFont typeface="Arial" panose="020B0604020202020204" pitchFamily="34" charset="0"/>
              <a:buChar char="•"/>
            </a:pPr>
            <a:r>
              <a:rPr lang="en-US" dirty="0" err="1" smtClean="0"/>
              <a:t>Unsymmetric</a:t>
            </a:r>
            <a:r>
              <a:rPr lang="en-US" dirty="0" smtClean="0"/>
              <a:t> Inverse Iteration</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1335831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17</a:t>
            </a:fld>
            <a:endParaRPr lang="en-US" dirty="0"/>
          </a:p>
        </p:txBody>
      </p:sp>
      <p:sp>
        <p:nvSpPr>
          <p:cNvPr id="3" name="Title 2"/>
          <p:cNvSpPr>
            <a:spLocks noGrp="1"/>
          </p:cNvSpPr>
          <p:nvPr>
            <p:ph type="title"/>
          </p:nvPr>
        </p:nvSpPr>
        <p:spPr/>
        <p:txBody>
          <a:bodyPr/>
          <a:lstStyle/>
          <a:p>
            <a:r>
              <a:rPr lang="en-US" dirty="0" smtClean="0"/>
              <a:t>Combinatorial explosions behind mixed precision</a:t>
            </a:r>
            <a:endParaRPr lang="en-US" dirty="0"/>
          </a:p>
        </p:txBody>
      </p:sp>
      <p:sp>
        <p:nvSpPr>
          <p:cNvPr id="4" name="Content Placeholder 3"/>
          <p:cNvSpPr>
            <a:spLocks noGrp="1"/>
          </p:cNvSpPr>
          <p:nvPr>
            <p:ph sz="quarter" idx="13"/>
          </p:nvPr>
        </p:nvSpPr>
        <p:spPr/>
        <p:txBody>
          <a:bodyPr>
            <a:normAutofit fontScale="92500" lnSpcReduction="10000"/>
          </a:bodyPr>
          <a:lstStyle/>
          <a:p>
            <a:pPr marL="285750" indent="-285750">
              <a:buFont typeface="Arial" panose="020B0604020202020204" pitchFamily="34" charset="0"/>
              <a:buChar char="•"/>
            </a:pPr>
            <a:r>
              <a:rPr lang="en-US" dirty="0" smtClean="0"/>
              <a:t>BLAS come in 4 precisions (</a:t>
            </a:r>
            <a:r>
              <a:rPr lang="en-US" dirty="0" err="1" smtClean="0"/>
              <a:t>c,s,d,z</a:t>
            </a:r>
            <a:r>
              <a:rPr lang="en-US" dirty="0" smtClean="0"/>
              <a:t>) and have up to 3 inputs (A,B,C) </a:t>
            </a:r>
          </a:p>
          <a:p>
            <a:pPr marL="511175" lvl="1" indent="-285750">
              <a:buFont typeface="Arial" panose="020B0604020202020204" pitchFamily="34" charset="0"/>
              <a:buChar char="•"/>
            </a:pPr>
            <a:r>
              <a:rPr lang="en-US" dirty="0" smtClean="0"/>
              <a:t>Doesn’t count scalars like alpha, beta</a:t>
            </a:r>
          </a:p>
          <a:p>
            <a:pPr marL="285750" indent="-285750">
              <a:buFont typeface="Arial" panose="020B0604020202020204" pitchFamily="34" charset="0"/>
              <a:buChar char="•"/>
            </a:pPr>
            <a:r>
              <a:rPr lang="en-US" dirty="0" smtClean="0"/>
              <a:t>Adding DD and ZZ to this list makes it 6 precisions.</a:t>
            </a:r>
          </a:p>
          <a:p>
            <a:pPr marL="285750" indent="-285750">
              <a:buFont typeface="Arial" panose="020B0604020202020204" pitchFamily="34" charset="0"/>
              <a:buChar char="•"/>
            </a:pPr>
            <a:r>
              <a:rPr lang="en-US" dirty="0" smtClean="0"/>
              <a:t>If you consider each input could be in any of the precisions, and internally…</a:t>
            </a:r>
          </a:p>
          <a:p>
            <a:pPr marL="511175" lvl="1" indent="-285750">
              <a:buFont typeface="Arial" panose="020B0604020202020204" pitchFamily="34" charset="0"/>
              <a:buChar char="•"/>
            </a:pPr>
            <a:r>
              <a:rPr lang="en-US" dirty="0" smtClean="0"/>
              <a:t>One routine could have 6*6*6*6=1296 possibilities instead of 4!</a:t>
            </a:r>
          </a:p>
          <a:p>
            <a:pPr marL="511175" lvl="1" indent="-285750">
              <a:buFont typeface="Arial" panose="020B0604020202020204" pitchFamily="34" charset="0"/>
              <a:buChar char="•"/>
            </a:pPr>
            <a:r>
              <a:rPr lang="en-US" dirty="0" smtClean="0"/>
              <a:t>There are ~40 BLAS routines, so we’re looking at 10^5 cases</a:t>
            </a:r>
          </a:p>
          <a:p>
            <a:pPr marL="511175" lvl="1" indent="-285750">
              <a:buFont typeface="Arial" panose="020B0604020202020204" pitchFamily="34" charset="0"/>
              <a:buChar char="•"/>
            </a:pPr>
            <a:r>
              <a:rPr lang="en-US" dirty="0" smtClean="0"/>
              <a:t>Granted, many combinations are obviously useless…</a:t>
            </a:r>
          </a:p>
          <a:p>
            <a:pPr marL="285750" indent="-285750">
              <a:buFont typeface="Arial" panose="020B0604020202020204" pitchFamily="34" charset="0"/>
              <a:buChar char="•"/>
            </a:pPr>
            <a:r>
              <a:rPr lang="en-US" dirty="0" smtClean="0"/>
              <a:t>Do we need all the mixed cases code explosion (see next two slides)?</a:t>
            </a:r>
          </a:p>
          <a:p>
            <a:pPr marL="285750" indent="-285750">
              <a:buFont typeface="Arial" panose="020B0604020202020204" pitchFamily="34" charset="0"/>
              <a:buChar char="•"/>
            </a:pPr>
            <a:r>
              <a:rPr lang="en-US" dirty="0" smtClean="0"/>
              <a:t>We’d like to do without mixed precision for simplicity</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9183683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18</a:t>
            </a:fld>
            <a:endParaRPr lang="en-US" dirty="0"/>
          </a:p>
        </p:txBody>
      </p:sp>
      <p:sp>
        <p:nvSpPr>
          <p:cNvPr id="3" name="Title 2"/>
          <p:cNvSpPr>
            <a:spLocks noGrp="1"/>
          </p:cNvSpPr>
          <p:nvPr>
            <p:ph type="title"/>
          </p:nvPr>
        </p:nvSpPr>
        <p:spPr>
          <a:xfrm>
            <a:off x="252664" y="308848"/>
            <a:ext cx="8753288" cy="868680"/>
          </a:xfrm>
        </p:spPr>
        <p:txBody>
          <a:bodyPr/>
          <a:lstStyle/>
          <a:p>
            <a:r>
              <a:rPr lang="en-US" dirty="0" smtClean="0"/>
              <a:t>12 “Limited” XBLAS GEMM Cases : alpha*A*B + beta*C</a:t>
            </a:r>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1491555663"/>
              </p:ext>
            </p:extLst>
          </p:nvPr>
        </p:nvGraphicFramePr>
        <p:xfrm>
          <a:off x="1750595" y="691452"/>
          <a:ext cx="4963026" cy="4022519"/>
        </p:xfrm>
        <a:graphic>
          <a:graphicData uri="http://schemas.openxmlformats.org/drawingml/2006/table">
            <a:tbl>
              <a:tblPr firstRow="1" bandRow="1">
                <a:tableStyleId>{5C22544A-7EE6-4342-B048-85BDC9FD1C3A}</a:tableStyleId>
              </a:tblPr>
              <a:tblGrid>
                <a:gridCol w="3647019"/>
                <a:gridCol w="458503"/>
                <a:gridCol w="399002"/>
                <a:gridCol w="458502"/>
              </a:tblGrid>
              <a:tr h="405828">
                <a:tc>
                  <a:txBody>
                    <a:bodyPr/>
                    <a:lstStyle/>
                    <a:p>
                      <a:r>
                        <a:rPr lang="en-US" sz="1200" dirty="0" smtClean="0"/>
                        <a:t>Alpha/Beta = highest precision</a:t>
                      </a:r>
                      <a:endParaRPr lang="en-US" sz="1200" dirty="0"/>
                    </a:p>
                  </a:txBody>
                  <a:tcPr/>
                </a:tc>
                <a:tc>
                  <a:txBody>
                    <a:bodyPr/>
                    <a:lstStyle/>
                    <a:p>
                      <a:r>
                        <a:rPr lang="en-US" sz="1200" dirty="0" smtClean="0"/>
                        <a:t>A</a:t>
                      </a:r>
                      <a:endParaRPr lang="en-US" sz="1200" dirty="0"/>
                    </a:p>
                  </a:txBody>
                  <a:tcPr/>
                </a:tc>
                <a:tc>
                  <a:txBody>
                    <a:bodyPr/>
                    <a:lstStyle/>
                    <a:p>
                      <a:r>
                        <a:rPr lang="en-US" sz="1200" dirty="0" smtClean="0"/>
                        <a:t>B</a:t>
                      </a:r>
                      <a:endParaRPr lang="en-US" sz="1200" dirty="0"/>
                    </a:p>
                  </a:txBody>
                  <a:tcPr/>
                </a:tc>
                <a:tc>
                  <a:txBody>
                    <a:bodyPr/>
                    <a:lstStyle/>
                    <a:p>
                      <a:r>
                        <a:rPr lang="en-US" sz="1200" dirty="0" smtClean="0"/>
                        <a:t>C</a:t>
                      </a:r>
                      <a:endParaRPr lang="en-US" sz="1200" dirty="0"/>
                    </a:p>
                  </a:txBody>
                  <a:tcPr/>
                </a:tc>
              </a:tr>
              <a:tr h="336884">
                <a:tc>
                  <a:txBody>
                    <a:bodyPr/>
                    <a:lstStyle/>
                    <a:p>
                      <a:r>
                        <a:rPr lang="en-US" sz="1200" dirty="0" smtClean="0"/>
                        <a:t>D</a:t>
                      </a:r>
                      <a:endParaRPr lang="en-US" sz="1200" dirty="0"/>
                    </a:p>
                  </a:txBody>
                  <a:tcPr/>
                </a:tc>
                <a:tc>
                  <a:txBody>
                    <a:bodyPr/>
                    <a:lstStyle/>
                    <a:p>
                      <a:r>
                        <a:rPr lang="en-US" sz="1200" dirty="0" smtClean="0"/>
                        <a:t>S</a:t>
                      </a:r>
                      <a:endParaRPr lang="en-US" sz="1200" dirty="0"/>
                    </a:p>
                  </a:txBody>
                  <a:tcPr/>
                </a:tc>
                <a:tc>
                  <a:txBody>
                    <a:bodyPr/>
                    <a:lstStyle/>
                    <a:p>
                      <a:r>
                        <a:rPr lang="en-US" sz="1200" dirty="0" smtClean="0"/>
                        <a:t>S</a:t>
                      </a:r>
                      <a:endParaRPr lang="en-US" sz="1200" dirty="0"/>
                    </a:p>
                  </a:txBody>
                  <a:tcPr/>
                </a:tc>
                <a:tc>
                  <a:txBody>
                    <a:bodyPr/>
                    <a:lstStyle/>
                    <a:p>
                      <a:r>
                        <a:rPr lang="en-US" sz="1200" dirty="0" smtClean="0"/>
                        <a:t>D</a:t>
                      </a:r>
                      <a:endParaRPr lang="en-US" sz="1200" dirty="0"/>
                    </a:p>
                  </a:txBody>
                  <a:tcPr/>
                </a:tc>
              </a:tr>
              <a:tr h="326056">
                <a:tc>
                  <a:txBody>
                    <a:bodyPr/>
                    <a:lstStyle/>
                    <a:p>
                      <a:r>
                        <a:rPr lang="en-US" sz="1200" dirty="0" smtClean="0"/>
                        <a:t>D</a:t>
                      </a:r>
                      <a:endParaRPr lang="en-US" sz="1200" dirty="0"/>
                    </a:p>
                  </a:txBody>
                  <a:tcPr/>
                </a:tc>
                <a:tc>
                  <a:txBody>
                    <a:bodyPr/>
                    <a:lstStyle/>
                    <a:p>
                      <a:r>
                        <a:rPr lang="en-US" sz="1200" dirty="0" smtClean="0"/>
                        <a:t>S</a:t>
                      </a:r>
                      <a:endParaRPr lang="en-US" sz="1200" dirty="0"/>
                    </a:p>
                  </a:txBody>
                  <a:tcPr/>
                </a:tc>
                <a:tc>
                  <a:txBody>
                    <a:bodyPr/>
                    <a:lstStyle/>
                    <a:p>
                      <a:r>
                        <a:rPr lang="en-US" sz="1200" dirty="0" smtClean="0"/>
                        <a:t>D</a:t>
                      </a:r>
                      <a:endParaRPr lang="en-US" sz="1200" dirty="0"/>
                    </a:p>
                  </a:txBody>
                  <a:tcPr/>
                </a:tc>
                <a:tc>
                  <a:txBody>
                    <a:bodyPr/>
                    <a:lstStyle/>
                    <a:p>
                      <a:r>
                        <a:rPr lang="en-US" sz="1200" dirty="0" smtClean="0"/>
                        <a:t>D</a:t>
                      </a:r>
                    </a:p>
                  </a:txBody>
                  <a:tcPr/>
                </a:tc>
              </a:tr>
              <a:tr h="303196">
                <a:tc>
                  <a:txBody>
                    <a:bodyPr/>
                    <a:lstStyle/>
                    <a:p>
                      <a:r>
                        <a:rPr lang="en-US" sz="1200" dirty="0" smtClean="0"/>
                        <a:t>D</a:t>
                      </a:r>
                      <a:endParaRPr lang="en-US" sz="1200" dirty="0"/>
                    </a:p>
                  </a:txBody>
                  <a:tcPr/>
                </a:tc>
                <a:tc>
                  <a:txBody>
                    <a:bodyPr/>
                    <a:lstStyle/>
                    <a:p>
                      <a:r>
                        <a:rPr lang="en-US" sz="1200" dirty="0" smtClean="0"/>
                        <a:t>D</a:t>
                      </a:r>
                      <a:endParaRPr lang="en-US" sz="1200" dirty="0"/>
                    </a:p>
                  </a:txBody>
                  <a:tcPr/>
                </a:tc>
                <a:tc>
                  <a:txBody>
                    <a:bodyPr/>
                    <a:lstStyle/>
                    <a:p>
                      <a:r>
                        <a:rPr lang="en-US" sz="1200" dirty="0" smtClean="0"/>
                        <a:t>S</a:t>
                      </a:r>
                      <a:endParaRPr lang="en-US" sz="1200" dirty="0"/>
                    </a:p>
                  </a:txBody>
                  <a:tcPr/>
                </a:tc>
                <a:tc>
                  <a:txBody>
                    <a:bodyPr/>
                    <a:lstStyle/>
                    <a:p>
                      <a:r>
                        <a:rPr lang="en-US" sz="1200" dirty="0" smtClean="0"/>
                        <a:t>D</a:t>
                      </a:r>
                      <a:endParaRPr lang="en-US" sz="1200" dirty="0"/>
                    </a:p>
                  </a:txBody>
                  <a:tcPr/>
                </a:tc>
              </a:tr>
              <a:tr h="304399">
                <a:tc>
                  <a:txBody>
                    <a:bodyPr/>
                    <a:lstStyle/>
                    <a:p>
                      <a:r>
                        <a:rPr lang="en-US" sz="1200" dirty="0" smtClean="0"/>
                        <a:t>Z</a:t>
                      </a:r>
                      <a:endParaRPr lang="en-US" sz="1200" dirty="0"/>
                    </a:p>
                  </a:txBody>
                  <a:tcPr/>
                </a:tc>
                <a:tc>
                  <a:txBody>
                    <a:bodyPr/>
                    <a:lstStyle/>
                    <a:p>
                      <a:r>
                        <a:rPr lang="en-US" sz="1200" dirty="0" smtClean="0"/>
                        <a:t>C</a:t>
                      </a:r>
                      <a:endParaRPr lang="en-US" sz="1200" dirty="0"/>
                    </a:p>
                  </a:txBody>
                  <a:tcPr/>
                </a:tc>
                <a:tc>
                  <a:txBody>
                    <a:bodyPr/>
                    <a:lstStyle/>
                    <a:p>
                      <a:r>
                        <a:rPr lang="en-US" sz="1200" dirty="0" smtClean="0"/>
                        <a:t>C</a:t>
                      </a:r>
                      <a:endParaRPr lang="en-US" sz="1200" dirty="0"/>
                    </a:p>
                  </a:txBody>
                  <a:tcPr/>
                </a:tc>
                <a:tc>
                  <a:txBody>
                    <a:bodyPr/>
                    <a:lstStyle/>
                    <a:p>
                      <a:r>
                        <a:rPr lang="en-US" sz="1200" dirty="0" smtClean="0"/>
                        <a:t>Z</a:t>
                      </a:r>
                      <a:endParaRPr lang="en-US" sz="1200" dirty="0"/>
                    </a:p>
                  </a:txBody>
                  <a:tcPr/>
                </a:tc>
              </a:tr>
              <a:tr h="275523">
                <a:tc>
                  <a:txBody>
                    <a:bodyPr/>
                    <a:lstStyle/>
                    <a:p>
                      <a:r>
                        <a:rPr lang="en-US" sz="1200" dirty="0" smtClean="0"/>
                        <a:t>Z</a:t>
                      </a:r>
                      <a:endParaRPr lang="en-US" sz="1200" dirty="0"/>
                    </a:p>
                  </a:txBody>
                  <a:tcPr/>
                </a:tc>
                <a:tc>
                  <a:txBody>
                    <a:bodyPr/>
                    <a:lstStyle/>
                    <a:p>
                      <a:r>
                        <a:rPr lang="en-US" sz="1200" dirty="0" smtClean="0"/>
                        <a:t>C</a:t>
                      </a:r>
                      <a:endParaRPr lang="en-US" sz="1200" dirty="0"/>
                    </a:p>
                  </a:txBody>
                  <a:tcPr/>
                </a:tc>
                <a:tc>
                  <a:txBody>
                    <a:bodyPr/>
                    <a:lstStyle/>
                    <a:p>
                      <a:r>
                        <a:rPr lang="en-US" sz="1200" dirty="0" smtClean="0"/>
                        <a:t>Z</a:t>
                      </a:r>
                      <a:endParaRPr lang="en-US" sz="1200" dirty="0"/>
                    </a:p>
                  </a:txBody>
                  <a:tcPr/>
                </a:tc>
                <a:tc>
                  <a:txBody>
                    <a:bodyPr/>
                    <a:lstStyle/>
                    <a:p>
                      <a:r>
                        <a:rPr lang="en-US" sz="1200" dirty="0" smtClean="0"/>
                        <a:t>Z</a:t>
                      </a:r>
                      <a:endParaRPr lang="en-US" sz="1200" dirty="0"/>
                    </a:p>
                  </a:txBody>
                  <a:tcPr/>
                </a:tc>
              </a:tr>
              <a:tr h="282742">
                <a:tc>
                  <a:txBody>
                    <a:bodyPr/>
                    <a:lstStyle/>
                    <a:p>
                      <a:r>
                        <a:rPr lang="en-US" sz="1200" dirty="0" smtClean="0"/>
                        <a:t>Z</a:t>
                      </a:r>
                      <a:endParaRPr lang="en-US" sz="1200" dirty="0"/>
                    </a:p>
                  </a:txBody>
                  <a:tcPr/>
                </a:tc>
                <a:tc>
                  <a:txBody>
                    <a:bodyPr/>
                    <a:lstStyle/>
                    <a:p>
                      <a:r>
                        <a:rPr lang="en-US" sz="1200" dirty="0" smtClean="0"/>
                        <a:t>Z</a:t>
                      </a:r>
                      <a:endParaRPr lang="en-US" sz="1200" dirty="0"/>
                    </a:p>
                  </a:txBody>
                  <a:tcPr/>
                </a:tc>
                <a:tc>
                  <a:txBody>
                    <a:bodyPr/>
                    <a:lstStyle/>
                    <a:p>
                      <a:r>
                        <a:rPr lang="en-US" sz="1200" dirty="0" smtClean="0"/>
                        <a:t>C</a:t>
                      </a:r>
                      <a:endParaRPr lang="en-US" sz="1200" dirty="0"/>
                    </a:p>
                  </a:txBody>
                  <a:tcPr/>
                </a:tc>
                <a:tc>
                  <a:txBody>
                    <a:bodyPr/>
                    <a:lstStyle/>
                    <a:p>
                      <a:r>
                        <a:rPr lang="en-US" sz="1200" dirty="0" smtClean="0"/>
                        <a:t>Z</a:t>
                      </a:r>
                      <a:endParaRPr lang="en-US" sz="1200" dirty="0"/>
                    </a:p>
                  </a:txBody>
                  <a:tcPr/>
                </a:tc>
              </a:tr>
              <a:tr h="308008">
                <a:tc>
                  <a:txBody>
                    <a:bodyPr/>
                    <a:lstStyle/>
                    <a:p>
                      <a:r>
                        <a:rPr lang="en-US" sz="1200" dirty="0" smtClean="0"/>
                        <a:t>C</a:t>
                      </a:r>
                      <a:endParaRPr lang="en-US" sz="1200" dirty="0"/>
                    </a:p>
                  </a:txBody>
                  <a:tcPr/>
                </a:tc>
                <a:tc>
                  <a:txBody>
                    <a:bodyPr/>
                    <a:lstStyle/>
                    <a:p>
                      <a:r>
                        <a:rPr lang="en-US" sz="1200" dirty="0" smtClean="0"/>
                        <a:t>S</a:t>
                      </a:r>
                      <a:endParaRPr lang="en-US" sz="1200" dirty="0"/>
                    </a:p>
                  </a:txBody>
                  <a:tcPr/>
                </a:tc>
                <a:tc>
                  <a:txBody>
                    <a:bodyPr/>
                    <a:lstStyle/>
                    <a:p>
                      <a:r>
                        <a:rPr lang="en-US" sz="1200" dirty="0" smtClean="0"/>
                        <a:t>S </a:t>
                      </a:r>
                      <a:endParaRPr lang="en-US" sz="1200" dirty="0"/>
                    </a:p>
                  </a:txBody>
                  <a:tcPr/>
                </a:tc>
                <a:tc>
                  <a:txBody>
                    <a:bodyPr/>
                    <a:lstStyle/>
                    <a:p>
                      <a:r>
                        <a:rPr lang="en-US" sz="1200" dirty="0" smtClean="0"/>
                        <a:t>C</a:t>
                      </a:r>
                      <a:endParaRPr lang="en-US" sz="1200" dirty="0"/>
                    </a:p>
                  </a:txBody>
                  <a:tcPr/>
                </a:tc>
              </a:tr>
              <a:tr h="285148">
                <a:tc>
                  <a:txBody>
                    <a:bodyPr/>
                    <a:lstStyle/>
                    <a:p>
                      <a:r>
                        <a:rPr lang="en-US" sz="1200" dirty="0" smtClean="0"/>
                        <a:t>C</a:t>
                      </a:r>
                      <a:endParaRPr lang="en-US" sz="1200" dirty="0"/>
                    </a:p>
                  </a:txBody>
                  <a:tcPr/>
                </a:tc>
                <a:tc>
                  <a:txBody>
                    <a:bodyPr/>
                    <a:lstStyle/>
                    <a:p>
                      <a:r>
                        <a:rPr lang="en-US" sz="1200" dirty="0" smtClean="0"/>
                        <a:t>S</a:t>
                      </a:r>
                      <a:endParaRPr lang="en-US" sz="1200" dirty="0"/>
                    </a:p>
                  </a:txBody>
                  <a:tcPr/>
                </a:tc>
                <a:tc>
                  <a:txBody>
                    <a:bodyPr/>
                    <a:lstStyle/>
                    <a:p>
                      <a:r>
                        <a:rPr lang="en-US" sz="1200" dirty="0" smtClean="0"/>
                        <a:t>C</a:t>
                      </a:r>
                      <a:endParaRPr lang="en-US" sz="1200" dirty="0"/>
                    </a:p>
                  </a:txBody>
                  <a:tcPr/>
                </a:tc>
                <a:tc>
                  <a:txBody>
                    <a:bodyPr/>
                    <a:lstStyle/>
                    <a:p>
                      <a:r>
                        <a:rPr lang="en-US" sz="1200" dirty="0" smtClean="0"/>
                        <a:t>C</a:t>
                      </a:r>
                      <a:endParaRPr lang="en-US" sz="1200" dirty="0"/>
                    </a:p>
                  </a:txBody>
                  <a:tcPr/>
                </a:tc>
              </a:tr>
              <a:tr h="322446">
                <a:tc>
                  <a:txBody>
                    <a:bodyPr/>
                    <a:lstStyle/>
                    <a:p>
                      <a:r>
                        <a:rPr lang="en-US" sz="1200" dirty="0" smtClean="0"/>
                        <a:t>C</a:t>
                      </a:r>
                      <a:endParaRPr lang="en-US" sz="1200" dirty="0"/>
                    </a:p>
                  </a:txBody>
                  <a:tcPr/>
                </a:tc>
                <a:tc>
                  <a:txBody>
                    <a:bodyPr/>
                    <a:lstStyle/>
                    <a:p>
                      <a:r>
                        <a:rPr lang="en-US" sz="1200" dirty="0" smtClean="0"/>
                        <a:t>C</a:t>
                      </a:r>
                      <a:endParaRPr lang="en-US" sz="1200" dirty="0"/>
                    </a:p>
                  </a:txBody>
                  <a:tcPr/>
                </a:tc>
                <a:tc>
                  <a:txBody>
                    <a:bodyPr/>
                    <a:lstStyle/>
                    <a:p>
                      <a:r>
                        <a:rPr lang="en-US" sz="1200" dirty="0" smtClean="0"/>
                        <a:t>S</a:t>
                      </a:r>
                      <a:endParaRPr lang="en-US" sz="1200" dirty="0"/>
                    </a:p>
                  </a:txBody>
                  <a:tcPr/>
                </a:tc>
                <a:tc>
                  <a:txBody>
                    <a:bodyPr/>
                    <a:lstStyle/>
                    <a:p>
                      <a:r>
                        <a:rPr lang="en-US" sz="1200" dirty="0" smtClean="0"/>
                        <a:t>C</a:t>
                      </a:r>
                      <a:endParaRPr lang="en-US" sz="1200" dirty="0"/>
                    </a:p>
                  </a:txBody>
                  <a:tcPr/>
                </a:tc>
              </a:tr>
              <a:tr h="275523">
                <a:tc>
                  <a:txBody>
                    <a:bodyPr/>
                    <a:lstStyle/>
                    <a:p>
                      <a:r>
                        <a:rPr lang="en-US" sz="1200" dirty="0" smtClean="0"/>
                        <a:t>Z</a:t>
                      </a:r>
                      <a:endParaRPr lang="en-US" sz="1200" dirty="0"/>
                    </a:p>
                  </a:txBody>
                  <a:tcPr/>
                </a:tc>
                <a:tc>
                  <a:txBody>
                    <a:bodyPr/>
                    <a:lstStyle/>
                    <a:p>
                      <a:r>
                        <a:rPr lang="en-US" sz="1200" dirty="0" smtClean="0"/>
                        <a:t>D</a:t>
                      </a:r>
                      <a:endParaRPr lang="en-US" sz="1200" dirty="0"/>
                    </a:p>
                  </a:txBody>
                  <a:tcPr/>
                </a:tc>
                <a:tc>
                  <a:txBody>
                    <a:bodyPr/>
                    <a:lstStyle/>
                    <a:p>
                      <a:r>
                        <a:rPr lang="en-US" sz="1200" dirty="0" smtClean="0"/>
                        <a:t>D</a:t>
                      </a:r>
                      <a:endParaRPr lang="en-US" sz="1200" dirty="0"/>
                    </a:p>
                  </a:txBody>
                  <a:tcPr/>
                </a:tc>
                <a:tc>
                  <a:txBody>
                    <a:bodyPr/>
                    <a:lstStyle/>
                    <a:p>
                      <a:r>
                        <a:rPr lang="en-US" sz="1200" dirty="0" smtClean="0"/>
                        <a:t>Z</a:t>
                      </a:r>
                      <a:endParaRPr lang="en-US" sz="1200" dirty="0"/>
                    </a:p>
                  </a:txBody>
                  <a:tcPr/>
                </a:tc>
              </a:tr>
              <a:tr h="282742">
                <a:tc>
                  <a:txBody>
                    <a:bodyPr/>
                    <a:lstStyle/>
                    <a:p>
                      <a:r>
                        <a:rPr lang="en-US" sz="1200" dirty="0" smtClean="0"/>
                        <a:t>Z</a:t>
                      </a:r>
                      <a:endParaRPr lang="en-US" sz="1200" dirty="0"/>
                    </a:p>
                  </a:txBody>
                  <a:tcPr/>
                </a:tc>
                <a:tc>
                  <a:txBody>
                    <a:bodyPr/>
                    <a:lstStyle/>
                    <a:p>
                      <a:r>
                        <a:rPr lang="en-US" sz="1200" dirty="0" smtClean="0"/>
                        <a:t>D</a:t>
                      </a:r>
                      <a:endParaRPr lang="en-US" sz="1200" dirty="0"/>
                    </a:p>
                  </a:txBody>
                  <a:tcPr/>
                </a:tc>
                <a:tc>
                  <a:txBody>
                    <a:bodyPr/>
                    <a:lstStyle/>
                    <a:p>
                      <a:r>
                        <a:rPr lang="en-US" sz="1200" dirty="0" smtClean="0"/>
                        <a:t>Z</a:t>
                      </a:r>
                      <a:endParaRPr lang="en-US" sz="1200" dirty="0"/>
                    </a:p>
                  </a:txBody>
                  <a:tcPr/>
                </a:tc>
                <a:tc>
                  <a:txBody>
                    <a:bodyPr/>
                    <a:lstStyle/>
                    <a:p>
                      <a:r>
                        <a:rPr lang="en-US" sz="1200" dirty="0" smtClean="0"/>
                        <a:t>Z</a:t>
                      </a:r>
                      <a:endParaRPr lang="en-US" sz="1200" dirty="0"/>
                    </a:p>
                  </a:txBody>
                  <a:tcPr/>
                </a:tc>
              </a:tr>
              <a:tr h="314024">
                <a:tc>
                  <a:txBody>
                    <a:bodyPr/>
                    <a:lstStyle/>
                    <a:p>
                      <a:r>
                        <a:rPr lang="en-US" sz="1200" dirty="0" smtClean="0"/>
                        <a:t>Z</a:t>
                      </a:r>
                      <a:endParaRPr lang="en-US" sz="1200" dirty="0"/>
                    </a:p>
                  </a:txBody>
                  <a:tcPr/>
                </a:tc>
                <a:tc>
                  <a:txBody>
                    <a:bodyPr/>
                    <a:lstStyle/>
                    <a:p>
                      <a:r>
                        <a:rPr lang="en-US" sz="1200" dirty="0" smtClean="0"/>
                        <a:t>Z</a:t>
                      </a:r>
                      <a:endParaRPr lang="en-US" sz="1200" dirty="0"/>
                    </a:p>
                  </a:txBody>
                  <a:tcPr/>
                </a:tc>
                <a:tc>
                  <a:txBody>
                    <a:bodyPr/>
                    <a:lstStyle/>
                    <a:p>
                      <a:r>
                        <a:rPr lang="en-US" sz="1200" dirty="0" smtClean="0"/>
                        <a:t>D</a:t>
                      </a:r>
                      <a:endParaRPr lang="en-US" sz="1200" dirty="0"/>
                    </a:p>
                  </a:txBody>
                  <a:tcPr/>
                </a:tc>
                <a:tc>
                  <a:txBody>
                    <a:bodyPr/>
                    <a:lstStyle/>
                    <a:p>
                      <a:r>
                        <a:rPr lang="en-US" sz="1200" dirty="0" smtClean="0"/>
                        <a:t>Z</a:t>
                      </a:r>
                      <a:endParaRPr lang="en-US" sz="1200" dirty="0"/>
                    </a:p>
                  </a:txBody>
                  <a:tcPr/>
                </a:tc>
              </a:tr>
            </a:tbl>
          </a:graphicData>
        </a:graphic>
      </p:graphicFrame>
      <p:sp>
        <p:nvSpPr>
          <p:cNvPr id="5" name="Footer Placeholder 4"/>
          <p:cNvSpPr>
            <a:spLocks noGrp="1"/>
          </p:cNvSpPr>
          <p:nvPr>
            <p:ph type="ftr" sz="quarter" idx="3"/>
          </p:nvPr>
        </p:nvSpPr>
        <p:spPr/>
        <p:txBody>
          <a:bodyPr/>
          <a:lstStyle/>
          <a:p>
            <a:endParaRPr lang="en-US" dirty="0"/>
          </a:p>
        </p:txBody>
      </p:sp>
      <p:sp>
        <p:nvSpPr>
          <p:cNvPr id="4" name="Oval 3"/>
          <p:cNvSpPr/>
          <p:nvPr/>
        </p:nvSpPr>
        <p:spPr>
          <a:xfrm>
            <a:off x="6286500" y="1105156"/>
            <a:ext cx="360948" cy="909951"/>
          </a:xfrm>
          <a:prstGeom prst="ellipse">
            <a:avLst/>
          </a:prstGeom>
          <a:noFill/>
          <a:ln>
            <a:solidFill>
              <a:srgbClr val="009FD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7002379" y="1371600"/>
            <a:ext cx="1257300" cy="169277"/>
          </a:xfrm>
          <a:prstGeom prst="rect">
            <a:avLst/>
          </a:prstGeom>
          <a:noFill/>
        </p:spPr>
        <p:txBody>
          <a:bodyPr vert="horz" wrap="square" lIns="0" tIns="0" rIns="0" bIns="0" rtlCol="0">
            <a:spAutoFit/>
          </a:bodyPr>
          <a:lstStyle/>
          <a:p>
            <a:r>
              <a:rPr lang="en-US" sz="1100" dirty="0" smtClean="0">
                <a:solidFill>
                  <a:srgbClr val="003C71"/>
                </a:solidFill>
              </a:rPr>
              <a:t>3 cases of DGEMM</a:t>
            </a:r>
          </a:p>
        </p:txBody>
      </p:sp>
      <p:sp>
        <p:nvSpPr>
          <p:cNvPr id="8" name="Oval 7"/>
          <p:cNvSpPr/>
          <p:nvPr/>
        </p:nvSpPr>
        <p:spPr>
          <a:xfrm>
            <a:off x="6280484" y="2071984"/>
            <a:ext cx="360948" cy="909951"/>
          </a:xfrm>
          <a:prstGeom prst="ellipse">
            <a:avLst/>
          </a:prstGeom>
          <a:noFill/>
          <a:ln>
            <a:solidFill>
              <a:srgbClr val="009FD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6298531" y="2938001"/>
            <a:ext cx="360948" cy="909951"/>
          </a:xfrm>
          <a:prstGeom prst="ellipse">
            <a:avLst/>
          </a:prstGeom>
          <a:noFill/>
          <a:ln>
            <a:solidFill>
              <a:srgbClr val="009FD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6280484" y="3797530"/>
            <a:ext cx="360948" cy="909951"/>
          </a:xfrm>
          <a:prstGeom prst="ellipse">
            <a:avLst/>
          </a:prstGeom>
          <a:noFill/>
          <a:ln>
            <a:solidFill>
              <a:srgbClr val="009FD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7002379" y="2318251"/>
            <a:ext cx="1594184" cy="169277"/>
          </a:xfrm>
          <a:prstGeom prst="rect">
            <a:avLst/>
          </a:prstGeom>
          <a:noFill/>
        </p:spPr>
        <p:txBody>
          <a:bodyPr vert="horz" wrap="square" lIns="0" tIns="0" rIns="0" bIns="0" rtlCol="0">
            <a:spAutoFit/>
          </a:bodyPr>
          <a:lstStyle/>
          <a:p>
            <a:r>
              <a:rPr lang="en-US" sz="1100" dirty="0" smtClean="0">
                <a:solidFill>
                  <a:srgbClr val="003C71"/>
                </a:solidFill>
              </a:rPr>
              <a:t>First 3 cases of ZGEMM</a:t>
            </a:r>
          </a:p>
        </p:txBody>
      </p:sp>
      <p:sp>
        <p:nvSpPr>
          <p:cNvPr id="12" name="TextBox 11"/>
          <p:cNvSpPr txBox="1"/>
          <p:nvPr/>
        </p:nvSpPr>
        <p:spPr>
          <a:xfrm>
            <a:off x="7002379" y="3308337"/>
            <a:ext cx="1257300" cy="169277"/>
          </a:xfrm>
          <a:prstGeom prst="rect">
            <a:avLst/>
          </a:prstGeom>
          <a:noFill/>
        </p:spPr>
        <p:txBody>
          <a:bodyPr vert="horz" wrap="square" lIns="0" tIns="0" rIns="0" bIns="0" rtlCol="0">
            <a:spAutoFit/>
          </a:bodyPr>
          <a:lstStyle/>
          <a:p>
            <a:r>
              <a:rPr lang="en-US" sz="1100" dirty="0" smtClean="0">
                <a:solidFill>
                  <a:srgbClr val="003C71"/>
                </a:solidFill>
              </a:rPr>
              <a:t>3 cases of CGEMM</a:t>
            </a:r>
          </a:p>
        </p:txBody>
      </p:sp>
      <p:sp>
        <p:nvSpPr>
          <p:cNvPr id="13" name="TextBox 12"/>
          <p:cNvSpPr txBox="1"/>
          <p:nvPr/>
        </p:nvSpPr>
        <p:spPr>
          <a:xfrm>
            <a:off x="7002379" y="4213784"/>
            <a:ext cx="1666374" cy="169277"/>
          </a:xfrm>
          <a:prstGeom prst="rect">
            <a:avLst/>
          </a:prstGeom>
          <a:noFill/>
        </p:spPr>
        <p:txBody>
          <a:bodyPr vert="horz" wrap="square" lIns="0" tIns="0" rIns="0" bIns="0" rtlCol="0">
            <a:spAutoFit/>
          </a:bodyPr>
          <a:lstStyle/>
          <a:p>
            <a:r>
              <a:rPr lang="en-US" sz="1100" dirty="0" smtClean="0">
                <a:solidFill>
                  <a:srgbClr val="003C71"/>
                </a:solidFill>
              </a:rPr>
              <a:t>Second 3 cases of ZGEMM</a:t>
            </a:r>
          </a:p>
        </p:txBody>
      </p:sp>
    </p:spTree>
    <p:extLst>
      <p:ext uri="{BB962C8B-B14F-4D97-AF65-F5344CB8AC3E}">
        <p14:creationId xmlns:p14="http://schemas.microsoft.com/office/powerpoint/2010/main" val="38229363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19</a:t>
            </a:fld>
            <a:endParaRPr lang="en-US" dirty="0"/>
          </a:p>
        </p:txBody>
      </p:sp>
      <p:sp>
        <p:nvSpPr>
          <p:cNvPr id="3" name="Title 2"/>
          <p:cNvSpPr>
            <a:spLocks noGrp="1"/>
          </p:cNvSpPr>
          <p:nvPr>
            <p:ph type="title"/>
          </p:nvPr>
        </p:nvSpPr>
        <p:spPr/>
        <p:txBody>
          <a:bodyPr/>
          <a:lstStyle/>
          <a:p>
            <a:r>
              <a:rPr lang="en-US" dirty="0" smtClean="0"/>
              <a:t>The XBLAS has 980 routines… where from?</a:t>
            </a:r>
            <a:endParaRPr lang="en-US" dirty="0"/>
          </a:p>
        </p:txBody>
      </p:sp>
      <p:sp>
        <p:nvSpPr>
          <p:cNvPr id="4" name="Content Placeholder 3"/>
          <p:cNvSpPr>
            <a:spLocks noGrp="1"/>
          </p:cNvSpPr>
          <p:nvPr>
            <p:ph sz="quarter" idx="13"/>
          </p:nvPr>
        </p:nvSpPr>
        <p:spPr>
          <a:xfrm>
            <a:off x="455613" y="1203325"/>
            <a:ext cx="8477834" cy="3425825"/>
          </a:xfrm>
        </p:spPr>
        <p:txBody>
          <a:bodyPr>
            <a:normAutofit fontScale="92500" lnSpcReduction="20000"/>
          </a:bodyPr>
          <a:lstStyle/>
          <a:p>
            <a:pPr marL="285750" indent="-285750">
              <a:buFont typeface="Arial" panose="020B0604020202020204" pitchFamily="34" charset="0"/>
              <a:buChar char="•"/>
            </a:pPr>
            <a:r>
              <a:rPr lang="en-US" dirty="0" smtClean="0"/>
              <a:t>There are 56 cases of XBLAS GEMM</a:t>
            </a:r>
          </a:p>
          <a:p>
            <a:pPr marL="285750" indent="-285750">
              <a:buFont typeface="Arial" panose="020B0604020202020204" pitchFamily="34" charset="0"/>
              <a:buChar char="•"/>
            </a:pPr>
            <a:r>
              <a:rPr lang="en-US" dirty="0" smtClean="0"/>
              <a:t>Half of them are F2C wrappers. The other 28?</a:t>
            </a:r>
          </a:p>
          <a:p>
            <a:pPr marL="285750" indent="-285750">
              <a:buFont typeface="Arial" panose="020B0604020202020204" pitchFamily="34" charset="0"/>
              <a:buChar char="•"/>
            </a:pPr>
            <a:r>
              <a:rPr lang="en-US" dirty="0" smtClean="0"/>
              <a:t>The “12” from the previous slide are just the mixed precision cases, not *_x() routines: DGEMM has 3, SGEMM has 0, CGEMM has 3, ZGEMM has 6</a:t>
            </a:r>
          </a:p>
          <a:p>
            <a:pPr marL="285750" indent="-285750">
              <a:buFont typeface="Arial" panose="020B0604020202020204" pitchFamily="34" charset="0"/>
              <a:buChar char="•"/>
            </a:pPr>
            <a:r>
              <a:rPr lang="en-US" dirty="0" smtClean="0"/>
              <a:t>DGEMM has 7 (C is D): </a:t>
            </a:r>
            <a:r>
              <a:rPr lang="en-US" dirty="0" smtClean="0">
                <a:solidFill>
                  <a:srgbClr val="FF0000"/>
                </a:solidFill>
              </a:rPr>
              <a:t>*_</a:t>
            </a:r>
            <a:r>
              <a:rPr lang="en-US" dirty="0" err="1" smtClean="0">
                <a:solidFill>
                  <a:srgbClr val="FF0000"/>
                </a:solidFill>
              </a:rPr>
              <a:t>s_d</a:t>
            </a:r>
            <a:r>
              <a:rPr lang="en-US" dirty="0" smtClean="0">
                <a:solidFill>
                  <a:srgbClr val="FF0000"/>
                </a:solidFill>
              </a:rPr>
              <a:t>()</a:t>
            </a:r>
            <a:r>
              <a:rPr lang="en-US" dirty="0" smtClean="0"/>
              <a:t>, </a:t>
            </a:r>
            <a:r>
              <a:rPr lang="en-US" dirty="0" smtClean="0">
                <a:solidFill>
                  <a:srgbClr val="00B050"/>
                </a:solidFill>
              </a:rPr>
              <a:t>*_</a:t>
            </a:r>
            <a:r>
              <a:rPr lang="en-US" dirty="0" err="1" smtClean="0">
                <a:solidFill>
                  <a:srgbClr val="00B050"/>
                </a:solidFill>
              </a:rPr>
              <a:t>d_s</a:t>
            </a:r>
            <a:r>
              <a:rPr lang="en-US" dirty="0" smtClean="0">
                <a:solidFill>
                  <a:srgbClr val="00B050"/>
                </a:solidFill>
              </a:rPr>
              <a:t>()</a:t>
            </a:r>
            <a:r>
              <a:rPr lang="en-US" dirty="0" smtClean="0"/>
              <a:t>, </a:t>
            </a:r>
            <a:r>
              <a:rPr lang="en-US" dirty="0" smtClean="0">
                <a:solidFill>
                  <a:srgbClr val="FD9208"/>
                </a:solidFill>
              </a:rPr>
              <a:t>*_x</a:t>
            </a:r>
            <a:r>
              <a:rPr lang="en-US" dirty="0" smtClean="0"/>
              <a:t>, </a:t>
            </a:r>
            <a:r>
              <a:rPr lang="en-US" dirty="0" smtClean="0">
                <a:solidFill>
                  <a:srgbClr val="002060"/>
                </a:solidFill>
              </a:rPr>
              <a:t>*_</a:t>
            </a:r>
            <a:r>
              <a:rPr lang="en-US" dirty="0" err="1" smtClean="0">
                <a:solidFill>
                  <a:srgbClr val="002060"/>
                </a:solidFill>
              </a:rPr>
              <a:t>s_s_x</a:t>
            </a:r>
            <a:r>
              <a:rPr lang="en-US" dirty="0" smtClean="0">
                <a:solidFill>
                  <a:srgbClr val="002060"/>
                </a:solidFill>
              </a:rPr>
              <a:t>(), </a:t>
            </a:r>
            <a:r>
              <a:rPr lang="en-US" dirty="0" smtClean="0"/>
              <a:t>*_</a:t>
            </a:r>
            <a:r>
              <a:rPr lang="en-US" dirty="0" err="1" smtClean="0"/>
              <a:t>s_s</a:t>
            </a:r>
            <a:r>
              <a:rPr lang="en-US" dirty="0" smtClean="0"/>
              <a:t>(), </a:t>
            </a:r>
            <a:r>
              <a:rPr lang="en-US" dirty="0" smtClean="0">
                <a:solidFill>
                  <a:srgbClr val="F83308"/>
                </a:solidFill>
              </a:rPr>
              <a:t>*_</a:t>
            </a:r>
            <a:r>
              <a:rPr lang="en-US" dirty="0" err="1" smtClean="0">
                <a:solidFill>
                  <a:srgbClr val="F83308"/>
                </a:solidFill>
              </a:rPr>
              <a:t>s_d_x</a:t>
            </a:r>
            <a:r>
              <a:rPr lang="en-US" dirty="0" smtClean="0">
                <a:solidFill>
                  <a:srgbClr val="F83308"/>
                </a:solidFill>
              </a:rPr>
              <a:t>(), </a:t>
            </a:r>
            <a:r>
              <a:rPr lang="en-US" dirty="0" smtClean="0">
                <a:solidFill>
                  <a:srgbClr val="00B050"/>
                </a:solidFill>
              </a:rPr>
              <a:t>*_</a:t>
            </a:r>
            <a:r>
              <a:rPr lang="en-US" dirty="0" err="1" smtClean="0">
                <a:solidFill>
                  <a:srgbClr val="00B050"/>
                </a:solidFill>
              </a:rPr>
              <a:t>d_s_x</a:t>
            </a:r>
            <a:r>
              <a:rPr lang="en-US" dirty="0" smtClean="0">
                <a:solidFill>
                  <a:srgbClr val="00B050"/>
                </a:solidFill>
              </a:rPr>
              <a:t>()</a:t>
            </a:r>
          </a:p>
          <a:p>
            <a:pPr marL="511175" lvl="1" indent="-285750">
              <a:buFont typeface="Arial" panose="020B0604020202020204" pitchFamily="34" charset="0"/>
              <a:buChar char="•"/>
            </a:pPr>
            <a:r>
              <a:rPr lang="en-US" dirty="0" smtClean="0">
                <a:solidFill>
                  <a:srgbClr val="FF0000"/>
                </a:solidFill>
              </a:rPr>
              <a:t>A is S &amp; B is D</a:t>
            </a:r>
            <a:r>
              <a:rPr lang="en-US" dirty="0" smtClean="0"/>
              <a:t>, </a:t>
            </a:r>
            <a:r>
              <a:rPr lang="en-US" dirty="0" smtClean="0">
                <a:solidFill>
                  <a:srgbClr val="00B050"/>
                </a:solidFill>
              </a:rPr>
              <a:t>A is D &amp; B is S</a:t>
            </a:r>
            <a:r>
              <a:rPr lang="en-US" dirty="0" smtClean="0"/>
              <a:t>, </a:t>
            </a:r>
            <a:r>
              <a:rPr lang="en-US" dirty="0" smtClean="0">
                <a:solidFill>
                  <a:srgbClr val="FD9208"/>
                </a:solidFill>
              </a:rPr>
              <a:t>A&amp;B are D but internally use X</a:t>
            </a:r>
            <a:r>
              <a:rPr lang="en-US" dirty="0" smtClean="0"/>
              <a:t>, A&amp;B are S but internally use X, </a:t>
            </a:r>
            <a:r>
              <a:rPr lang="en-US" dirty="0">
                <a:solidFill>
                  <a:srgbClr val="0071C5"/>
                </a:solidFill>
              </a:rPr>
              <a:t>A&amp;B are S</a:t>
            </a:r>
            <a:r>
              <a:rPr lang="en-US" dirty="0" smtClean="0"/>
              <a:t>, A is S &amp; B is D but internally use X, </a:t>
            </a:r>
            <a:r>
              <a:rPr lang="en-US" dirty="0" smtClean="0">
                <a:solidFill>
                  <a:srgbClr val="00B050"/>
                </a:solidFill>
              </a:rPr>
              <a:t>A is D &amp; B is S but internally use X</a:t>
            </a:r>
          </a:p>
          <a:p>
            <a:pPr marL="285750" indent="-285750">
              <a:buFont typeface="Arial" panose="020B0604020202020204" pitchFamily="34" charset="0"/>
              <a:buChar char="•"/>
            </a:pPr>
            <a:r>
              <a:rPr lang="en-US" dirty="0" smtClean="0"/>
              <a:t>SGEMM has 1</a:t>
            </a:r>
          </a:p>
          <a:p>
            <a:pPr marL="285750" indent="-285750">
              <a:buFont typeface="Arial" panose="020B0604020202020204" pitchFamily="34" charset="0"/>
              <a:buChar char="•"/>
            </a:pPr>
            <a:r>
              <a:rPr lang="en-US" dirty="0" smtClean="0"/>
              <a:t>CGEMM has 7</a:t>
            </a:r>
          </a:p>
          <a:p>
            <a:pPr marL="285750" indent="-285750">
              <a:buFont typeface="Arial" panose="020B0604020202020204" pitchFamily="34" charset="0"/>
              <a:buChar char="•"/>
            </a:pPr>
            <a:r>
              <a:rPr lang="en-US" dirty="0" smtClean="0"/>
              <a:t>ZGEMM has 13</a:t>
            </a:r>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2018684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a:t>
            </a:fld>
            <a:endParaRPr lang="en-US" dirty="0"/>
          </a:p>
        </p:txBody>
      </p:sp>
      <p:sp>
        <p:nvSpPr>
          <p:cNvPr id="3" name="Title 2"/>
          <p:cNvSpPr>
            <a:spLocks noGrp="1"/>
          </p:cNvSpPr>
          <p:nvPr>
            <p:ph type="title"/>
          </p:nvPr>
        </p:nvSpPr>
        <p:spPr/>
        <p:txBody>
          <a:bodyPr/>
          <a:lstStyle/>
          <a:p>
            <a:r>
              <a:rPr lang="en-US" dirty="0" smtClean="0"/>
              <a:t>Agenda</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Extended Precision BLAS (XBLAS)</a:t>
            </a:r>
          </a:p>
          <a:p>
            <a:pPr marL="285750" indent="-285750">
              <a:buFont typeface="Arial" panose="020B0604020202020204" pitchFamily="34" charset="0"/>
              <a:buChar char="•"/>
            </a:pPr>
            <a:r>
              <a:rPr lang="en-US" dirty="0" smtClean="0"/>
              <a:t>Batched BLAS Experiments</a:t>
            </a:r>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484751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20</a:t>
            </a:fld>
            <a:endParaRPr lang="en-US" dirty="0"/>
          </a:p>
        </p:txBody>
      </p:sp>
      <p:sp>
        <p:nvSpPr>
          <p:cNvPr id="3" name="Title 2"/>
          <p:cNvSpPr>
            <a:spLocks noGrp="1"/>
          </p:cNvSpPr>
          <p:nvPr>
            <p:ph type="title"/>
          </p:nvPr>
        </p:nvSpPr>
        <p:spPr/>
        <p:txBody>
          <a:bodyPr/>
          <a:lstStyle/>
          <a:p>
            <a:r>
              <a:rPr lang="en-US" dirty="0" smtClean="0"/>
              <a:t>What portions of the 980 routines are used by LAPACK? </a:t>
            </a:r>
            <a:endParaRPr lang="en-US" dirty="0"/>
          </a:p>
        </p:txBody>
      </p:sp>
      <p:sp>
        <p:nvSpPr>
          <p:cNvPr id="4" name="Content Placeholder 3"/>
          <p:cNvSpPr>
            <a:spLocks noGrp="1"/>
          </p:cNvSpPr>
          <p:nvPr>
            <p:ph sz="quarter" idx="13"/>
          </p:nvPr>
        </p:nvSpPr>
        <p:spPr/>
        <p:txBody>
          <a:bodyPr>
            <a:normAutofit/>
          </a:bodyPr>
          <a:lstStyle/>
          <a:p>
            <a:pPr marL="285750" indent="-285750">
              <a:buFont typeface="Arial" panose="020B0604020202020204" pitchFamily="34" charset="0"/>
              <a:buChar char="•"/>
            </a:pPr>
            <a:r>
              <a:rPr lang="en-US" dirty="0" smtClean="0"/>
              <a:t>Mostly just 28 cases of matrix-vector multiply:</a:t>
            </a:r>
          </a:p>
          <a:p>
            <a:pPr marL="511175" lvl="1" indent="-285750">
              <a:buFont typeface="Arial" panose="020B0604020202020204" pitchFamily="34" charset="0"/>
              <a:buChar char="•"/>
            </a:pPr>
            <a:r>
              <a:rPr lang="en-US" dirty="0" smtClean="0"/>
              <a:t>Banded Complex: CGBMV_X, CGBMV2_X, </a:t>
            </a:r>
            <a:r>
              <a:rPr lang="en-US" dirty="0"/>
              <a:t>ZGBMV_X, </a:t>
            </a:r>
            <a:r>
              <a:rPr lang="en-US" dirty="0" smtClean="0"/>
              <a:t>ZGBMV2_X</a:t>
            </a:r>
          </a:p>
          <a:p>
            <a:pPr marL="511175" lvl="1" indent="-285750">
              <a:buFont typeface="Arial" panose="020B0604020202020204" pitchFamily="34" charset="0"/>
              <a:buChar char="•"/>
            </a:pPr>
            <a:r>
              <a:rPr lang="en-US" dirty="0" smtClean="0"/>
              <a:t>General Complex: CGEMV_X, CGEMV2_X, </a:t>
            </a:r>
            <a:r>
              <a:rPr lang="en-US" dirty="0"/>
              <a:t>ZGEMV_X, </a:t>
            </a:r>
            <a:r>
              <a:rPr lang="en-US" dirty="0" smtClean="0"/>
              <a:t>ZGEMV2_X</a:t>
            </a:r>
          </a:p>
          <a:p>
            <a:pPr marL="511175" lvl="1" indent="-285750">
              <a:buFont typeface="Arial" panose="020B0604020202020204" pitchFamily="34" charset="0"/>
              <a:buChar char="•"/>
            </a:pPr>
            <a:r>
              <a:rPr lang="en-US" dirty="0" err="1" smtClean="0"/>
              <a:t>Hermitian</a:t>
            </a:r>
            <a:r>
              <a:rPr lang="en-US" dirty="0" smtClean="0"/>
              <a:t> Complex: CHEMV_X, CHEMV2_X, </a:t>
            </a:r>
            <a:r>
              <a:rPr lang="en-US" dirty="0"/>
              <a:t>ZHEMV_X, </a:t>
            </a:r>
            <a:r>
              <a:rPr lang="en-US" dirty="0" smtClean="0"/>
              <a:t>ZHEMV2_X</a:t>
            </a:r>
          </a:p>
          <a:p>
            <a:pPr marL="511175" lvl="1" indent="-285750">
              <a:buFont typeface="Arial" panose="020B0604020202020204" pitchFamily="34" charset="0"/>
              <a:buChar char="•"/>
            </a:pPr>
            <a:r>
              <a:rPr lang="en-US" dirty="0" smtClean="0"/>
              <a:t>Symmetric Complex: CSYMV_X, CSYMV2_X, </a:t>
            </a:r>
            <a:r>
              <a:rPr lang="en-US" dirty="0"/>
              <a:t>ZSYMV_X, </a:t>
            </a:r>
            <a:r>
              <a:rPr lang="en-US" dirty="0" smtClean="0"/>
              <a:t>ZSYMV2_X</a:t>
            </a:r>
          </a:p>
          <a:p>
            <a:pPr marL="511175" lvl="1" indent="-285750">
              <a:buFont typeface="Arial" panose="020B0604020202020204" pitchFamily="34" charset="0"/>
              <a:buChar char="•"/>
            </a:pPr>
            <a:r>
              <a:rPr lang="en-US" dirty="0" smtClean="0"/>
              <a:t>Banded Real: DGBMV_X</a:t>
            </a:r>
            <a:r>
              <a:rPr lang="en-US" dirty="0"/>
              <a:t>, </a:t>
            </a:r>
            <a:r>
              <a:rPr lang="en-US" dirty="0" smtClean="0"/>
              <a:t>DGBMV2_X, </a:t>
            </a:r>
            <a:r>
              <a:rPr lang="en-US" dirty="0"/>
              <a:t>SGBMV_X, </a:t>
            </a:r>
            <a:r>
              <a:rPr lang="en-US" dirty="0" smtClean="0"/>
              <a:t>SGBMV2_X</a:t>
            </a:r>
            <a:endParaRPr lang="en-US" dirty="0"/>
          </a:p>
          <a:p>
            <a:pPr marL="511175" lvl="1" indent="-285750">
              <a:buFont typeface="Arial" panose="020B0604020202020204" pitchFamily="34" charset="0"/>
              <a:buChar char="•"/>
            </a:pPr>
            <a:r>
              <a:rPr lang="en-US" dirty="0" smtClean="0"/>
              <a:t>General Real: DGEMV_X</a:t>
            </a:r>
            <a:r>
              <a:rPr lang="en-US" dirty="0"/>
              <a:t>, </a:t>
            </a:r>
            <a:r>
              <a:rPr lang="en-US" dirty="0" smtClean="0"/>
              <a:t>DGEMV2_X, </a:t>
            </a:r>
            <a:r>
              <a:rPr lang="en-US" dirty="0"/>
              <a:t>SGEMV_X, </a:t>
            </a:r>
            <a:r>
              <a:rPr lang="en-US" dirty="0" smtClean="0"/>
              <a:t>SGEMV2_X</a:t>
            </a:r>
            <a:endParaRPr lang="en-US" dirty="0"/>
          </a:p>
          <a:p>
            <a:pPr marL="511175" lvl="1" indent="-285750">
              <a:buFont typeface="Arial" panose="020B0604020202020204" pitchFamily="34" charset="0"/>
              <a:buChar char="•"/>
            </a:pPr>
            <a:r>
              <a:rPr lang="en-US" dirty="0" smtClean="0"/>
              <a:t>Symmetric Real: DSYMV_X</a:t>
            </a:r>
            <a:r>
              <a:rPr lang="en-US" dirty="0"/>
              <a:t>, </a:t>
            </a:r>
            <a:r>
              <a:rPr lang="en-US" dirty="0" smtClean="0"/>
              <a:t>DSYMV2_X, </a:t>
            </a:r>
            <a:r>
              <a:rPr lang="en-US" dirty="0"/>
              <a:t>SSYMV_X, SSYMV2_X</a:t>
            </a:r>
          </a:p>
          <a:p>
            <a:pPr lvl="1" indent="0">
              <a:buNone/>
            </a:pPr>
            <a:endParaRPr lang="en-US" dirty="0"/>
          </a:p>
          <a:p>
            <a:pPr marL="511175" lvl="1" indent="-285750">
              <a:buFont typeface="Arial" panose="020B0604020202020204" pitchFamily="34" charset="0"/>
              <a:buChar char="•"/>
            </a:pPr>
            <a:endParaRPr lang="en-US" dirty="0"/>
          </a:p>
          <a:p>
            <a:pPr marL="511175" lvl="1" indent="-285750">
              <a:buFont typeface="Arial" panose="020B0604020202020204" pitchFamily="34" charset="0"/>
              <a:buChar char="•"/>
            </a:pPr>
            <a:endParaRPr lang="en-US" dirty="0"/>
          </a:p>
          <a:p>
            <a:pPr lvl="1" indent="0">
              <a:buNone/>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528136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21</a:t>
            </a:fld>
            <a:endParaRPr lang="en-US" dirty="0"/>
          </a:p>
        </p:txBody>
      </p:sp>
      <p:sp>
        <p:nvSpPr>
          <p:cNvPr id="3" name="Title 2"/>
          <p:cNvSpPr>
            <a:spLocks noGrp="1"/>
          </p:cNvSpPr>
          <p:nvPr>
            <p:ph type="title"/>
          </p:nvPr>
        </p:nvSpPr>
        <p:spPr/>
        <p:txBody>
          <a:bodyPr/>
          <a:lstStyle/>
          <a:p>
            <a:r>
              <a:rPr lang="en-US" dirty="0" smtClean="0"/>
              <a:t>What if we want OUTPUT to be in extended precision?</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The current XBLAS doesn’t suffice</a:t>
            </a:r>
          </a:p>
          <a:p>
            <a:pPr marL="285750" indent="-285750">
              <a:buFont typeface="Arial" panose="020B0604020202020204" pitchFamily="34" charset="0"/>
              <a:buChar char="•"/>
            </a:pPr>
            <a:r>
              <a:rPr lang="en-US" dirty="0" smtClean="0"/>
              <a:t>Then how would one do distributed memory computations?</a:t>
            </a:r>
          </a:p>
          <a:p>
            <a:pPr marL="285750" indent="-285750">
              <a:buFont typeface="Arial" panose="020B0604020202020204" pitchFamily="34" charset="0"/>
              <a:buChar char="•"/>
            </a:pPr>
            <a:r>
              <a:rPr lang="en-US" dirty="0" smtClean="0"/>
              <a:t>Or any case where we need to do part of computation then continue it later</a:t>
            </a:r>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9761254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22</a:t>
            </a:fld>
            <a:endParaRPr lang="en-US" dirty="0"/>
          </a:p>
        </p:txBody>
      </p:sp>
      <p:sp>
        <p:nvSpPr>
          <p:cNvPr id="3" name="Title 2"/>
          <p:cNvSpPr>
            <a:spLocks noGrp="1"/>
          </p:cNvSpPr>
          <p:nvPr>
            <p:ph type="title"/>
          </p:nvPr>
        </p:nvSpPr>
        <p:spPr/>
        <p:txBody>
          <a:bodyPr/>
          <a:lstStyle/>
          <a:p>
            <a:r>
              <a:rPr lang="en-US" dirty="0" smtClean="0"/>
              <a:t>Current XBLAS Implementation large…</a:t>
            </a:r>
            <a:endParaRPr lang="en-US" dirty="0"/>
          </a:p>
        </p:txBody>
      </p:sp>
      <p:sp>
        <p:nvSpPr>
          <p:cNvPr id="4" name="Content Placeholder 3"/>
          <p:cNvSpPr>
            <a:spLocks noGrp="1"/>
          </p:cNvSpPr>
          <p:nvPr>
            <p:ph sz="quarter" idx="13"/>
          </p:nvPr>
        </p:nvSpPr>
        <p:spPr/>
        <p:txBody>
          <a:bodyPr>
            <a:normAutofit fontScale="92500" lnSpcReduction="20000"/>
          </a:bodyPr>
          <a:lstStyle/>
          <a:p>
            <a:pPr marL="285750" indent="-285750">
              <a:buFont typeface="Arial" panose="020B0604020202020204" pitchFamily="34" charset="0"/>
              <a:buChar char="•"/>
            </a:pPr>
            <a:r>
              <a:rPr lang="en-US" dirty="0" smtClean="0"/>
              <a:t>What about double inputs and DD outputs?</a:t>
            </a:r>
          </a:p>
          <a:p>
            <a:pPr marL="285750" indent="-285750">
              <a:buFont typeface="Arial" panose="020B0604020202020204" pitchFamily="34" charset="0"/>
              <a:buChar char="•"/>
            </a:pPr>
            <a:r>
              <a:rPr lang="en-US" dirty="0" smtClean="0"/>
              <a:t>XBLAS was released with LAPACK at first (then separated)</a:t>
            </a:r>
          </a:p>
          <a:p>
            <a:pPr marL="285750" indent="-285750">
              <a:buFont typeface="Arial" panose="020B0604020202020204" pitchFamily="34" charset="0"/>
              <a:buChar char="•"/>
            </a:pPr>
            <a:r>
              <a:rPr lang="en-US" dirty="0" smtClean="0"/>
              <a:t>XBLAS is still a separate entity primarily used for faster mixed precision iterative refinement in LAPACK</a:t>
            </a:r>
          </a:p>
          <a:p>
            <a:pPr marL="285750" indent="-285750">
              <a:buFont typeface="Arial" panose="020B0604020202020204" pitchFamily="34" charset="0"/>
              <a:buChar char="•"/>
            </a:pPr>
            <a:r>
              <a:rPr lang="en-US" dirty="0" smtClean="0"/>
              <a:t>XBLAS is (internal-only) in Intel® Math Kernel Library</a:t>
            </a:r>
          </a:p>
          <a:p>
            <a:pPr marL="511175" lvl="1" indent="-285750">
              <a:buFont typeface="Arial" panose="020B0604020202020204" pitchFamily="34" charset="0"/>
              <a:buChar char="•"/>
            </a:pPr>
            <a:r>
              <a:rPr lang="en-US" dirty="0" smtClean="0"/>
              <a:t>980 routines! 7 architecture types!</a:t>
            </a:r>
          </a:p>
          <a:p>
            <a:pPr marL="511175" lvl="1" indent="-285750">
              <a:buFont typeface="Arial" panose="020B0604020202020204" pitchFamily="34" charset="0"/>
              <a:buChar char="•"/>
            </a:pPr>
            <a:r>
              <a:rPr lang="en-US" dirty="0" smtClean="0"/>
              <a:t>It’s not the number of routines, but the number of cases to optimize</a:t>
            </a:r>
          </a:p>
          <a:p>
            <a:pPr marL="511175" lvl="1" indent="-285750">
              <a:buFont typeface="Arial" panose="020B0604020202020204" pitchFamily="34" charset="0"/>
              <a:buChar char="•"/>
            </a:pPr>
            <a:r>
              <a:rPr lang="en-US" dirty="0" smtClean="0"/>
              <a:t>Because internal-only, </a:t>
            </a:r>
            <a:r>
              <a:rPr lang="en-US" dirty="0" smtClean="0"/>
              <a:t>it’s </a:t>
            </a:r>
            <a:r>
              <a:rPr lang="en-US" dirty="0" smtClean="0"/>
              <a:t>not helpful for developers</a:t>
            </a:r>
          </a:p>
          <a:p>
            <a:pPr marL="511175" lvl="1" indent="-285750">
              <a:buFont typeface="Arial" panose="020B0604020202020204" pitchFamily="34" charset="0"/>
              <a:buChar char="•"/>
            </a:pPr>
            <a:r>
              <a:rPr lang="en-US" dirty="0" smtClean="0"/>
              <a:t>Performance better than Quad, but still very slow</a:t>
            </a:r>
          </a:p>
          <a:p>
            <a:pPr marL="511175" lvl="1" indent="-285750">
              <a:buFont typeface="Arial" panose="020B0604020202020204" pitchFamily="34" charset="0"/>
              <a:buChar char="•"/>
            </a:pPr>
            <a:r>
              <a:rPr lang="en-US" dirty="0" smtClean="0"/>
              <a:t>Not really exploiting FMAs!</a:t>
            </a:r>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7823294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23</a:t>
            </a:fld>
            <a:endParaRPr lang="en-US" dirty="0"/>
          </a:p>
        </p:txBody>
      </p:sp>
      <p:sp>
        <p:nvSpPr>
          <p:cNvPr id="3" name="Title 2"/>
          <p:cNvSpPr>
            <a:spLocks noGrp="1"/>
          </p:cNvSpPr>
          <p:nvPr>
            <p:ph type="title"/>
          </p:nvPr>
        </p:nvSpPr>
        <p:spPr/>
        <p:txBody>
          <a:bodyPr/>
          <a:lstStyle/>
          <a:p>
            <a:r>
              <a:rPr lang="en-US" dirty="0" smtClean="0"/>
              <a:t>Present Research…</a:t>
            </a:r>
            <a:endParaRPr lang="en-US" dirty="0"/>
          </a:p>
        </p:txBody>
      </p:sp>
      <p:sp>
        <p:nvSpPr>
          <p:cNvPr id="4" name="Content Placeholder 3"/>
          <p:cNvSpPr>
            <a:spLocks noGrp="1"/>
          </p:cNvSpPr>
          <p:nvPr>
            <p:ph sz="quarter" idx="13"/>
          </p:nvPr>
        </p:nvSpPr>
        <p:spPr/>
        <p:txBody>
          <a:bodyPr>
            <a:normAutofit fontScale="92500" lnSpcReduction="10000"/>
          </a:bodyPr>
          <a:lstStyle/>
          <a:p>
            <a:pPr marL="285750" indent="-285750">
              <a:buFont typeface="Arial" panose="020B0604020202020204" pitchFamily="34" charset="0"/>
              <a:buChar char="•"/>
            </a:pPr>
            <a:r>
              <a:rPr lang="en-US" dirty="0" smtClean="0"/>
              <a:t>How to implement (ideally) a performant version of XBLAS</a:t>
            </a:r>
          </a:p>
          <a:p>
            <a:pPr marL="285750" indent="-285750">
              <a:buFont typeface="Arial" panose="020B0604020202020204" pitchFamily="34" charset="0"/>
              <a:buChar char="•"/>
            </a:pPr>
            <a:r>
              <a:rPr lang="en-US" dirty="0" smtClean="0"/>
              <a:t>How to implement a smaller subset that’s easier to maintain</a:t>
            </a:r>
          </a:p>
          <a:p>
            <a:pPr marL="285750" indent="-285750">
              <a:buFont typeface="Arial" panose="020B0604020202020204" pitchFamily="34" charset="0"/>
              <a:buChar char="•"/>
            </a:pPr>
            <a:r>
              <a:rPr lang="en-US" dirty="0" smtClean="0"/>
              <a:t>So far: Implemented DOT and GEMV fast for iterative refinement</a:t>
            </a:r>
          </a:p>
          <a:p>
            <a:pPr marL="285750" indent="-285750">
              <a:buFont typeface="Arial" panose="020B0604020202020204" pitchFamily="34" charset="0"/>
              <a:buChar char="•"/>
            </a:pPr>
            <a:r>
              <a:rPr lang="en-US" dirty="0" smtClean="0"/>
              <a:t>So far: D, DD, Q precisions tuned </a:t>
            </a:r>
          </a:p>
          <a:p>
            <a:pPr marL="285750" indent="-285750">
              <a:buFont typeface="Arial" panose="020B0604020202020204" pitchFamily="34" charset="0"/>
              <a:buChar char="•"/>
            </a:pPr>
            <a:r>
              <a:rPr lang="en-US" dirty="0" smtClean="0"/>
              <a:t>Proposing a new </a:t>
            </a:r>
            <a:r>
              <a:rPr lang="en-US" b="1" dirty="0" smtClean="0"/>
              <a:t>simplified</a:t>
            </a:r>
            <a:r>
              <a:rPr lang="en-US" dirty="0" smtClean="0"/>
              <a:t> standard (externally)</a:t>
            </a:r>
          </a:p>
          <a:p>
            <a:pPr marL="511175" lvl="1" indent="-285750">
              <a:buFont typeface="Arial" panose="020B0604020202020204" pitchFamily="34" charset="0"/>
              <a:buChar char="•"/>
            </a:pPr>
            <a:r>
              <a:rPr lang="en-US" dirty="0" smtClean="0"/>
              <a:t>No one wants to hand tune 980 kernels… (or commercially maintain them)</a:t>
            </a:r>
          </a:p>
          <a:p>
            <a:pPr marL="511175" lvl="1" indent="-285750">
              <a:buFont typeface="Arial" panose="020B0604020202020204" pitchFamily="34" charset="0"/>
              <a:buChar char="•"/>
            </a:pPr>
            <a:r>
              <a:rPr lang="en-US" dirty="0" smtClean="0"/>
              <a:t>Perhaps use BLIS methodology of having only a few “micro-kernels”</a:t>
            </a:r>
          </a:p>
          <a:p>
            <a:pPr marL="511175" lvl="1" indent="-285750">
              <a:buFont typeface="Arial" panose="020B0604020202020204" pitchFamily="34" charset="0"/>
              <a:buChar char="•"/>
            </a:pPr>
            <a:r>
              <a:rPr lang="en-US" dirty="0" smtClean="0"/>
              <a:t>Auto-tuning is useful</a:t>
            </a:r>
          </a:p>
          <a:p>
            <a:pPr marL="511175" lvl="1" indent="-285750">
              <a:buFont typeface="Arial" panose="020B0604020202020204" pitchFamily="34" charset="0"/>
              <a:buChar char="•"/>
            </a:pPr>
            <a:r>
              <a:rPr lang="en-US" dirty="0" smtClean="0"/>
              <a:t>Auto-test generation might be an issue</a:t>
            </a:r>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814841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24</a:t>
            </a:fld>
            <a:endParaRPr lang="en-US" dirty="0"/>
          </a:p>
        </p:txBody>
      </p:sp>
      <p:sp>
        <p:nvSpPr>
          <p:cNvPr id="3" name="Title 2"/>
          <p:cNvSpPr>
            <a:spLocks noGrp="1"/>
          </p:cNvSpPr>
          <p:nvPr>
            <p:ph type="title"/>
          </p:nvPr>
        </p:nvSpPr>
        <p:spPr/>
        <p:txBody>
          <a:bodyPr/>
          <a:lstStyle/>
          <a:p>
            <a:r>
              <a:rPr lang="en-US" dirty="0" smtClean="0"/>
              <a:t>Ivy Bridge (Intel® </a:t>
            </a:r>
            <a:r>
              <a:rPr lang="en-US" dirty="0" err="1" smtClean="0"/>
              <a:t>Xeon®CPU</a:t>
            </a:r>
            <a:r>
              <a:rPr lang="en-US" dirty="0" smtClean="0"/>
              <a:t> E5-2690) @ 2.9 GHz</a:t>
            </a:r>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3906106973"/>
              </p:ext>
            </p:extLst>
          </p:nvPr>
        </p:nvGraphicFramePr>
        <p:xfrm>
          <a:off x="308473" y="958469"/>
          <a:ext cx="8697478" cy="3701667"/>
        </p:xfrm>
        <a:graphic>
          <a:graphicData uri="http://schemas.openxmlformats.org/drawingml/2006/table">
            <a:tbl>
              <a:tblPr firstRow="1" firstCol="1" bandRow="1">
                <a:tableStyleId>{5C22544A-7EE6-4342-B048-85BDC9FD1C3A}</a:tableStyleId>
              </a:tblPr>
              <a:tblGrid>
                <a:gridCol w="1739049"/>
                <a:gridCol w="2139395"/>
                <a:gridCol w="1339448"/>
                <a:gridCol w="1739793"/>
                <a:gridCol w="1739793"/>
              </a:tblGrid>
              <a:tr h="2220999">
                <a:tc>
                  <a:txBody>
                    <a:bodyPr/>
                    <a:lstStyle/>
                    <a:p>
                      <a:pPr marL="0" marR="0">
                        <a:spcBef>
                          <a:spcPts val="0"/>
                        </a:spcBef>
                        <a:spcAft>
                          <a:spcPts val="0"/>
                        </a:spcAft>
                      </a:pPr>
                      <a:r>
                        <a:rPr lang="en-US" sz="1800" dirty="0">
                          <a:effectLst/>
                        </a:rPr>
                        <a:t>Problem Size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Speedup of MKL’s XBLAS DDOT over using </a:t>
                      </a:r>
                      <a:r>
                        <a:rPr lang="en-US" sz="1800" dirty="0" smtClean="0">
                          <a:effectLst/>
                        </a:rPr>
                        <a:t>Intel® Compiler’s real*16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Speedup of a naïve DDOT over using real*16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Speedup of </a:t>
                      </a:r>
                      <a:r>
                        <a:rPr lang="en-US" sz="1800">
                          <a:effectLst/>
                        </a:rPr>
                        <a:t>new </a:t>
                      </a:r>
                      <a:r>
                        <a:rPr lang="en-US" sz="1800" smtClean="0">
                          <a:effectLst/>
                        </a:rPr>
                        <a:t>one </a:t>
                      </a:r>
                      <a:r>
                        <a:rPr lang="en-US" sz="1800">
                          <a:effectLst/>
                        </a:rPr>
                        <a:t>DDOT over using real*16 (Speed-up over MKL’s XBLAS in parenthesis)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Speedup of new 4 DDOTs over using real*16 (speed-up over MKL in parenthesis)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167">
                <a:tc>
                  <a:txBody>
                    <a:bodyPr/>
                    <a:lstStyle/>
                    <a:p>
                      <a:pPr marL="0" marR="0">
                        <a:spcBef>
                          <a:spcPts val="0"/>
                        </a:spcBef>
                        <a:spcAft>
                          <a:spcPts val="0"/>
                        </a:spcAft>
                      </a:pPr>
                      <a:r>
                        <a:rPr lang="en-US" sz="1800">
                          <a:effectLst/>
                        </a:rPr>
                        <a:t>120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5.43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19.84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19.04 (3.51)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41.97 (7.73)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167">
                <a:tc>
                  <a:txBody>
                    <a:bodyPr/>
                    <a:lstStyle/>
                    <a:p>
                      <a:pPr marL="0" marR="0">
                        <a:spcBef>
                          <a:spcPts val="0"/>
                        </a:spcBef>
                        <a:spcAft>
                          <a:spcPts val="0"/>
                        </a:spcAft>
                      </a:pPr>
                      <a:r>
                        <a:rPr lang="en-US" sz="1800">
                          <a:effectLst/>
                        </a:rPr>
                        <a:t>1200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5.91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21.9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39.74 (6.72)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44.7 (7.56)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167">
                <a:tc>
                  <a:txBody>
                    <a:bodyPr/>
                    <a:lstStyle/>
                    <a:p>
                      <a:pPr marL="0" marR="0">
                        <a:spcBef>
                          <a:spcPts val="0"/>
                        </a:spcBef>
                        <a:spcAft>
                          <a:spcPts val="0"/>
                        </a:spcAft>
                      </a:pPr>
                      <a:r>
                        <a:rPr lang="en-US" sz="1800">
                          <a:effectLst/>
                        </a:rPr>
                        <a:t>12000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6.21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22.9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46.1 (7.42)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46.8 (7.54)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167">
                <a:tc>
                  <a:txBody>
                    <a:bodyPr/>
                    <a:lstStyle/>
                    <a:p>
                      <a:pPr marL="0" marR="0">
                        <a:spcBef>
                          <a:spcPts val="0"/>
                        </a:spcBef>
                        <a:spcAft>
                          <a:spcPts val="0"/>
                        </a:spcAft>
                      </a:pPr>
                      <a:r>
                        <a:rPr lang="en-US" sz="1800">
                          <a:effectLst/>
                        </a:rPr>
                        <a:t>120000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6.17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22.8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46 (7.45)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46.4 (7.52)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0463774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25</a:t>
            </a:fld>
            <a:endParaRPr lang="en-US" dirty="0"/>
          </a:p>
        </p:txBody>
      </p:sp>
      <p:sp>
        <p:nvSpPr>
          <p:cNvPr id="3" name="Title 2"/>
          <p:cNvSpPr>
            <a:spLocks noGrp="1"/>
          </p:cNvSpPr>
          <p:nvPr>
            <p:ph type="title"/>
          </p:nvPr>
        </p:nvSpPr>
        <p:spPr/>
        <p:txBody>
          <a:bodyPr/>
          <a:lstStyle/>
          <a:p>
            <a:r>
              <a:rPr lang="en-US" dirty="0" smtClean="0"/>
              <a:t>Our Hierarchical Proposal</a:t>
            </a:r>
            <a:endParaRPr lang="en-US" dirty="0"/>
          </a:p>
        </p:txBody>
      </p:sp>
      <p:sp>
        <p:nvSpPr>
          <p:cNvPr id="4" name="Content Placeholder 3"/>
          <p:cNvSpPr>
            <a:spLocks noGrp="1"/>
          </p:cNvSpPr>
          <p:nvPr>
            <p:ph sz="quarter" idx="13"/>
          </p:nvPr>
        </p:nvSpPr>
        <p:spPr/>
        <p:txBody>
          <a:bodyPr/>
          <a:lstStyle/>
          <a:p>
            <a:r>
              <a:rPr lang="en-US" dirty="0" smtClean="0"/>
              <a:t>Auxiliary Routines:</a:t>
            </a:r>
          </a:p>
          <a:p>
            <a:r>
              <a:rPr lang="en-US" dirty="0"/>
              <a:t>	</a:t>
            </a:r>
            <a:r>
              <a:rPr lang="en-US" dirty="0" err="1" smtClean="0"/>
              <a:t>XBLAS_normalize</a:t>
            </a:r>
            <a:r>
              <a:rPr lang="en-US" dirty="0" smtClean="0"/>
              <a:t>()</a:t>
            </a:r>
          </a:p>
          <a:p>
            <a:r>
              <a:rPr lang="en-US" dirty="0"/>
              <a:t>	</a:t>
            </a:r>
            <a:r>
              <a:rPr lang="en-US" dirty="0" err="1" smtClean="0"/>
              <a:t>XBLAS_fma</a:t>
            </a:r>
            <a:r>
              <a:rPr lang="en-US" dirty="0" smtClean="0"/>
              <a:t>(), </a:t>
            </a:r>
            <a:r>
              <a:rPr lang="en-US" dirty="0" err="1" smtClean="0"/>
              <a:t>XBLAS_add</a:t>
            </a:r>
            <a:r>
              <a:rPr lang="en-US" dirty="0" smtClean="0"/>
              <a:t>(), </a:t>
            </a:r>
            <a:r>
              <a:rPr lang="en-US" dirty="0" err="1" smtClean="0"/>
              <a:t>XBLAS_mult</a:t>
            </a:r>
            <a:r>
              <a:rPr lang="en-US" dirty="0" smtClean="0"/>
              <a:t>(), etc..</a:t>
            </a:r>
          </a:p>
          <a:p>
            <a:r>
              <a:rPr lang="en-US" dirty="0" smtClean="0"/>
              <a:t>Kernel Routines: (Development work goes here! Small as possible!)</a:t>
            </a:r>
          </a:p>
          <a:p>
            <a:r>
              <a:rPr lang="en-US" dirty="0"/>
              <a:t>	</a:t>
            </a:r>
            <a:r>
              <a:rPr lang="en-US" dirty="0" smtClean="0"/>
              <a:t>Assembly-coded and </a:t>
            </a:r>
            <a:r>
              <a:rPr lang="en-US" dirty="0" err="1" smtClean="0"/>
              <a:t>vectorized</a:t>
            </a:r>
            <a:r>
              <a:rPr lang="en-US" dirty="0" smtClean="0"/>
              <a:t>. </a:t>
            </a:r>
            <a:r>
              <a:rPr lang="en-US" b="1" u="sng" dirty="0" smtClean="0"/>
              <a:t>Small Group</a:t>
            </a:r>
          </a:p>
          <a:p>
            <a:r>
              <a:rPr lang="en-US" dirty="0" smtClean="0"/>
              <a:t>Higher Level Routines (the external XBLAS interface)</a:t>
            </a:r>
          </a:p>
          <a:p>
            <a:r>
              <a:rPr lang="en-US" dirty="0"/>
              <a:t>	</a:t>
            </a:r>
            <a:r>
              <a:rPr lang="en-US" dirty="0" smtClean="0"/>
              <a:t>In C, don’t require the same tuning, build on top of Kernel Routines</a:t>
            </a:r>
          </a:p>
          <a:p>
            <a:r>
              <a:rPr lang="en-US" dirty="0"/>
              <a:t>	</a:t>
            </a:r>
            <a:r>
              <a:rPr lang="en-US" dirty="0" smtClean="0"/>
              <a:t>Most of them like their BLAS counterparts with a couple extra parameters</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2408841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26</a:t>
            </a:fld>
            <a:endParaRPr lang="en-US" dirty="0"/>
          </a:p>
        </p:txBody>
      </p:sp>
      <p:sp>
        <p:nvSpPr>
          <p:cNvPr id="3" name="Title 2"/>
          <p:cNvSpPr>
            <a:spLocks noGrp="1"/>
          </p:cNvSpPr>
          <p:nvPr>
            <p:ph type="title"/>
          </p:nvPr>
        </p:nvSpPr>
        <p:spPr/>
        <p:txBody>
          <a:bodyPr/>
          <a:lstStyle/>
          <a:p>
            <a:r>
              <a:rPr lang="en-US" dirty="0" smtClean="0"/>
              <a:t>Kernel Proposal (Level-1)</a:t>
            </a:r>
            <a:endParaRPr lang="en-US" dirty="0"/>
          </a:p>
        </p:txBody>
      </p:sp>
      <p:sp>
        <p:nvSpPr>
          <p:cNvPr id="4" name="Content Placeholder 3"/>
          <p:cNvSpPr>
            <a:spLocks noGrp="1"/>
          </p:cNvSpPr>
          <p:nvPr>
            <p:ph sz="quarter" idx="13"/>
          </p:nvPr>
        </p:nvSpPr>
        <p:spPr/>
        <p:txBody>
          <a:bodyPr/>
          <a:lstStyle/>
          <a:p>
            <a:r>
              <a:rPr lang="en-US" dirty="0"/>
              <a:t>XBLAS_[</a:t>
            </a:r>
            <a:r>
              <a:rPr lang="en-US" dirty="0" err="1"/>
              <a:t>prec</a:t>
            </a:r>
            <a:r>
              <a:rPr lang="en-US" dirty="0"/>
              <a:t> type]dot[1 or m]_[x input precision w or e][y input precision w or e]_()</a:t>
            </a:r>
          </a:p>
          <a:p>
            <a:r>
              <a:rPr lang="en-US" dirty="0"/>
              <a:t>         </a:t>
            </a:r>
            <a:r>
              <a:rPr lang="en-US" dirty="0" smtClean="0"/>
              <a:t>“</a:t>
            </a:r>
            <a:r>
              <a:rPr lang="en-US" dirty="0"/>
              <a:t>1 or m” is literal. If the unroll factor is four, I’m not suggesting a 4 here. See the </a:t>
            </a:r>
            <a:r>
              <a:rPr lang="en-US" dirty="0" smtClean="0"/>
              <a:t>GEMV example </a:t>
            </a:r>
            <a:r>
              <a:rPr lang="en-US" dirty="0"/>
              <a:t>to understand why</a:t>
            </a:r>
          </a:p>
          <a:p>
            <a:r>
              <a:rPr lang="en-US" dirty="0"/>
              <a:t>	</a:t>
            </a:r>
            <a:r>
              <a:rPr lang="en-US" dirty="0" err="1"/>
              <a:t>prec_type</a:t>
            </a:r>
            <a:r>
              <a:rPr lang="en-US" dirty="0"/>
              <a:t> is usually d (double precision) or z (complex*16) – let’s focus first on these rather than s and c</a:t>
            </a:r>
          </a:p>
          <a:p>
            <a:r>
              <a:rPr lang="en-US" dirty="0"/>
              <a:t>	w (working precision) or e (extended precision)</a:t>
            </a:r>
          </a:p>
          <a:p>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094260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27</a:t>
            </a:fld>
            <a:endParaRPr lang="en-US" dirty="0"/>
          </a:p>
        </p:txBody>
      </p:sp>
      <p:sp>
        <p:nvSpPr>
          <p:cNvPr id="3" name="Title 2"/>
          <p:cNvSpPr>
            <a:spLocks noGrp="1"/>
          </p:cNvSpPr>
          <p:nvPr>
            <p:ph type="title"/>
          </p:nvPr>
        </p:nvSpPr>
        <p:spPr/>
        <p:txBody>
          <a:bodyPr/>
          <a:lstStyle/>
          <a:p>
            <a:r>
              <a:rPr lang="en-US" dirty="0" smtClean="0"/>
              <a:t>Kernel Routine Name Level-1 Examples</a:t>
            </a:r>
            <a:endParaRPr lang="en-US" dirty="0"/>
          </a:p>
        </p:txBody>
      </p:sp>
      <p:sp>
        <p:nvSpPr>
          <p:cNvPr id="4" name="Content Placeholder 3"/>
          <p:cNvSpPr>
            <a:spLocks noGrp="1"/>
          </p:cNvSpPr>
          <p:nvPr>
            <p:ph sz="quarter" idx="13"/>
          </p:nvPr>
        </p:nvSpPr>
        <p:spPr/>
        <p:txBody>
          <a:bodyPr/>
          <a:lstStyle/>
          <a:p>
            <a:r>
              <a:rPr lang="en-US" dirty="0"/>
              <a:t>XBLAS_?dot1_ww</a:t>
            </a:r>
            <a:r>
              <a:rPr lang="en-US" dirty="0" smtClean="0"/>
              <a:t>_      (AVX performance shown in previous table)</a:t>
            </a:r>
          </a:p>
          <a:p>
            <a:r>
              <a:rPr lang="en-US" dirty="0"/>
              <a:t>	</a:t>
            </a:r>
            <a:r>
              <a:rPr lang="en-US" dirty="0" smtClean="0"/>
              <a:t>Ex: XBLAS_ddot1_ww_ ( n, x, </a:t>
            </a:r>
            <a:r>
              <a:rPr lang="en-US" dirty="0" err="1" smtClean="0"/>
              <a:t>incx</a:t>
            </a:r>
            <a:r>
              <a:rPr lang="en-US" dirty="0" smtClean="0"/>
              <a:t>, </a:t>
            </a:r>
            <a:r>
              <a:rPr lang="en-US" dirty="0" err="1" smtClean="0"/>
              <a:t>dy</a:t>
            </a:r>
            <a:r>
              <a:rPr lang="en-US" dirty="0" smtClean="0"/>
              <a:t>, </a:t>
            </a:r>
            <a:r>
              <a:rPr lang="en-US" dirty="0" err="1" smtClean="0"/>
              <a:t>incy</a:t>
            </a:r>
            <a:r>
              <a:rPr lang="en-US" dirty="0" smtClean="0"/>
              <a:t> )</a:t>
            </a:r>
            <a:endParaRPr lang="en-US" dirty="0"/>
          </a:p>
          <a:p>
            <a:r>
              <a:rPr lang="en-US" dirty="0" smtClean="0"/>
              <a:t>XBLAS</a:t>
            </a:r>
            <a:r>
              <a:rPr lang="en-US" dirty="0"/>
              <a:t>_?</a:t>
            </a:r>
            <a:r>
              <a:rPr lang="en-US" dirty="0" err="1"/>
              <a:t>dotm_ww</a:t>
            </a:r>
            <a:r>
              <a:rPr lang="en-US" dirty="0" smtClean="0"/>
              <a:t>_     (pseudo-GEMV, AVX performance in previous table)</a:t>
            </a:r>
            <a:endParaRPr lang="en-US" dirty="0"/>
          </a:p>
          <a:p>
            <a:r>
              <a:rPr lang="en-US" dirty="0" smtClean="0"/>
              <a:t>XBLAS</a:t>
            </a:r>
            <a:r>
              <a:rPr lang="en-US" dirty="0"/>
              <a:t>_?dot1_we_</a:t>
            </a:r>
          </a:p>
          <a:p>
            <a:r>
              <a:rPr lang="en-US" dirty="0" smtClean="0"/>
              <a:t>XBLAS</a:t>
            </a:r>
            <a:r>
              <a:rPr lang="en-US" dirty="0"/>
              <a:t>_?</a:t>
            </a:r>
            <a:r>
              <a:rPr lang="en-US" dirty="0" err="1"/>
              <a:t>dotm_we</a:t>
            </a:r>
            <a:r>
              <a:rPr lang="en-US" dirty="0" smtClean="0"/>
              <a:t>_      (pseudo-GEMV)</a:t>
            </a:r>
          </a:p>
          <a:p>
            <a:r>
              <a:rPr lang="en-US" dirty="0" err="1" smtClean="0"/>
              <a:t>dxunroll_factor_for_multiple_dot_products</a:t>
            </a:r>
            <a:r>
              <a:rPr lang="en-US" dirty="0" smtClean="0"/>
              <a:t>() for the ?</a:t>
            </a:r>
            <a:r>
              <a:rPr lang="en-US" dirty="0" err="1" smtClean="0"/>
              <a:t>dotm</a:t>
            </a:r>
            <a:r>
              <a:rPr lang="en-US" dirty="0" smtClean="0"/>
              <a:t> routines</a:t>
            </a:r>
            <a:endParaRPr lang="en-US" dirty="0"/>
          </a:p>
          <a:p>
            <a:endParaRPr lang="en-US" dirty="0" smtClean="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7358871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28</a:t>
            </a:fld>
            <a:endParaRPr lang="en-US" dirty="0"/>
          </a:p>
        </p:txBody>
      </p:sp>
      <p:sp>
        <p:nvSpPr>
          <p:cNvPr id="3" name="Title 2"/>
          <p:cNvSpPr>
            <a:spLocks noGrp="1"/>
          </p:cNvSpPr>
          <p:nvPr>
            <p:ph type="title"/>
          </p:nvPr>
        </p:nvSpPr>
        <p:spPr/>
        <p:txBody>
          <a:bodyPr/>
          <a:lstStyle/>
          <a:p>
            <a:r>
              <a:rPr lang="en-US" dirty="0" smtClean="0"/>
              <a:t>Kernel Routine Level-1 Syntax Examples</a:t>
            </a:r>
            <a:endParaRPr lang="en-US" dirty="0"/>
          </a:p>
        </p:txBody>
      </p:sp>
      <p:sp>
        <p:nvSpPr>
          <p:cNvPr id="4" name="Content Placeholder 3"/>
          <p:cNvSpPr>
            <a:spLocks noGrp="1"/>
          </p:cNvSpPr>
          <p:nvPr>
            <p:ph sz="quarter" idx="13"/>
          </p:nvPr>
        </p:nvSpPr>
        <p:spPr/>
        <p:txBody>
          <a:bodyPr>
            <a:normAutofit fontScale="85000" lnSpcReduction="10000"/>
          </a:bodyPr>
          <a:lstStyle/>
          <a:p>
            <a:r>
              <a:rPr lang="en-US" dirty="0"/>
              <a:t>XBLAS_?dot1_we_ ( [optional char *</a:t>
            </a:r>
            <a:r>
              <a:rPr lang="en-US" dirty="0" err="1"/>
              <a:t>conj</a:t>
            </a:r>
            <a:r>
              <a:rPr lang="en-US" dirty="0"/>
              <a:t> ], // Only if complex*8 and complex*16 versions</a:t>
            </a:r>
          </a:p>
          <a:p>
            <a:r>
              <a:rPr lang="en-US" dirty="0"/>
              <a:t>	</a:t>
            </a:r>
            <a:r>
              <a:rPr lang="en-US" dirty="0" err="1"/>
              <a:t>i</a:t>
            </a:r>
            <a:r>
              <a:rPr lang="en-US" dirty="0" err="1" smtClean="0"/>
              <a:t>nt</a:t>
            </a:r>
            <a:r>
              <a:rPr lang="en-US" dirty="0" smtClean="0"/>
              <a:t> </a:t>
            </a:r>
            <a:r>
              <a:rPr lang="en-US" dirty="0"/>
              <a:t>*n, </a:t>
            </a:r>
            <a:r>
              <a:rPr lang="en-US" dirty="0" smtClean="0"/>
              <a:t>          // Number of elements in the inner product</a:t>
            </a:r>
            <a:endParaRPr lang="en-US" dirty="0"/>
          </a:p>
          <a:p>
            <a:r>
              <a:rPr lang="en-US" dirty="0"/>
              <a:t>	double *x,   // Single vector of double inputs</a:t>
            </a:r>
          </a:p>
          <a:p>
            <a:r>
              <a:rPr lang="en-US" dirty="0"/>
              <a:t>	</a:t>
            </a:r>
            <a:r>
              <a:rPr lang="en-US" dirty="0" err="1"/>
              <a:t>int</a:t>
            </a:r>
            <a:r>
              <a:rPr lang="en-US" dirty="0"/>
              <a:t> *</a:t>
            </a:r>
            <a:r>
              <a:rPr lang="en-US" dirty="0" err="1"/>
              <a:t>incx</a:t>
            </a:r>
            <a:r>
              <a:rPr lang="en-US" dirty="0" smtClean="0"/>
              <a:t>,      // Tuned for </a:t>
            </a:r>
            <a:r>
              <a:rPr lang="en-US" dirty="0" err="1" smtClean="0"/>
              <a:t>incx</a:t>
            </a:r>
            <a:r>
              <a:rPr lang="en-US" dirty="0" smtClean="0"/>
              <a:t>=1 (suffices to build on top of)</a:t>
            </a:r>
            <a:endParaRPr lang="en-US" dirty="0"/>
          </a:p>
          <a:p>
            <a:r>
              <a:rPr lang="en-US" dirty="0"/>
              <a:t>	double *</a:t>
            </a:r>
            <a:r>
              <a:rPr lang="en-US" dirty="0" err="1"/>
              <a:t>yhi</a:t>
            </a:r>
            <a:r>
              <a:rPr lang="en-US" dirty="0"/>
              <a:t>,   // Single vector of double-double inputs stored with just the high parts (separated from low parts)</a:t>
            </a:r>
          </a:p>
          <a:p>
            <a:r>
              <a:rPr lang="en-US" dirty="0"/>
              <a:t>	double *</a:t>
            </a:r>
            <a:r>
              <a:rPr lang="en-US" dirty="0" err="1"/>
              <a:t>ylo</a:t>
            </a:r>
            <a:r>
              <a:rPr lang="en-US" dirty="0"/>
              <a:t>, // the low parts corresponding </a:t>
            </a:r>
          </a:p>
          <a:p>
            <a:r>
              <a:rPr lang="en-US" dirty="0"/>
              <a:t>	</a:t>
            </a:r>
            <a:r>
              <a:rPr lang="en-US" dirty="0" err="1"/>
              <a:t>int</a:t>
            </a:r>
            <a:r>
              <a:rPr lang="en-US" dirty="0"/>
              <a:t> *</a:t>
            </a:r>
            <a:r>
              <a:rPr lang="en-US" dirty="0" err="1"/>
              <a:t>incy</a:t>
            </a:r>
            <a:r>
              <a:rPr lang="en-US" dirty="0"/>
              <a:t>,     // Spacing between two values of </a:t>
            </a:r>
            <a:r>
              <a:rPr lang="en-US" dirty="0" err="1"/>
              <a:t>yhi</a:t>
            </a:r>
            <a:r>
              <a:rPr lang="en-US" dirty="0"/>
              <a:t> and </a:t>
            </a:r>
            <a:r>
              <a:rPr lang="en-US" dirty="0" err="1" smtClean="0"/>
              <a:t>ylo</a:t>
            </a:r>
            <a:r>
              <a:rPr lang="en-US" dirty="0" smtClean="0"/>
              <a:t>- should we have </a:t>
            </a:r>
            <a:r>
              <a:rPr lang="en-US" dirty="0" err="1" smtClean="0"/>
              <a:t>incyhi</a:t>
            </a:r>
            <a:r>
              <a:rPr lang="en-US" dirty="0" smtClean="0"/>
              <a:t>, </a:t>
            </a:r>
            <a:r>
              <a:rPr lang="en-US" dirty="0" err="1" smtClean="0"/>
              <a:t>incylo</a:t>
            </a:r>
            <a:r>
              <a:rPr lang="en-US" dirty="0" smtClean="0"/>
              <a:t>???</a:t>
            </a:r>
            <a:endParaRPr lang="en-US" dirty="0"/>
          </a:p>
          <a:p>
            <a:r>
              <a:rPr lang="en-US" dirty="0"/>
              <a:t>	double *</a:t>
            </a:r>
            <a:r>
              <a:rPr lang="en-US" dirty="0" err="1"/>
              <a:t>reshi</a:t>
            </a:r>
            <a:r>
              <a:rPr lang="en-US" dirty="0"/>
              <a:t>, // High order result from DD accumulation, only 1 element</a:t>
            </a:r>
          </a:p>
          <a:p>
            <a:r>
              <a:rPr lang="en-US" dirty="0"/>
              <a:t>	double *</a:t>
            </a:r>
            <a:r>
              <a:rPr lang="en-US" dirty="0" err="1"/>
              <a:t>reslo</a:t>
            </a:r>
            <a:r>
              <a:rPr lang="en-US" dirty="0"/>
              <a:t> ) </a:t>
            </a:r>
          </a:p>
          <a:p>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4620988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29</a:t>
            </a:fld>
            <a:endParaRPr lang="en-US" dirty="0"/>
          </a:p>
        </p:txBody>
      </p:sp>
      <p:sp>
        <p:nvSpPr>
          <p:cNvPr id="3" name="Title 2"/>
          <p:cNvSpPr>
            <a:spLocks noGrp="1"/>
          </p:cNvSpPr>
          <p:nvPr>
            <p:ph type="title"/>
          </p:nvPr>
        </p:nvSpPr>
        <p:spPr/>
        <p:txBody>
          <a:bodyPr/>
          <a:lstStyle/>
          <a:p>
            <a:r>
              <a:rPr lang="en-US" dirty="0" smtClean="0"/>
              <a:t>Why separate the low and high parts of DD?</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Note that with </a:t>
            </a:r>
            <a:r>
              <a:rPr lang="en-US" dirty="0" err="1" smtClean="0"/>
              <a:t>incx</a:t>
            </a:r>
            <a:r>
              <a:rPr lang="en-US" dirty="0" smtClean="0"/>
              <a:t>/</a:t>
            </a:r>
            <a:r>
              <a:rPr lang="en-US" dirty="0" err="1" smtClean="0"/>
              <a:t>incy</a:t>
            </a:r>
            <a:r>
              <a:rPr lang="en-US" dirty="0" smtClean="0"/>
              <a:t> we can simulate overlapped versions as well</a:t>
            </a:r>
          </a:p>
          <a:p>
            <a:pPr marL="285750" indent="-285750">
              <a:buFont typeface="Arial" panose="020B0604020202020204" pitchFamily="34" charset="0"/>
              <a:buChar char="•"/>
            </a:pPr>
            <a:r>
              <a:rPr lang="en-US" dirty="0" smtClean="0"/>
              <a:t>Example:</a:t>
            </a:r>
          </a:p>
          <a:p>
            <a:pPr marL="511175" lvl="1" indent="-285750">
              <a:buFont typeface="Arial" panose="020B0604020202020204" pitchFamily="34" charset="0"/>
              <a:buChar char="•"/>
            </a:pPr>
            <a:r>
              <a:rPr lang="en-US" dirty="0" smtClean="0"/>
              <a:t>Suppose our vector Y is (yhi_1, ylo_1,space,yhi_2,ylo_2,space,…)</a:t>
            </a:r>
          </a:p>
          <a:p>
            <a:pPr marL="511175" lvl="1" indent="-285750">
              <a:buFont typeface="Arial" panose="020B0604020202020204" pitchFamily="34" charset="0"/>
              <a:buChar char="•"/>
            </a:pPr>
            <a:r>
              <a:rPr lang="en-US" dirty="0" smtClean="0"/>
              <a:t>Just set </a:t>
            </a:r>
            <a:r>
              <a:rPr lang="en-US" dirty="0" err="1" smtClean="0"/>
              <a:t>yhi</a:t>
            </a:r>
            <a:r>
              <a:rPr lang="en-US" dirty="0" smtClean="0"/>
              <a:t>=&amp;Y[0], </a:t>
            </a:r>
            <a:r>
              <a:rPr lang="en-US" dirty="0" err="1" smtClean="0"/>
              <a:t>ylo</a:t>
            </a:r>
            <a:r>
              <a:rPr lang="en-US" dirty="0" smtClean="0"/>
              <a:t>=&amp;Y[1], </a:t>
            </a:r>
            <a:r>
              <a:rPr lang="en-US" dirty="0" err="1" smtClean="0"/>
              <a:t>incy</a:t>
            </a:r>
            <a:r>
              <a:rPr lang="en-US" dirty="0"/>
              <a:t> </a:t>
            </a:r>
            <a:r>
              <a:rPr lang="en-US" dirty="0" smtClean="0"/>
              <a:t>at 3</a:t>
            </a:r>
          </a:p>
          <a:p>
            <a:pPr marL="285750" indent="-285750">
              <a:buFont typeface="Arial" panose="020B0604020202020204" pitchFamily="34" charset="0"/>
              <a:buChar char="•"/>
            </a:pPr>
            <a:r>
              <a:rPr lang="en-US" dirty="0" smtClean="0"/>
              <a:t>One can go one way, but not the other.</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3120738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a:t>
            </a:fld>
            <a:endParaRPr lang="en-US" dirty="0"/>
          </a:p>
        </p:txBody>
      </p:sp>
      <p:sp>
        <p:nvSpPr>
          <p:cNvPr id="3" name="Title 2"/>
          <p:cNvSpPr>
            <a:spLocks noGrp="1"/>
          </p:cNvSpPr>
          <p:nvPr>
            <p:ph type="title"/>
          </p:nvPr>
        </p:nvSpPr>
        <p:spPr/>
        <p:txBody>
          <a:bodyPr/>
          <a:lstStyle/>
          <a:p>
            <a:r>
              <a:rPr lang="en-US" dirty="0" smtClean="0"/>
              <a:t>Current XBLAS (1.0.248) Definition</a:t>
            </a:r>
            <a:endParaRPr lang="en-US" dirty="0"/>
          </a:p>
        </p:txBody>
      </p:sp>
      <p:sp>
        <p:nvSpPr>
          <p:cNvPr id="4" name="Content Placeholder 3"/>
          <p:cNvSpPr>
            <a:spLocks noGrp="1"/>
          </p:cNvSpPr>
          <p:nvPr>
            <p:ph sz="quarter" idx="13"/>
          </p:nvPr>
        </p:nvSpPr>
        <p:spPr>
          <a:xfrm>
            <a:off x="455613" y="723901"/>
            <a:ext cx="8228012" cy="3905250"/>
          </a:xfrm>
        </p:spPr>
        <p:txBody>
          <a:bodyPr>
            <a:normAutofit fontScale="77500" lnSpcReduction="20000"/>
          </a:bodyPr>
          <a:lstStyle/>
          <a:p>
            <a:pPr marL="285750" indent="-285750">
              <a:buFont typeface="Arial" panose="020B0604020202020204" pitchFamily="34" charset="0"/>
              <a:buChar char="•"/>
            </a:pPr>
            <a:r>
              <a:rPr lang="en-US" dirty="0" smtClean="0"/>
              <a:t>Extension to the BLAS with extra precision and mixed precision</a:t>
            </a:r>
          </a:p>
          <a:p>
            <a:pPr marL="285750" indent="-285750">
              <a:buFont typeface="Arial" panose="020B0604020202020204" pitchFamily="34" charset="0"/>
              <a:buChar char="•"/>
            </a:pPr>
            <a:r>
              <a:rPr lang="en-US" dirty="0" smtClean="0"/>
              <a:t>Covers 17 common BLAS functionality with lots of parameter variants</a:t>
            </a:r>
          </a:p>
          <a:p>
            <a:pPr marL="285750" indent="-285750">
              <a:buFont typeface="Arial" panose="020B0604020202020204" pitchFamily="34" charset="0"/>
              <a:buChar char="•"/>
            </a:pPr>
            <a:r>
              <a:rPr lang="en-US" dirty="0" smtClean="0"/>
              <a:t>Primarily relies on double-double computations</a:t>
            </a:r>
          </a:p>
          <a:p>
            <a:pPr marL="285750" indent="-285750">
              <a:buFont typeface="Arial" panose="020B0604020202020204" pitchFamily="34" charset="0"/>
              <a:buChar char="•"/>
            </a:pPr>
            <a:r>
              <a:rPr lang="en-US" dirty="0" smtClean="0"/>
              <a:t>Implemented via M4 code generation</a:t>
            </a:r>
          </a:p>
          <a:p>
            <a:pPr marL="285750" indent="-285750">
              <a:buFont typeface="Arial" panose="020B0604020202020204" pitchFamily="34" charset="0"/>
              <a:buChar char="•"/>
            </a:pPr>
            <a:r>
              <a:rPr lang="en-US" dirty="0" smtClean="0"/>
              <a:t>Comes with a performance and testing </a:t>
            </a:r>
            <a:r>
              <a:rPr lang="en-US" dirty="0" smtClean="0"/>
              <a:t>suite. Used in LAPACK.</a:t>
            </a:r>
          </a:p>
          <a:p>
            <a:pPr marL="285750" indent="-285750">
              <a:buFont typeface="Arial" panose="020B0604020202020204" pitchFamily="34" charset="0"/>
              <a:buChar char="•"/>
            </a:pPr>
            <a:r>
              <a:rPr lang="en-US" dirty="0"/>
              <a:t>2008 XBLAS Developers: Xiaoye Li, Jim Demmel, David Bailey, </a:t>
            </a:r>
            <a:r>
              <a:rPr lang="en-US" dirty="0" err="1"/>
              <a:t>Yozo</a:t>
            </a:r>
            <a:r>
              <a:rPr lang="en-US" dirty="0"/>
              <a:t> </a:t>
            </a:r>
            <a:r>
              <a:rPr lang="en-US" dirty="0" err="1"/>
              <a:t>Hida</a:t>
            </a:r>
            <a:r>
              <a:rPr lang="en-US" dirty="0"/>
              <a:t>, Jimmy Iskandar, Anil </a:t>
            </a:r>
            <a:r>
              <a:rPr lang="en-US" dirty="0" err="1"/>
              <a:t>Kapur</a:t>
            </a:r>
            <a:r>
              <a:rPr lang="en-US" dirty="0"/>
              <a:t>, Michael Martin, Brandon Thompson, Teresa Tung, Daniel </a:t>
            </a:r>
            <a:r>
              <a:rPr lang="en-US" dirty="0" err="1"/>
              <a:t>Yoo</a:t>
            </a:r>
            <a:r>
              <a:rPr lang="en-US" dirty="0"/>
              <a:t> </a:t>
            </a:r>
          </a:p>
          <a:p>
            <a:pPr marL="285750" indent="-285750">
              <a:buFont typeface="Arial" panose="020B0604020202020204" pitchFamily="34" charset="0"/>
              <a:buChar char="•"/>
            </a:pPr>
            <a:r>
              <a:rPr lang="en-US" dirty="0"/>
              <a:t>“Design, Implementation, and Testing of the Extended and Mixed Precision BLAS” from 2000: Li, Demmel, Bailey, Henry, </a:t>
            </a:r>
            <a:r>
              <a:rPr lang="en-US" dirty="0" err="1"/>
              <a:t>Hida</a:t>
            </a:r>
            <a:r>
              <a:rPr lang="en-US" dirty="0"/>
              <a:t>, Iskandar, </a:t>
            </a:r>
            <a:r>
              <a:rPr lang="en-US" dirty="0" err="1"/>
              <a:t>Kahan</a:t>
            </a:r>
            <a:r>
              <a:rPr lang="en-US" dirty="0"/>
              <a:t>, </a:t>
            </a:r>
            <a:r>
              <a:rPr lang="en-US" dirty="0" err="1"/>
              <a:t>Kapur</a:t>
            </a:r>
            <a:r>
              <a:rPr lang="en-US" dirty="0"/>
              <a:t>, Martin, Tung, </a:t>
            </a:r>
            <a:r>
              <a:rPr lang="en-US" dirty="0" err="1"/>
              <a:t>Yoo</a:t>
            </a:r>
            <a:endParaRPr lang="en-US" dirty="0"/>
          </a:p>
          <a:p>
            <a:pPr marL="285750" indent="-285750">
              <a:buFont typeface="Arial" panose="020B0604020202020204" pitchFamily="34" charset="0"/>
              <a:buChar char="•"/>
            </a:pPr>
            <a:r>
              <a:rPr lang="en-US" dirty="0" smtClean="0">
                <a:hlinkClick r:id="rId2"/>
              </a:rPr>
              <a:t>http</a:t>
            </a:r>
            <a:r>
              <a:rPr lang="en-US" dirty="0">
                <a:hlinkClick r:id="rId2"/>
              </a:rPr>
              <a:t>://www.netlib.org/xblas</a:t>
            </a:r>
            <a:r>
              <a:rPr lang="en-US" dirty="0" smtClean="0">
                <a:hlinkClick r:id="rId2"/>
              </a:rPr>
              <a:t>/</a:t>
            </a:r>
            <a:r>
              <a:rPr lang="en-US" dirty="0" smtClean="0"/>
              <a:t> </a:t>
            </a:r>
            <a:r>
              <a:rPr lang="en-US" dirty="0" smtClean="0"/>
              <a:t>, 3 clause BSD, Last Release Nov. 2008</a:t>
            </a:r>
            <a:endParaRPr lang="en-US" dirty="0"/>
          </a:p>
          <a:p>
            <a:pPr marL="285750" indent="-285750">
              <a:buFont typeface="Arial" panose="020B0604020202020204" pitchFamily="34" charset="0"/>
              <a:buChar char="•"/>
            </a:pPr>
            <a:r>
              <a:rPr lang="en-US" dirty="0"/>
              <a:t>Level 1 : 4 </a:t>
            </a:r>
            <a:r>
              <a:rPr lang="en-US" dirty="0" smtClean="0"/>
              <a:t>cases : Dot  </a:t>
            </a:r>
            <a:r>
              <a:rPr lang="en-US" dirty="0"/>
              <a:t>(inner product), Sum, AXPBY, WAXPBY</a:t>
            </a:r>
          </a:p>
          <a:p>
            <a:pPr marL="285750" indent="-285750">
              <a:buFont typeface="Arial" panose="020B0604020202020204" pitchFamily="34" charset="0"/>
              <a:buChar char="•"/>
            </a:pPr>
            <a:r>
              <a:rPr lang="en-US" dirty="0"/>
              <a:t>Level 2 : 10 </a:t>
            </a:r>
            <a:r>
              <a:rPr lang="en-US" dirty="0" smtClean="0"/>
              <a:t>cases: GEMV</a:t>
            </a:r>
            <a:r>
              <a:rPr lang="en-US" dirty="0"/>
              <a:t>, GBMV, SYMV, SBMV, SPMV, HEMV, HBMV, HPMV, GE_SUM_MV, TRSV</a:t>
            </a:r>
          </a:p>
          <a:p>
            <a:pPr marL="285750" indent="-285750">
              <a:buFont typeface="Arial" panose="020B0604020202020204" pitchFamily="34" charset="0"/>
              <a:buChar char="•"/>
            </a:pPr>
            <a:r>
              <a:rPr lang="en-US" dirty="0"/>
              <a:t>Level 3 : 3 </a:t>
            </a:r>
            <a:r>
              <a:rPr lang="en-US" dirty="0" smtClean="0"/>
              <a:t>cases : GEMM</a:t>
            </a:r>
            <a:r>
              <a:rPr lang="en-US" dirty="0"/>
              <a:t>, SYMM, </a:t>
            </a:r>
            <a:r>
              <a:rPr lang="en-US" dirty="0" smtClean="0"/>
              <a:t>HEMM</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3493089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30</a:t>
            </a:fld>
            <a:endParaRPr lang="en-US" dirty="0"/>
          </a:p>
        </p:txBody>
      </p:sp>
      <p:sp>
        <p:nvSpPr>
          <p:cNvPr id="3" name="Title 2"/>
          <p:cNvSpPr>
            <a:spLocks noGrp="1"/>
          </p:cNvSpPr>
          <p:nvPr>
            <p:ph type="title"/>
          </p:nvPr>
        </p:nvSpPr>
        <p:spPr/>
        <p:txBody>
          <a:bodyPr/>
          <a:lstStyle/>
          <a:p>
            <a:r>
              <a:rPr lang="en-US" dirty="0" smtClean="0"/>
              <a:t>What if we only want D output (like current XBLAS)?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The results can be “normalized” so that:</a:t>
            </a:r>
          </a:p>
          <a:p>
            <a:pPr marL="511175" lvl="1" indent="-285750">
              <a:buFont typeface="Arial" panose="020B0604020202020204" pitchFamily="34" charset="0"/>
              <a:buChar char="•"/>
            </a:pPr>
            <a:r>
              <a:rPr lang="en-US" dirty="0" smtClean="0"/>
              <a:t>(double) (</a:t>
            </a:r>
            <a:r>
              <a:rPr lang="en-US" dirty="0" err="1" smtClean="0"/>
              <a:t>high+low</a:t>
            </a:r>
            <a:r>
              <a:rPr lang="en-US" dirty="0" smtClean="0"/>
              <a:t>) = high</a:t>
            </a:r>
          </a:p>
          <a:p>
            <a:pPr marL="285750" indent="-285750">
              <a:buFont typeface="Arial" panose="020B0604020202020204" pitchFamily="34" charset="0"/>
              <a:buChar char="•"/>
            </a:pPr>
            <a:r>
              <a:rPr lang="en-US" dirty="0" smtClean="0"/>
              <a:t>To get the double-only result, just ignore the “low” </a:t>
            </a:r>
            <a:r>
              <a:rPr lang="en-US" dirty="0" smtClean="0"/>
              <a:t>part</a:t>
            </a:r>
          </a:p>
          <a:p>
            <a:pPr marL="285750" indent="-285750">
              <a:buFont typeface="Arial" panose="020B0604020202020204" pitchFamily="34" charset="0"/>
              <a:buChar char="•"/>
            </a:pPr>
            <a:r>
              <a:rPr lang="en-US" dirty="0" smtClean="0"/>
              <a:t>We need DD output for any algorithm that requires continuation (parallel)</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4291995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31</a:t>
            </a:fld>
            <a:endParaRPr lang="en-US" dirty="0"/>
          </a:p>
        </p:txBody>
      </p:sp>
      <p:sp>
        <p:nvSpPr>
          <p:cNvPr id="3" name="Title 2"/>
          <p:cNvSpPr>
            <a:spLocks noGrp="1"/>
          </p:cNvSpPr>
          <p:nvPr>
            <p:ph type="title"/>
          </p:nvPr>
        </p:nvSpPr>
        <p:spPr/>
        <p:txBody>
          <a:bodyPr/>
          <a:lstStyle/>
          <a:p>
            <a:r>
              <a:rPr lang="en-US" dirty="0"/>
              <a:t>Kernel Routine Level-1 Syntax </a:t>
            </a:r>
            <a:r>
              <a:rPr lang="en-US" dirty="0" smtClean="0"/>
              <a:t>Examples cont..</a:t>
            </a:r>
            <a:endParaRPr lang="en-US" dirty="0"/>
          </a:p>
        </p:txBody>
      </p:sp>
      <p:sp>
        <p:nvSpPr>
          <p:cNvPr id="4" name="Content Placeholder 3"/>
          <p:cNvSpPr>
            <a:spLocks noGrp="1"/>
          </p:cNvSpPr>
          <p:nvPr>
            <p:ph sz="quarter" idx="13"/>
          </p:nvPr>
        </p:nvSpPr>
        <p:spPr>
          <a:xfrm>
            <a:off x="455613" y="804231"/>
            <a:ext cx="8228012" cy="4012407"/>
          </a:xfrm>
        </p:spPr>
        <p:txBody>
          <a:bodyPr>
            <a:normAutofit fontScale="85000" lnSpcReduction="20000"/>
          </a:bodyPr>
          <a:lstStyle/>
          <a:p>
            <a:r>
              <a:rPr lang="en-US" dirty="0"/>
              <a:t>XBLAS_?</a:t>
            </a:r>
            <a:r>
              <a:rPr lang="en-US" dirty="0" err="1"/>
              <a:t>dotm_we</a:t>
            </a:r>
            <a:r>
              <a:rPr lang="en-US" dirty="0"/>
              <a:t>_ ( [optional char *</a:t>
            </a:r>
            <a:r>
              <a:rPr lang="en-US" dirty="0" err="1"/>
              <a:t>conj</a:t>
            </a:r>
            <a:r>
              <a:rPr lang="en-US" dirty="0"/>
              <a:t> ], // Only if complex*8 and complex*16 versions</a:t>
            </a:r>
          </a:p>
          <a:p>
            <a:r>
              <a:rPr lang="en-US" dirty="0"/>
              <a:t>	</a:t>
            </a:r>
            <a:r>
              <a:rPr lang="en-US" dirty="0" err="1"/>
              <a:t>i</a:t>
            </a:r>
            <a:r>
              <a:rPr lang="en-US" dirty="0" err="1" smtClean="0"/>
              <a:t>nt</a:t>
            </a:r>
            <a:r>
              <a:rPr lang="en-US" dirty="0" smtClean="0"/>
              <a:t> </a:t>
            </a:r>
            <a:r>
              <a:rPr lang="en-US" dirty="0"/>
              <a:t>*n, </a:t>
            </a:r>
            <a:r>
              <a:rPr lang="en-US" dirty="0" smtClean="0"/>
              <a:t>   // Do an inner-product of size n with m vectors against a single DD vector</a:t>
            </a:r>
            <a:endParaRPr lang="en-US" dirty="0"/>
          </a:p>
          <a:p>
            <a:r>
              <a:rPr lang="en-US" dirty="0"/>
              <a:t>	double *x, // Multiple double input vectors interlaced: x(1,1) = 1</a:t>
            </a:r>
            <a:r>
              <a:rPr lang="en-US" baseline="30000" dirty="0"/>
              <a:t>st</a:t>
            </a:r>
            <a:r>
              <a:rPr lang="en-US" dirty="0"/>
              <a:t> element of vector 1, x(2,1)= 1</a:t>
            </a:r>
            <a:r>
              <a:rPr lang="en-US" baseline="30000" dirty="0"/>
              <a:t>st</a:t>
            </a:r>
            <a:r>
              <a:rPr lang="en-US" dirty="0"/>
              <a:t> element of vector 2, x(1,2) = 2</a:t>
            </a:r>
            <a:r>
              <a:rPr lang="en-US" baseline="30000" dirty="0"/>
              <a:t>nd</a:t>
            </a:r>
            <a:r>
              <a:rPr lang="en-US" dirty="0"/>
              <a:t> element of vector 1, where the leading dimension is </a:t>
            </a:r>
            <a:r>
              <a:rPr lang="en-US" dirty="0" err="1"/>
              <a:t>incx</a:t>
            </a:r>
            <a:r>
              <a:rPr lang="en-US" dirty="0"/>
              <a:t>. Do we need a row-major equivalent</a:t>
            </a:r>
            <a:r>
              <a:rPr lang="en-US" dirty="0" smtClean="0"/>
              <a:t>? </a:t>
            </a:r>
            <a:endParaRPr lang="en-US" dirty="0"/>
          </a:p>
          <a:p>
            <a:r>
              <a:rPr lang="en-US" dirty="0"/>
              <a:t>	</a:t>
            </a:r>
            <a:r>
              <a:rPr lang="en-US" dirty="0" err="1"/>
              <a:t>int</a:t>
            </a:r>
            <a:r>
              <a:rPr lang="en-US" dirty="0"/>
              <a:t> *</a:t>
            </a:r>
            <a:r>
              <a:rPr lang="en-US" dirty="0" err="1"/>
              <a:t>incx</a:t>
            </a:r>
            <a:r>
              <a:rPr lang="en-US" dirty="0"/>
              <a:t>,   //  The “leading dimension” </a:t>
            </a:r>
          </a:p>
          <a:p>
            <a:r>
              <a:rPr lang="en-US" dirty="0"/>
              <a:t>	double *</a:t>
            </a:r>
            <a:r>
              <a:rPr lang="en-US" dirty="0" err="1"/>
              <a:t>yhi</a:t>
            </a:r>
            <a:r>
              <a:rPr lang="en-US" dirty="0"/>
              <a:t>,   // Single vector of double-double inputs stored with just the high parts (separated from low parts)</a:t>
            </a:r>
          </a:p>
          <a:p>
            <a:r>
              <a:rPr lang="en-US" dirty="0"/>
              <a:t>	double *</a:t>
            </a:r>
            <a:r>
              <a:rPr lang="en-US" dirty="0" err="1"/>
              <a:t>ylo</a:t>
            </a:r>
            <a:r>
              <a:rPr lang="en-US" dirty="0"/>
              <a:t>, // the low parts corresponding </a:t>
            </a:r>
          </a:p>
          <a:p>
            <a:r>
              <a:rPr lang="en-US" dirty="0"/>
              <a:t>	</a:t>
            </a:r>
            <a:r>
              <a:rPr lang="en-US" dirty="0" err="1"/>
              <a:t>int</a:t>
            </a:r>
            <a:r>
              <a:rPr lang="en-US" dirty="0"/>
              <a:t> *</a:t>
            </a:r>
            <a:r>
              <a:rPr lang="en-US" dirty="0" err="1"/>
              <a:t>incy</a:t>
            </a:r>
            <a:r>
              <a:rPr lang="en-US" dirty="0"/>
              <a:t>,     // Spacing between two values of </a:t>
            </a:r>
            <a:r>
              <a:rPr lang="en-US" dirty="0" err="1"/>
              <a:t>yhi</a:t>
            </a:r>
            <a:r>
              <a:rPr lang="en-US" dirty="0"/>
              <a:t> and </a:t>
            </a:r>
            <a:r>
              <a:rPr lang="en-US" dirty="0" err="1"/>
              <a:t>ylo</a:t>
            </a:r>
            <a:endParaRPr lang="en-US" dirty="0"/>
          </a:p>
          <a:p>
            <a:r>
              <a:rPr lang="en-US" dirty="0"/>
              <a:t>	double *</a:t>
            </a:r>
            <a:r>
              <a:rPr lang="en-US" dirty="0" err="1"/>
              <a:t>reshi</a:t>
            </a:r>
            <a:r>
              <a:rPr lang="en-US" dirty="0"/>
              <a:t>,  // High order result from DD accumulation, n elements</a:t>
            </a:r>
          </a:p>
          <a:p>
            <a:r>
              <a:rPr lang="en-US" dirty="0"/>
              <a:t>	double *</a:t>
            </a:r>
            <a:r>
              <a:rPr lang="en-US" dirty="0" err="1" smtClean="0"/>
              <a:t>reslo</a:t>
            </a:r>
            <a:r>
              <a:rPr lang="en-US" dirty="0" smtClean="0"/>
              <a:t>,</a:t>
            </a:r>
          </a:p>
          <a:p>
            <a:r>
              <a:rPr lang="en-US" dirty="0"/>
              <a:t> </a:t>
            </a:r>
            <a:r>
              <a:rPr lang="en-US" dirty="0" smtClean="0"/>
              <a:t>         [</a:t>
            </a:r>
            <a:r>
              <a:rPr lang="en-US" dirty="0" err="1" smtClean="0"/>
              <a:t>int</a:t>
            </a:r>
            <a:r>
              <a:rPr lang="en-US" dirty="0" smtClean="0"/>
              <a:t> </a:t>
            </a:r>
            <a:r>
              <a:rPr lang="en-US" dirty="0" err="1" smtClean="0"/>
              <a:t>BlockSize</a:t>
            </a:r>
            <a:r>
              <a:rPr lang="en-US" dirty="0" smtClean="0"/>
              <a:t>] ) // We debated if this parameter should be passed in</a:t>
            </a:r>
            <a:endParaRPr lang="en-US" dirty="0"/>
          </a:p>
          <a:p>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4243102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32</a:t>
            </a:fld>
            <a:endParaRPr lang="en-US" dirty="0"/>
          </a:p>
        </p:txBody>
      </p:sp>
      <p:sp>
        <p:nvSpPr>
          <p:cNvPr id="3" name="Title 2"/>
          <p:cNvSpPr>
            <a:spLocks noGrp="1"/>
          </p:cNvSpPr>
          <p:nvPr>
            <p:ph type="title"/>
          </p:nvPr>
        </p:nvSpPr>
        <p:spPr/>
        <p:txBody>
          <a:bodyPr/>
          <a:lstStyle/>
          <a:p>
            <a:r>
              <a:rPr lang="en-US" dirty="0" smtClean="0"/>
              <a:t>GEMV on top of these kernels (pseudo-code)</a:t>
            </a:r>
            <a:endParaRPr lang="en-US" dirty="0"/>
          </a:p>
        </p:txBody>
      </p:sp>
      <p:sp>
        <p:nvSpPr>
          <p:cNvPr id="4" name="Content Placeholder 3"/>
          <p:cNvSpPr>
            <a:spLocks noGrp="1"/>
          </p:cNvSpPr>
          <p:nvPr>
            <p:ph sz="quarter" idx="13"/>
          </p:nvPr>
        </p:nvSpPr>
        <p:spPr>
          <a:xfrm>
            <a:off x="455613" y="837283"/>
            <a:ext cx="8228012" cy="3791868"/>
          </a:xfrm>
        </p:spPr>
        <p:txBody>
          <a:bodyPr>
            <a:normAutofit fontScale="77500" lnSpcReduction="20000"/>
          </a:bodyPr>
          <a:lstStyle/>
          <a:p>
            <a:r>
              <a:rPr lang="en-US" dirty="0"/>
              <a:t> </a:t>
            </a:r>
            <a:r>
              <a:rPr lang="en-US" dirty="0" smtClean="0"/>
              <a:t>C     Let </a:t>
            </a:r>
            <a:r>
              <a:rPr lang="en-US" dirty="0" err="1" smtClean="0"/>
              <a:t>unb</a:t>
            </a:r>
            <a:r>
              <a:rPr lang="en-US" dirty="0" smtClean="0"/>
              <a:t>  be the unroll factor for the multiple dot products</a:t>
            </a:r>
            <a:endParaRPr lang="en-US" dirty="0"/>
          </a:p>
          <a:p>
            <a:r>
              <a:rPr lang="en-US" dirty="0"/>
              <a:t>        do i = 1, m, </a:t>
            </a:r>
            <a:r>
              <a:rPr lang="en-US" dirty="0" err="1" smtClean="0"/>
              <a:t>unb</a:t>
            </a:r>
            <a:r>
              <a:rPr lang="en-US" baseline="30000" dirty="0"/>
              <a:t>*</a:t>
            </a:r>
          </a:p>
          <a:p>
            <a:r>
              <a:rPr lang="en-US" dirty="0"/>
              <a:t>               call </a:t>
            </a:r>
            <a:r>
              <a:rPr lang="en-US" dirty="0" err="1" smtClean="0"/>
              <a:t>XBLAS_ddotm_ww</a:t>
            </a:r>
            <a:r>
              <a:rPr lang="en-US" dirty="0" smtClean="0"/>
              <a:t> </a:t>
            </a:r>
            <a:r>
              <a:rPr lang="en-US" dirty="0"/>
              <a:t>( n, A(I,1), </a:t>
            </a:r>
            <a:r>
              <a:rPr lang="en-US" dirty="0" err="1"/>
              <a:t>lda</a:t>
            </a:r>
            <a:r>
              <a:rPr lang="en-US" dirty="0"/>
              <a:t>, x, </a:t>
            </a:r>
            <a:r>
              <a:rPr lang="en-US" dirty="0" err="1"/>
              <a:t>incx</a:t>
            </a:r>
            <a:r>
              <a:rPr lang="en-US" dirty="0"/>
              <a:t>, </a:t>
            </a:r>
            <a:r>
              <a:rPr lang="en-US" dirty="0" err="1"/>
              <a:t>reshi</a:t>
            </a:r>
            <a:r>
              <a:rPr lang="en-US" dirty="0"/>
              <a:t>, </a:t>
            </a:r>
            <a:r>
              <a:rPr lang="en-US" dirty="0" err="1" smtClean="0"/>
              <a:t>reslo</a:t>
            </a:r>
            <a:r>
              <a:rPr lang="en-US" dirty="0" smtClean="0"/>
              <a:t>, [</a:t>
            </a:r>
            <a:r>
              <a:rPr lang="en-US" dirty="0" err="1" smtClean="0"/>
              <a:t>unb</a:t>
            </a:r>
            <a:r>
              <a:rPr lang="en-US" dirty="0" smtClean="0"/>
              <a:t>] </a:t>
            </a:r>
            <a:r>
              <a:rPr lang="en-US" dirty="0"/>
              <a:t>)</a:t>
            </a:r>
          </a:p>
          <a:p>
            <a:r>
              <a:rPr lang="en-US" dirty="0"/>
              <a:t>               do j = i , i + </a:t>
            </a:r>
            <a:r>
              <a:rPr lang="en-US" dirty="0" err="1"/>
              <a:t>unb</a:t>
            </a:r>
            <a:r>
              <a:rPr lang="en-US" dirty="0"/>
              <a:t> – 1</a:t>
            </a:r>
          </a:p>
          <a:p>
            <a:r>
              <a:rPr lang="en-US" dirty="0"/>
              <a:t>C                   Do the following in DD with aux routines: y ( j ) = alpha * res(j-i+1) + beta * y(j) </a:t>
            </a:r>
          </a:p>
          <a:p>
            <a:r>
              <a:rPr lang="en-US" dirty="0"/>
              <a:t>C                   Could use the ab + cd construct if it is available… Or use the </a:t>
            </a:r>
            <a:r>
              <a:rPr lang="en-US" dirty="0" err="1"/>
              <a:t>mult</a:t>
            </a:r>
            <a:r>
              <a:rPr lang="en-US" dirty="0"/>
              <a:t> and </a:t>
            </a:r>
            <a:r>
              <a:rPr lang="en-US" dirty="0" err="1"/>
              <a:t>fma</a:t>
            </a:r>
            <a:r>
              <a:rPr lang="en-US" dirty="0"/>
              <a:t> constructs:</a:t>
            </a:r>
          </a:p>
          <a:p>
            <a:r>
              <a:rPr lang="en-US" dirty="0"/>
              <a:t>                     call </a:t>
            </a:r>
            <a:r>
              <a:rPr lang="en-US" dirty="0" err="1"/>
              <a:t>XBLAS_mult</a:t>
            </a:r>
            <a:r>
              <a:rPr lang="en-US" dirty="0"/>
              <a:t> ( [</a:t>
            </a:r>
            <a:r>
              <a:rPr lang="en-US" dirty="0" err="1"/>
              <a:t>beta_hi,beta_lo</a:t>
            </a:r>
            <a:r>
              <a:rPr lang="en-US" dirty="0"/>
              <a:t>], [y(j)_</a:t>
            </a:r>
            <a:r>
              <a:rPr lang="en-US" dirty="0" err="1"/>
              <a:t>hi,y</a:t>
            </a:r>
            <a:r>
              <a:rPr lang="en-US" dirty="0"/>
              <a:t>(j)_lo], [res2_hi,res2_lo])</a:t>
            </a:r>
          </a:p>
          <a:p>
            <a:r>
              <a:rPr lang="en-US" dirty="0"/>
              <a:t>                     call </a:t>
            </a:r>
            <a:r>
              <a:rPr lang="en-US" dirty="0" err="1"/>
              <a:t>XBLAS_fma</a:t>
            </a:r>
            <a:r>
              <a:rPr lang="en-US" dirty="0"/>
              <a:t> ( [</a:t>
            </a:r>
            <a:r>
              <a:rPr lang="en-US" dirty="0" err="1"/>
              <a:t>alpha_hi,alpha_lo</a:t>
            </a:r>
            <a:r>
              <a:rPr lang="en-US" dirty="0"/>
              <a:t>], [</a:t>
            </a:r>
            <a:r>
              <a:rPr lang="en-US" dirty="0" err="1"/>
              <a:t>reshi,reslo</a:t>
            </a:r>
            <a:r>
              <a:rPr lang="en-US" dirty="0"/>
              <a:t>], [res2_hi,res2_lo], [res3_hi,res3_lo])</a:t>
            </a:r>
          </a:p>
          <a:p>
            <a:r>
              <a:rPr lang="en-US" dirty="0"/>
              <a:t>                     </a:t>
            </a:r>
            <a:r>
              <a:rPr lang="en-US" dirty="0" err="1" smtClean="0"/>
              <a:t>yhi</a:t>
            </a:r>
            <a:r>
              <a:rPr lang="en-US" dirty="0" smtClean="0"/>
              <a:t>(j</a:t>
            </a:r>
            <a:r>
              <a:rPr lang="en-US" dirty="0"/>
              <a:t>) = </a:t>
            </a:r>
            <a:r>
              <a:rPr lang="en-US" dirty="0" smtClean="0"/>
              <a:t>res3_hi, </a:t>
            </a:r>
            <a:r>
              <a:rPr lang="en-US" dirty="0" err="1" smtClean="0"/>
              <a:t>ylo</a:t>
            </a:r>
            <a:r>
              <a:rPr lang="en-US" dirty="0" smtClean="0"/>
              <a:t>(j) = res3_lo</a:t>
            </a:r>
            <a:endParaRPr lang="en-US" dirty="0"/>
          </a:p>
          <a:p>
            <a:r>
              <a:rPr lang="en-US" dirty="0"/>
              <a:t>               </a:t>
            </a:r>
            <a:r>
              <a:rPr lang="en-US" dirty="0" err="1"/>
              <a:t>enddo</a:t>
            </a:r>
            <a:endParaRPr lang="en-US" dirty="0"/>
          </a:p>
          <a:p>
            <a:r>
              <a:rPr lang="en-US" dirty="0"/>
              <a:t>    </a:t>
            </a:r>
            <a:r>
              <a:rPr lang="en-US" dirty="0" smtClean="0"/>
              <a:t>   </a:t>
            </a:r>
            <a:r>
              <a:rPr lang="en-US" dirty="0" err="1" smtClean="0"/>
              <a:t>enddo</a:t>
            </a:r>
            <a:endParaRPr lang="en-US" dirty="0" smtClean="0"/>
          </a:p>
          <a:p>
            <a:r>
              <a:rPr lang="en-US" dirty="0" smtClean="0"/>
              <a:t>* = Assuming m &gt;= </a:t>
            </a:r>
            <a:r>
              <a:rPr lang="en-US" dirty="0" err="1" smtClean="0"/>
              <a:t>unb</a:t>
            </a:r>
            <a:r>
              <a:rPr lang="en-US" dirty="0" smtClean="0"/>
              <a:t> and </a:t>
            </a:r>
            <a:r>
              <a:rPr lang="en-US" dirty="0" err="1" smtClean="0"/>
              <a:t>m%unb</a:t>
            </a:r>
            <a:r>
              <a:rPr lang="en-US" dirty="0" smtClean="0"/>
              <a:t>==0 (can generalize these conditions away easily)</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8034064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33</a:t>
            </a:fld>
            <a:endParaRPr lang="en-US" dirty="0"/>
          </a:p>
        </p:txBody>
      </p:sp>
      <p:sp>
        <p:nvSpPr>
          <p:cNvPr id="3" name="Title 2"/>
          <p:cNvSpPr>
            <a:spLocks noGrp="1"/>
          </p:cNvSpPr>
          <p:nvPr>
            <p:ph type="title"/>
          </p:nvPr>
        </p:nvSpPr>
        <p:spPr/>
        <p:txBody>
          <a:bodyPr/>
          <a:lstStyle/>
          <a:p>
            <a:r>
              <a:rPr lang="en-US" dirty="0" smtClean="0"/>
              <a:t>How to generalize separated HI/LOW into a matrix?</a:t>
            </a:r>
            <a:endParaRPr lang="en-US" dirty="0"/>
          </a:p>
        </p:txBody>
      </p:sp>
      <p:sp>
        <p:nvSpPr>
          <p:cNvPr id="4" name="Content Placeholder 3"/>
          <p:cNvSpPr>
            <a:spLocks noGrp="1"/>
          </p:cNvSpPr>
          <p:nvPr>
            <p:ph sz="quarter" idx="13"/>
          </p:nvPr>
        </p:nvSpPr>
        <p:spPr/>
        <p:txBody>
          <a:bodyPr>
            <a:normAutofit fontScale="85000" lnSpcReduction="10000"/>
          </a:bodyPr>
          <a:lstStyle/>
          <a:p>
            <a:pPr marL="285750" indent="-285750">
              <a:buFont typeface="Arial" panose="020B0604020202020204" pitchFamily="34" charset="0"/>
              <a:buChar char="•"/>
            </a:pPr>
            <a:r>
              <a:rPr lang="en-US" dirty="0" smtClean="0"/>
              <a:t>In our pseudo-GEMV kernels, “Y” is one vector isolated into two parts</a:t>
            </a:r>
          </a:p>
          <a:p>
            <a:pPr marL="285750" indent="-285750">
              <a:buFont typeface="Arial" panose="020B0604020202020204" pitchFamily="34" charset="0"/>
              <a:buChar char="•"/>
            </a:pPr>
            <a:r>
              <a:rPr lang="en-US" dirty="0" smtClean="0"/>
              <a:t>In DDOT we have </a:t>
            </a:r>
            <a:r>
              <a:rPr lang="en-US" dirty="0" err="1" smtClean="0"/>
              <a:t>x</a:t>
            </a:r>
            <a:r>
              <a:rPr lang="en-US" baseline="30000" dirty="0" err="1" smtClean="0"/>
              <a:t>T</a:t>
            </a:r>
            <a:r>
              <a:rPr lang="en-US" dirty="0" err="1" smtClean="0"/>
              <a:t>y</a:t>
            </a:r>
            <a:r>
              <a:rPr lang="en-US" dirty="0" smtClean="0"/>
              <a:t>, in DGEMM we have op(A)*op(B). So x=A, y=B</a:t>
            </a:r>
          </a:p>
          <a:p>
            <a:pPr marL="285750" indent="-285750">
              <a:buFont typeface="Arial" panose="020B0604020202020204" pitchFamily="34" charset="0"/>
              <a:buChar char="•"/>
            </a:pPr>
            <a:r>
              <a:rPr lang="en-US" dirty="0" smtClean="0"/>
              <a:t>We need a y=B generalization for a pseudo-GEMM kernel: multiple vectors</a:t>
            </a:r>
          </a:p>
          <a:p>
            <a:pPr marL="285750" indent="-285750">
              <a:buFont typeface="Arial" panose="020B0604020202020204" pitchFamily="34" charset="0"/>
              <a:buChar char="•"/>
            </a:pPr>
            <a:r>
              <a:rPr lang="en-US" dirty="0" smtClean="0"/>
              <a:t>Generalize the separation by considering </a:t>
            </a:r>
            <a:r>
              <a:rPr lang="en-US" dirty="0" err="1" smtClean="0"/>
              <a:t>row_stride</a:t>
            </a:r>
            <a:r>
              <a:rPr lang="en-US" dirty="0" smtClean="0"/>
              <a:t> as well as </a:t>
            </a:r>
            <a:r>
              <a:rPr lang="en-US" dirty="0" err="1" smtClean="0"/>
              <a:t>column_stride</a:t>
            </a:r>
            <a:endParaRPr lang="en-US" dirty="0" smtClean="0"/>
          </a:p>
          <a:p>
            <a:pPr marL="511175" lvl="1" indent="-285750">
              <a:buFont typeface="Arial" panose="020B0604020202020204" pitchFamily="34" charset="0"/>
              <a:buChar char="•"/>
            </a:pPr>
            <a:r>
              <a:rPr lang="en-US" dirty="0" smtClean="0"/>
              <a:t>So </a:t>
            </a:r>
            <a:r>
              <a:rPr lang="en-US" dirty="0" err="1" smtClean="0"/>
              <a:t>Bhi</a:t>
            </a:r>
            <a:r>
              <a:rPr lang="en-US" dirty="0" smtClean="0"/>
              <a:t> and </a:t>
            </a:r>
            <a:r>
              <a:rPr lang="en-US" dirty="0" err="1" smtClean="0"/>
              <a:t>Blo</a:t>
            </a:r>
            <a:r>
              <a:rPr lang="en-US" dirty="0" smtClean="0"/>
              <a:t> are two matrix inputs for Y</a:t>
            </a:r>
          </a:p>
          <a:p>
            <a:pPr marL="511175" lvl="1" indent="-285750">
              <a:buFont typeface="Arial" panose="020B0604020202020204" pitchFamily="34" charset="0"/>
              <a:buChar char="•"/>
            </a:pPr>
            <a:r>
              <a:rPr lang="en-US" dirty="0" smtClean="0"/>
              <a:t>Assume the same </a:t>
            </a:r>
            <a:r>
              <a:rPr lang="en-US" dirty="0" err="1" smtClean="0"/>
              <a:t>ldb</a:t>
            </a:r>
            <a:r>
              <a:rPr lang="en-US" dirty="0" smtClean="0"/>
              <a:t> works for </a:t>
            </a:r>
            <a:r>
              <a:rPr lang="en-US" dirty="0" err="1" smtClean="0"/>
              <a:t>Bhi</a:t>
            </a:r>
            <a:r>
              <a:rPr lang="en-US" dirty="0" smtClean="0"/>
              <a:t> and </a:t>
            </a:r>
            <a:r>
              <a:rPr lang="en-US" dirty="0" err="1" smtClean="0"/>
              <a:t>Blo</a:t>
            </a:r>
            <a:r>
              <a:rPr lang="en-US" dirty="0" smtClean="0"/>
              <a:t>?</a:t>
            </a:r>
          </a:p>
          <a:p>
            <a:pPr marL="285750" indent="-285750">
              <a:buFont typeface="Arial" panose="020B0604020202020204" pitchFamily="34" charset="0"/>
              <a:buChar char="•"/>
            </a:pPr>
            <a:r>
              <a:rPr lang="en-US" dirty="0" smtClean="0"/>
              <a:t>We don’t normally have dual-</a:t>
            </a:r>
            <a:r>
              <a:rPr lang="en-US" dirty="0" err="1" smtClean="0"/>
              <a:t>strided</a:t>
            </a:r>
            <a:r>
              <a:rPr lang="en-US" dirty="0" smtClean="0"/>
              <a:t> arrays, but this enables a full generalization</a:t>
            </a:r>
          </a:p>
          <a:p>
            <a:pPr marL="285750" indent="-285750">
              <a:buFont typeface="Arial" panose="020B0604020202020204" pitchFamily="34" charset="0"/>
              <a:buChar char="•"/>
            </a:pPr>
            <a:r>
              <a:rPr lang="en-US" dirty="0" smtClean="0"/>
              <a:t>XBLAS_DGEMM_WWW ( </a:t>
            </a:r>
            <a:r>
              <a:rPr lang="en-US" dirty="0" err="1" smtClean="0"/>
              <a:t>transa</a:t>
            </a:r>
            <a:r>
              <a:rPr lang="en-US" dirty="0" smtClean="0"/>
              <a:t>, </a:t>
            </a:r>
            <a:r>
              <a:rPr lang="en-US" dirty="0" err="1" smtClean="0"/>
              <a:t>transb</a:t>
            </a:r>
            <a:r>
              <a:rPr lang="en-US" dirty="0" smtClean="0"/>
              <a:t>, m, n, k, alpha, A, </a:t>
            </a:r>
            <a:r>
              <a:rPr lang="en-US" dirty="0" err="1" smtClean="0"/>
              <a:t>lda</a:t>
            </a:r>
            <a:r>
              <a:rPr lang="en-US" dirty="0" smtClean="0"/>
              <a:t>, B, </a:t>
            </a:r>
            <a:r>
              <a:rPr lang="en-US" dirty="0" err="1" smtClean="0"/>
              <a:t>ldb</a:t>
            </a:r>
            <a:r>
              <a:rPr lang="en-US" dirty="0" smtClean="0"/>
              <a:t>, beta, C, </a:t>
            </a:r>
            <a:r>
              <a:rPr lang="en-US" dirty="0" err="1" smtClean="0"/>
              <a:t>ldc</a:t>
            </a:r>
            <a:r>
              <a:rPr lang="en-US" dirty="0" smtClean="0"/>
              <a:t>, </a:t>
            </a:r>
            <a:r>
              <a:rPr lang="en-US" dirty="0" err="1" smtClean="0"/>
              <a:t>Ctail</a:t>
            </a:r>
            <a:r>
              <a:rPr lang="en-US" dirty="0" smtClean="0"/>
              <a:t>, </a:t>
            </a:r>
            <a:r>
              <a:rPr lang="en-US" dirty="0" err="1" smtClean="0"/>
              <a:t>ldct</a:t>
            </a:r>
            <a:r>
              <a:rPr lang="en-US" dirty="0" smtClean="0"/>
              <a:t> )</a:t>
            </a:r>
          </a:p>
          <a:p>
            <a:pPr marL="285750" indent="-285750">
              <a:buFont typeface="Arial" panose="020B0604020202020204" pitchFamily="34" charset="0"/>
              <a:buChar char="•"/>
            </a:pPr>
            <a:r>
              <a:rPr lang="en-US" dirty="0" smtClean="0"/>
              <a:t>XBLAS_DGEMM_EEE ( </a:t>
            </a:r>
            <a:r>
              <a:rPr lang="en-US" dirty="0" err="1" smtClean="0"/>
              <a:t>transa</a:t>
            </a:r>
            <a:r>
              <a:rPr lang="en-US" dirty="0" smtClean="0"/>
              <a:t>, </a:t>
            </a:r>
            <a:r>
              <a:rPr lang="en-US" dirty="0" err="1" smtClean="0"/>
              <a:t>transb</a:t>
            </a:r>
            <a:r>
              <a:rPr lang="en-US" dirty="0" smtClean="0"/>
              <a:t>, m, n, k, alpha, A, </a:t>
            </a:r>
            <a:r>
              <a:rPr lang="en-US" dirty="0" err="1" smtClean="0"/>
              <a:t>lda</a:t>
            </a:r>
            <a:r>
              <a:rPr lang="en-US" dirty="0" smtClean="0"/>
              <a:t>, </a:t>
            </a:r>
            <a:r>
              <a:rPr lang="en-US" dirty="0" err="1" smtClean="0"/>
              <a:t>Atail</a:t>
            </a:r>
            <a:r>
              <a:rPr lang="en-US" dirty="0" smtClean="0"/>
              <a:t>, </a:t>
            </a:r>
            <a:r>
              <a:rPr lang="en-US" dirty="0" err="1" smtClean="0"/>
              <a:t>ldat</a:t>
            </a:r>
            <a:r>
              <a:rPr lang="en-US" dirty="0" smtClean="0"/>
              <a:t>, B, </a:t>
            </a:r>
            <a:r>
              <a:rPr lang="en-US" dirty="0" err="1" smtClean="0"/>
              <a:t>ldb</a:t>
            </a:r>
            <a:r>
              <a:rPr lang="en-US" dirty="0" smtClean="0"/>
              <a:t>, </a:t>
            </a:r>
            <a:r>
              <a:rPr lang="en-US" dirty="0" err="1" smtClean="0"/>
              <a:t>Btail</a:t>
            </a:r>
            <a:r>
              <a:rPr lang="en-US" dirty="0" smtClean="0"/>
              <a:t>, </a:t>
            </a:r>
            <a:r>
              <a:rPr lang="en-US" dirty="0" err="1" smtClean="0"/>
              <a:t>ldbt</a:t>
            </a:r>
            <a:r>
              <a:rPr lang="en-US" dirty="0" smtClean="0"/>
              <a:t>, beta, C, </a:t>
            </a:r>
            <a:r>
              <a:rPr lang="en-US" dirty="0" err="1" smtClean="0"/>
              <a:t>ldc</a:t>
            </a:r>
            <a:r>
              <a:rPr lang="en-US" dirty="0" smtClean="0"/>
              <a:t>, </a:t>
            </a:r>
            <a:r>
              <a:rPr lang="en-US" dirty="0" err="1" smtClean="0"/>
              <a:t>Ctail</a:t>
            </a:r>
            <a:r>
              <a:rPr lang="en-US" dirty="0" smtClean="0"/>
              <a:t>, </a:t>
            </a:r>
            <a:r>
              <a:rPr lang="en-US" dirty="0" err="1" smtClean="0"/>
              <a:t>ldct</a:t>
            </a:r>
            <a:r>
              <a:rPr lang="en-US" dirty="0" smtClean="0"/>
              <a:t> ) // Should alpha/beta also be DD?</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428010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34</a:t>
            </a:fld>
            <a:endParaRPr lang="en-US" dirty="0"/>
          </a:p>
        </p:txBody>
      </p:sp>
      <p:sp>
        <p:nvSpPr>
          <p:cNvPr id="3" name="Title 2"/>
          <p:cNvSpPr>
            <a:spLocks noGrp="1"/>
          </p:cNvSpPr>
          <p:nvPr>
            <p:ph type="title"/>
          </p:nvPr>
        </p:nvSpPr>
        <p:spPr/>
        <p:txBody>
          <a:bodyPr/>
          <a:lstStyle/>
          <a:p>
            <a:r>
              <a:rPr lang="en-US" dirty="0" smtClean="0"/>
              <a:t>XBLAS Conclusions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We are working on a new external standard</a:t>
            </a:r>
          </a:p>
          <a:p>
            <a:pPr marL="285750" indent="-285750">
              <a:buFont typeface="Arial" panose="020B0604020202020204" pitchFamily="34" charset="0"/>
              <a:buChar char="•"/>
            </a:pPr>
            <a:r>
              <a:rPr lang="en-US" dirty="0" smtClean="0"/>
              <a:t>We are approaching this from a performance perspective</a:t>
            </a:r>
          </a:p>
          <a:p>
            <a:pPr marL="285750" indent="-285750">
              <a:buFont typeface="Arial" panose="020B0604020202020204" pitchFamily="34" charset="0"/>
              <a:buChar char="•"/>
            </a:pPr>
            <a:r>
              <a:rPr lang="en-US" dirty="0" smtClean="0"/>
              <a:t>The goal is to have as few internal kernels as possible (simplify development)</a:t>
            </a:r>
          </a:p>
          <a:p>
            <a:pPr marL="285750" indent="-285750">
              <a:buFont typeface="Arial" panose="020B0604020202020204" pitchFamily="34" charset="0"/>
              <a:buChar char="•"/>
            </a:pPr>
            <a:r>
              <a:rPr lang="en-US" dirty="0" smtClean="0"/>
              <a:t>Presently, DD and Q kernels have been optimized for AVX/AVX-2</a:t>
            </a:r>
          </a:p>
          <a:p>
            <a:pPr marL="285750" indent="-285750">
              <a:buFont typeface="Arial" panose="020B0604020202020204" pitchFamily="34" charset="0"/>
              <a:buChar char="•"/>
            </a:pPr>
            <a:r>
              <a:rPr lang="en-US" dirty="0" smtClean="0"/>
              <a:t>Please share thoughts/feedback</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4134453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35</a:t>
            </a:fld>
            <a:endParaRPr lang="en-US" dirty="0"/>
          </a:p>
        </p:txBody>
      </p:sp>
      <p:sp>
        <p:nvSpPr>
          <p:cNvPr id="3" name="Title 2"/>
          <p:cNvSpPr>
            <a:spLocks noGrp="1"/>
          </p:cNvSpPr>
          <p:nvPr>
            <p:ph type="title"/>
          </p:nvPr>
        </p:nvSpPr>
        <p:spPr/>
        <p:txBody>
          <a:bodyPr/>
          <a:lstStyle/>
          <a:p>
            <a:r>
              <a:rPr lang="en-US" dirty="0" smtClean="0"/>
              <a:t>Batch BLAS </a:t>
            </a:r>
            <a:r>
              <a:rPr lang="en-US" dirty="0" smtClean="0"/>
              <a:t>Summary Notes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General Wisdom: On super small problems, a simple </a:t>
            </a:r>
            <a:r>
              <a:rPr lang="en-US" dirty="0" err="1" smtClean="0"/>
              <a:t>OpenMP</a:t>
            </a:r>
            <a:r>
              <a:rPr lang="en-US" dirty="0" smtClean="0"/>
              <a:t> loop works well and on large problems, doing nothing suffices… </a:t>
            </a:r>
          </a:p>
          <a:p>
            <a:pPr marL="511175" lvl="1" indent="-285750">
              <a:buFont typeface="Arial" panose="020B0604020202020204" pitchFamily="34" charset="0"/>
              <a:buChar char="•"/>
            </a:pPr>
            <a:r>
              <a:rPr lang="en-US" dirty="0" smtClean="0"/>
              <a:t>However, on </a:t>
            </a:r>
            <a:r>
              <a:rPr lang="en-US" dirty="0" smtClean="0"/>
              <a:t>medium problems, something more advanced is useful (and present in Intel® MKL)</a:t>
            </a:r>
          </a:p>
          <a:p>
            <a:pPr marL="285750" indent="-285750">
              <a:buFont typeface="Arial" panose="020B0604020202020204" pitchFamily="34" charset="0"/>
              <a:buChar char="•"/>
            </a:pPr>
            <a:r>
              <a:rPr lang="en-US" dirty="0"/>
              <a:t>Grouping is ideal. The more GEMMs batched, potentially the better </a:t>
            </a:r>
            <a:r>
              <a:rPr lang="en-US" dirty="0" err="1"/>
              <a:t>perf</a:t>
            </a:r>
            <a:endParaRPr lang="en-US" dirty="0"/>
          </a:p>
          <a:p>
            <a:pPr marL="511175" lvl="1" indent="-285750">
              <a:buFont typeface="Arial" panose="020B0604020202020204" pitchFamily="34" charset="0"/>
              <a:buChar char="•"/>
            </a:pPr>
            <a:r>
              <a:rPr lang="en-US" dirty="0"/>
              <a:t>Also allows faster preprocessing and easier dependency tracking</a:t>
            </a:r>
          </a:p>
          <a:p>
            <a:pPr marL="285750" indent="-285750">
              <a:buFont typeface="Arial" panose="020B0604020202020204" pitchFamily="34" charset="0"/>
              <a:buChar char="•"/>
            </a:pPr>
            <a:r>
              <a:rPr lang="en-US" dirty="0" smtClean="0"/>
              <a:t>The </a:t>
            </a:r>
            <a:r>
              <a:rPr lang="en-US" dirty="0" smtClean="0"/>
              <a:t>best thing for overall performance is tuning the small serial </a:t>
            </a:r>
            <a:r>
              <a:rPr lang="en-US" dirty="0" smtClean="0"/>
              <a:t>cases (as in LIBXSMM)</a:t>
            </a:r>
          </a:p>
          <a:p>
            <a:pPr marL="511175" lvl="1" indent="-285750">
              <a:buFont typeface="Arial" panose="020B0604020202020204" pitchFamily="34" charset="0"/>
              <a:buChar char="•"/>
            </a:pPr>
            <a:r>
              <a:rPr lang="en-US" sz="1600" dirty="0" smtClean="0"/>
              <a:t>LIBXSMM is not currently in Intel® MKL DGEMM_BATCH (nor DIRECT_CALL)</a:t>
            </a:r>
            <a:endParaRPr lang="en-US" sz="1600"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711909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214313" indent="-214313">
              <a:buFont typeface="Arial" panose="020B0604020202020204" pitchFamily="34" charset="0"/>
              <a:buChar char="•"/>
            </a:pPr>
            <a:r>
              <a:rPr lang="en-US" dirty="0" smtClean="0"/>
              <a:t>DG-FEM/SEM methods of require multiple small BLAS routine within an element</a:t>
            </a:r>
          </a:p>
          <a:p>
            <a:pPr marL="214313" indent="-214313">
              <a:buFont typeface="Arial" panose="020B0604020202020204" pitchFamily="34" charset="0"/>
              <a:buChar char="•"/>
            </a:pPr>
            <a:r>
              <a:rPr lang="en-US" dirty="0" smtClean="0"/>
              <a:t>In this case batched BLAS calls would result into turning a computed bound workload into a bandwidth bound workload as we stream multiple times over the grid</a:t>
            </a:r>
          </a:p>
          <a:p>
            <a:pPr marL="214313" indent="-214313">
              <a:buFont typeface="Arial" panose="020B0604020202020204" pitchFamily="34" charset="0"/>
              <a:buChar char="•"/>
            </a:pPr>
            <a:r>
              <a:rPr lang="en-US" dirty="0" smtClean="0"/>
              <a:t>A higher level interface is possible, but would require an “execution plan” such as available in FFTW</a:t>
            </a:r>
          </a:p>
          <a:p>
            <a:pPr marL="214313" indent="-214313">
              <a:buFont typeface="Arial" panose="020B0604020202020204" pitchFamily="34" charset="0"/>
              <a:buChar char="•"/>
            </a:pPr>
            <a:r>
              <a:rPr lang="en-US" dirty="0" smtClean="0"/>
              <a:t>Our current solution at Intel:</a:t>
            </a:r>
          </a:p>
          <a:p>
            <a:pPr marL="383381" lvl="1" indent="-214313">
              <a:buFont typeface="Arial" panose="020B0604020202020204" pitchFamily="34" charset="0"/>
              <a:buChar char="•"/>
            </a:pPr>
            <a:r>
              <a:rPr lang="en-US" dirty="0" smtClean="0"/>
              <a:t>Small GEMM library: LIBXSMM, available on </a:t>
            </a:r>
            <a:r>
              <a:rPr lang="en-US" dirty="0" err="1" smtClean="0"/>
              <a:t>github</a:t>
            </a:r>
            <a:r>
              <a:rPr lang="en-US" dirty="0" smtClean="0"/>
              <a:t>, for </a:t>
            </a:r>
            <a:r>
              <a:rPr lang="en-US" dirty="0" err="1" smtClean="0"/>
              <a:t>vectorization</a:t>
            </a:r>
            <a:r>
              <a:rPr lang="en-US" dirty="0" smtClean="0"/>
              <a:t> </a:t>
            </a:r>
            <a:r>
              <a:rPr lang="en-US" dirty="0" smtClean="0"/>
              <a:t>within an element</a:t>
            </a:r>
          </a:p>
          <a:p>
            <a:pPr marL="383381" lvl="1" indent="-214313">
              <a:buFont typeface="Arial" panose="020B0604020202020204" pitchFamily="34" charset="0"/>
              <a:buChar char="•"/>
            </a:pPr>
            <a:r>
              <a:rPr lang="en-US" dirty="0" err="1" smtClean="0"/>
              <a:t>Vectorization</a:t>
            </a:r>
            <a:r>
              <a:rPr lang="en-US" dirty="0" smtClean="0"/>
              <a:t> across elements might be an alternative </a:t>
            </a:r>
          </a:p>
          <a:p>
            <a:pPr marL="383381" lvl="1" indent="-214313">
              <a:buFont typeface="Arial" panose="020B0604020202020204" pitchFamily="34" charset="0"/>
              <a:buChar char="•"/>
            </a:pPr>
            <a:r>
              <a:rPr lang="en-US" dirty="0" smtClean="0"/>
              <a:t>small GEMM vs. batched: allows to apply non-BLAS data modifiers while data is still in cache: good for machine learning </a:t>
            </a:r>
          </a:p>
          <a:p>
            <a:pPr marL="214313" indent="-214313">
              <a:buFont typeface="Arial" panose="020B0604020202020204" pitchFamily="34" charset="0"/>
              <a:buChar char="•"/>
            </a:pPr>
            <a:endParaRPr lang="en-US" dirty="0"/>
          </a:p>
        </p:txBody>
      </p:sp>
      <p:sp>
        <p:nvSpPr>
          <p:cNvPr id="3" name="Slide Number Placeholder 2"/>
          <p:cNvSpPr>
            <a:spLocks noGrp="1"/>
          </p:cNvSpPr>
          <p:nvPr>
            <p:ph type="sldNum" sz="quarter" idx="12"/>
          </p:nvPr>
        </p:nvSpPr>
        <p:spPr/>
        <p:txBody>
          <a:bodyPr/>
          <a:lstStyle/>
          <a:p>
            <a:fld id="{EE2556C5-CE8C-6547-B838-EA80C61A4AF7}" type="slidenum">
              <a:rPr lang="en-US" smtClean="0"/>
              <a:pPr/>
              <a:t>36</a:t>
            </a:fld>
            <a:endParaRPr lang="en-US" dirty="0"/>
          </a:p>
        </p:txBody>
      </p:sp>
      <p:sp>
        <p:nvSpPr>
          <p:cNvPr id="4" name="Title 3"/>
          <p:cNvSpPr>
            <a:spLocks noGrp="1"/>
          </p:cNvSpPr>
          <p:nvPr>
            <p:ph type="title"/>
          </p:nvPr>
        </p:nvSpPr>
        <p:spPr/>
        <p:txBody>
          <a:bodyPr/>
          <a:lstStyle/>
          <a:p>
            <a:r>
              <a:rPr lang="en-US" dirty="0" smtClean="0"/>
              <a:t>Batched BLAS – Does it always work where we have many small BLAS calls</a:t>
            </a:r>
            <a:endParaRPr lang="en-US" dirty="0"/>
          </a:p>
        </p:txBody>
      </p:sp>
    </p:spTree>
    <p:extLst>
      <p:ext uri="{BB962C8B-B14F-4D97-AF65-F5344CB8AC3E}">
        <p14:creationId xmlns:p14="http://schemas.microsoft.com/office/powerpoint/2010/main" val="11330280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normAutofit fontScale="92500" lnSpcReduction="10000"/>
          </a:bodyPr>
          <a:lstStyle/>
          <a:p>
            <a:pPr marL="0" lvl="1" indent="0">
              <a:buNone/>
            </a:pPr>
            <a:r>
              <a:rPr lang="tr-TR" sz="3300" dirty="0"/>
              <a:t>“</a:t>
            </a:r>
            <a:r>
              <a:rPr lang="en-US" sz="3300" dirty="0"/>
              <a:t>Improving Performance for Small GEMM Size Problems.</a:t>
            </a:r>
            <a:r>
              <a:rPr lang="is-IS" sz="3300" dirty="0"/>
              <a:t>”</a:t>
            </a:r>
          </a:p>
          <a:p>
            <a:pPr marL="257175" indent="-257175">
              <a:buFont typeface="Arial" panose="020B0604020202020204" pitchFamily="34" charset="0"/>
              <a:buChar char="•"/>
            </a:pPr>
            <a:endParaRPr lang="en-US" dirty="0" smtClean="0"/>
          </a:p>
          <a:p>
            <a:pPr marL="257175" indent="-257175">
              <a:buFont typeface="Arial" panose="020B0604020202020204" pitchFamily="34" charset="0"/>
              <a:buChar char="•"/>
            </a:pPr>
            <a:r>
              <a:rPr lang="en-US" dirty="0" smtClean="0"/>
              <a:t>Problem </a:t>
            </a:r>
            <a:r>
              <a:rPr lang="en-US" dirty="0"/>
              <a:t>size is characterized by the M, N, and K </a:t>
            </a:r>
            <a:r>
              <a:rPr lang="en-US" dirty="0" smtClean="0"/>
              <a:t>parameters</a:t>
            </a:r>
          </a:p>
          <a:p>
            <a:pPr marL="426244" lvl="1" indent="-257175">
              <a:buFont typeface="Arial" panose="020B0604020202020204" pitchFamily="34" charset="0"/>
              <a:buChar char="•"/>
            </a:pPr>
            <a:r>
              <a:rPr lang="en-US" sz="1275" dirty="0"/>
              <a:t>Common building block for high order methods</a:t>
            </a:r>
          </a:p>
          <a:p>
            <a:pPr marL="426244" lvl="1" indent="-257175">
              <a:buFont typeface="Arial" panose="020B0604020202020204" pitchFamily="34" charset="0"/>
              <a:buChar char="•"/>
            </a:pPr>
            <a:r>
              <a:rPr lang="en-US" sz="1275" dirty="0"/>
              <a:t>Common building block for blocked Sparse Linear Algebra</a:t>
            </a:r>
          </a:p>
          <a:p>
            <a:pPr marL="257175" indent="-257175">
              <a:buFont typeface="Arial" panose="020B0604020202020204" pitchFamily="34" charset="0"/>
              <a:buChar char="•"/>
            </a:pPr>
            <a:r>
              <a:rPr lang="en-US" dirty="0"/>
              <a:t>A suitable problem size may fall within (M N K)^(1/3) &lt;= </a:t>
            </a:r>
            <a:r>
              <a:rPr lang="en-US" dirty="0" smtClean="0"/>
              <a:t>60 </a:t>
            </a:r>
          </a:p>
          <a:p>
            <a:pPr marL="426244" lvl="1" indent="-257175">
              <a:buFont typeface="Arial" panose="020B0604020202020204" pitchFamily="34" charset="0"/>
              <a:buChar char="•"/>
            </a:pPr>
            <a:r>
              <a:rPr lang="en-US" sz="1275" dirty="0">
                <a:solidFill>
                  <a:schemeClr val="accent1">
                    <a:lumMod val="75000"/>
                  </a:schemeClr>
                </a:solidFill>
              </a:rPr>
              <a:t>Intel® Math Kernel Library (Intel® MKL) uses MKL_DIRECT_CALL</a:t>
            </a:r>
          </a:p>
          <a:p>
            <a:pPr marL="426244" lvl="1" indent="-257175">
              <a:buFont typeface="Arial" panose="020B0604020202020204" pitchFamily="34" charset="0"/>
              <a:buChar char="•"/>
            </a:pPr>
            <a:r>
              <a:rPr lang="en-US" sz="1275" dirty="0">
                <a:solidFill>
                  <a:schemeClr val="accent1">
                    <a:lumMod val="75000"/>
                  </a:schemeClr>
                </a:solidFill>
              </a:rPr>
              <a:t>These sizes are smaller than regular S/DGEMM blocked macro-kernels, therefore MKL_DIRECT_CALL helps, but is only the tip of the iceberg- a lot more performance is necessary/possible</a:t>
            </a:r>
          </a:p>
          <a:p>
            <a:endParaRPr lang="en-US" sz="975" dirty="0">
              <a:solidFill>
                <a:schemeClr val="accent1">
                  <a:lumMod val="75000"/>
                </a:schemeClr>
              </a:solidFill>
            </a:endParaRPr>
          </a:p>
          <a:p>
            <a:pPr marL="257175" indent="-257175">
              <a:buFont typeface="Arial" panose="020B0604020202020204" pitchFamily="34" charset="0"/>
              <a:buChar char="•"/>
            </a:pPr>
            <a:endParaRPr lang="en-US" dirty="0"/>
          </a:p>
          <a:p>
            <a:pPr marL="0" lvl="1" indent="0" algn="just">
              <a:buNone/>
            </a:pPr>
            <a:endParaRPr lang="en-US" i="1" dirty="0" smtClean="0">
              <a:solidFill>
                <a:schemeClr val="accent1"/>
              </a:solidFill>
            </a:endParaRPr>
          </a:p>
        </p:txBody>
      </p:sp>
      <p:sp>
        <p:nvSpPr>
          <p:cNvPr id="4" name="Slide Number Placeholder 3"/>
          <p:cNvSpPr>
            <a:spLocks noGrp="1"/>
          </p:cNvSpPr>
          <p:nvPr>
            <p:ph type="sldNum" sz="quarter" idx="12"/>
          </p:nvPr>
        </p:nvSpPr>
        <p:spPr/>
        <p:txBody>
          <a:bodyPr/>
          <a:lstStyle/>
          <a:p>
            <a:fld id="{EE2556C5-CE8C-6547-B838-EA80C61A4AF7}" type="slidenum">
              <a:rPr lang="en-US" smtClean="0"/>
              <a:pPr/>
              <a:t>37</a:t>
            </a:fld>
            <a:endParaRPr lang="en-US" dirty="0"/>
          </a:p>
        </p:txBody>
      </p:sp>
      <p:sp>
        <p:nvSpPr>
          <p:cNvPr id="2" name="Title 1"/>
          <p:cNvSpPr>
            <a:spLocks noGrp="1"/>
          </p:cNvSpPr>
          <p:nvPr>
            <p:ph type="title"/>
          </p:nvPr>
        </p:nvSpPr>
        <p:spPr/>
        <p:txBody>
          <a:bodyPr/>
          <a:lstStyle/>
          <a:p>
            <a:r>
              <a:rPr lang="en-US" dirty="0" smtClean="0"/>
              <a:t>Abstract and Motivation</a:t>
            </a:r>
            <a:endParaRPr lang="en-US" dirty="0"/>
          </a:p>
        </p:txBody>
      </p:sp>
    </p:spTree>
    <p:extLst>
      <p:ext uri="{BB962C8B-B14F-4D97-AF65-F5344CB8AC3E}">
        <p14:creationId xmlns:p14="http://schemas.microsoft.com/office/powerpoint/2010/main" val="26504868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84711" y="819151"/>
            <a:ext cx="6171009" cy="3810000"/>
          </a:xfrm>
        </p:spPr>
        <p:txBody>
          <a:bodyPr>
            <a:normAutofit fontScale="92500" lnSpcReduction="20000"/>
          </a:bodyPr>
          <a:lstStyle/>
          <a:p>
            <a:r>
              <a:rPr lang="en-US" dirty="0" smtClean="0"/>
              <a:t>Interface (C/C++ and FORTRAN API)</a:t>
            </a:r>
          </a:p>
          <a:p>
            <a:pPr lvl="1" indent="0">
              <a:buNone/>
            </a:pPr>
            <a:r>
              <a:rPr lang="en-US" dirty="0" smtClean="0"/>
              <a:t>Simplified interface for matrix-matrix multiplications</a:t>
            </a:r>
            <a:endParaRPr lang="en-US" dirty="0"/>
          </a:p>
          <a:p>
            <a:pPr marL="426244" lvl="1" indent="-257175">
              <a:buFont typeface="Arial" panose="020B0604020202020204" pitchFamily="34" charset="0"/>
              <a:buChar char="•"/>
            </a:pPr>
            <a:r>
              <a:rPr lang="pt-BR" i="1" dirty="0" smtClean="0"/>
              <a:t>c</a:t>
            </a:r>
            <a:r>
              <a:rPr lang="pt-BR" i="1" baseline="-25000" dirty="0" smtClean="0"/>
              <a:t>m</a:t>
            </a:r>
            <a:r>
              <a:rPr lang="pt-BR" baseline="-25000" dirty="0" smtClean="0"/>
              <a:t> </a:t>
            </a:r>
            <a:r>
              <a:rPr lang="pt-BR" baseline="-25000" dirty="0"/>
              <a:t>x </a:t>
            </a:r>
            <a:r>
              <a:rPr lang="pt-BR" i="1" baseline="-25000" dirty="0"/>
              <a:t>n</a:t>
            </a:r>
            <a:r>
              <a:rPr lang="pt-BR" dirty="0"/>
              <a:t> = </a:t>
            </a:r>
            <a:r>
              <a:rPr lang="pt-BR" i="1" dirty="0"/>
              <a:t>c</a:t>
            </a:r>
            <a:r>
              <a:rPr lang="pt-BR" i="1" baseline="-25000" dirty="0"/>
              <a:t>m</a:t>
            </a:r>
            <a:r>
              <a:rPr lang="pt-BR" baseline="-25000" dirty="0"/>
              <a:t> x </a:t>
            </a:r>
            <a:r>
              <a:rPr lang="pt-BR" i="1" baseline="-25000" dirty="0"/>
              <a:t>n</a:t>
            </a:r>
            <a:r>
              <a:rPr lang="pt-BR" dirty="0"/>
              <a:t> + </a:t>
            </a:r>
            <a:r>
              <a:rPr lang="pt-BR" i="1" dirty="0"/>
              <a:t>a</a:t>
            </a:r>
            <a:r>
              <a:rPr lang="pt-BR" i="1" baseline="-25000" dirty="0"/>
              <a:t>m</a:t>
            </a:r>
            <a:r>
              <a:rPr lang="pt-BR" baseline="-25000" dirty="0"/>
              <a:t> x </a:t>
            </a:r>
            <a:r>
              <a:rPr lang="pt-BR" i="1" baseline="-25000" dirty="0"/>
              <a:t>k</a:t>
            </a:r>
            <a:r>
              <a:rPr lang="pt-BR" dirty="0"/>
              <a:t> * </a:t>
            </a:r>
            <a:r>
              <a:rPr lang="pt-BR" i="1" dirty="0"/>
              <a:t>b</a:t>
            </a:r>
            <a:r>
              <a:rPr lang="pt-BR" i="1" baseline="-25000" dirty="0"/>
              <a:t>k</a:t>
            </a:r>
            <a:r>
              <a:rPr lang="pt-BR" baseline="-25000" dirty="0"/>
              <a:t> x </a:t>
            </a:r>
            <a:r>
              <a:rPr lang="pt-BR" i="1" baseline="-25000" dirty="0" smtClean="0"/>
              <a:t>n</a:t>
            </a:r>
            <a:r>
              <a:rPr lang="en-US" dirty="0" smtClean="0"/>
              <a:t> (also </a:t>
            </a:r>
            <a:r>
              <a:rPr lang="en-US" dirty="0"/>
              <a:t>full </a:t>
            </a:r>
            <a:r>
              <a:rPr lang="en-US" dirty="0" err="1" smtClean="0"/>
              <a:t>xGEMM</a:t>
            </a:r>
            <a:r>
              <a:rPr lang="en-US" dirty="0" smtClean="0"/>
              <a:t>)</a:t>
            </a:r>
          </a:p>
          <a:p>
            <a:pPr marL="426244" lvl="1" indent="-257175">
              <a:buFont typeface="Arial" panose="020B0604020202020204" pitchFamily="34" charset="0"/>
              <a:buChar char="•"/>
            </a:pPr>
            <a:endParaRPr lang="en-US" dirty="0" smtClean="0"/>
          </a:p>
          <a:p>
            <a:pPr marL="426244" lvl="1" indent="-257175">
              <a:buFont typeface="Arial" panose="020B0604020202020204" pitchFamily="34" charset="0"/>
              <a:buChar char="•"/>
            </a:pPr>
            <a:endParaRPr lang="en-US" dirty="0"/>
          </a:p>
          <a:p>
            <a:pPr marL="426244" lvl="1" indent="-257175">
              <a:buFont typeface="Arial" panose="020B0604020202020204" pitchFamily="34" charset="0"/>
              <a:buChar char="•"/>
            </a:pPr>
            <a:endParaRPr lang="en-US" dirty="0" smtClean="0"/>
          </a:p>
          <a:p>
            <a:pPr marL="426244" lvl="1" indent="-257175">
              <a:buFont typeface="Arial" panose="020B0604020202020204" pitchFamily="34" charset="0"/>
              <a:buChar char="•"/>
            </a:pPr>
            <a:endParaRPr lang="en-US" dirty="0"/>
          </a:p>
          <a:p>
            <a:pPr marL="426244" lvl="1" indent="-257175">
              <a:buFont typeface="Arial" panose="020B0604020202020204" pitchFamily="34" charset="0"/>
              <a:buChar char="•"/>
            </a:pPr>
            <a:endParaRPr lang="en-US" dirty="0" smtClean="0"/>
          </a:p>
          <a:p>
            <a:pPr marL="426244" lvl="1" indent="-257175">
              <a:buFont typeface="Arial" panose="020B0604020202020204" pitchFamily="34" charset="0"/>
              <a:buChar char="•"/>
            </a:pPr>
            <a:endParaRPr lang="en-US" dirty="0" smtClean="0"/>
          </a:p>
          <a:p>
            <a:r>
              <a:rPr lang="en-US" dirty="0" smtClean="0"/>
              <a:t>License</a:t>
            </a:r>
          </a:p>
          <a:p>
            <a:pPr marL="426244" lvl="1" indent="-257175">
              <a:buFont typeface="Arial" panose="020B0604020202020204" pitchFamily="34" charset="0"/>
              <a:buChar char="•"/>
            </a:pPr>
            <a:r>
              <a:rPr lang="en-US" dirty="0" smtClean="0"/>
              <a:t>Open </a:t>
            </a:r>
            <a:r>
              <a:rPr lang="en-US" dirty="0"/>
              <a:t>Source Software (BSD 3-clause license</a:t>
            </a:r>
            <a:r>
              <a:rPr lang="en-US" dirty="0" smtClean="0"/>
              <a:t>)*</a:t>
            </a:r>
          </a:p>
        </p:txBody>
      </p:sp>
      <p:sp>
        <p:nvSpPr>
          <p:cNvPr id="4" name="Slide Number Placeholder 3"/>
          <p:cNvSpPr>
            <a:spLocks noGrp="1"/>
          </p:cNvSpPr>
          <p:nvPr>
            <p:ph type="sldNum" sz="quarter" idx="12"/>
          </p:nvPr>
        </p:nvSpPr>
        <p:spPr/>
        <p:txBody>
          <a:bodyPr/>
          <a:lstStyle/>
          <a:p>
            <a:fld id="{EE2556C5-CE8C-6547-B838-EA80C61A4AF7}" type="slidenum">
              <a:rPr lang="en-US" smtClean="0"/>
              <a:pPr/>
              <a:t>38</a:t>
            </a:fld>
            <a:endParaRPr lang="en-US" dirty="0"/>
          </a:p>
        </p:txBody>
      </p:sp>
      <p:sp>
        <p:nvSpPr>
          <p:cNvPr id="5" name="Title 4"/>
          <p:cNvSpPr>
            <a:spLocks noGrp="1"/>
          </p:cNvSpPr>
          <p:nvPr>
            <p:ph type="title"/>
          </p:nvPr>
        </p:nvSpPr>
        <p:spPr/>
        <p:txBody>
          <a:bodyPr/>
          <a:lstStyle/>
          <a:p>
            <a:r>
              <a:rPr lang="en-US" dirty="0" smtClean="0"/>
              <a:t>LIBXSMM</a:t>
            </a:r>
            <a:endParaRPr lang="en-US" dirty="0"/>
          </a:p>
        </p:txBody>
      </p:sp>
      <p:sp>
        <p:nvSpPr>
          <p:cNvPr id="7" name="TextBox 6"/>
          <p:cNvSpPr txBox="1"/>
          <p:nvPr/>
        </p:nvSpPr>
        <p:spPr>
          <a:xfrm>
            <a:off x="1484710" y="4522654"/>
            <a:ext cx="6171010" cy="212993"/>
          </a:xfrm>
          <a:prstGeom prst="rect">
            <a:avLst/>
          </a:prstGeom>
          <a:noFill/>
        </p:spPr>
        <p:txBody>
          <a:bodyPr wrap="square" lIns="0" tIns="0" rIns="0" bIns="0" rtlCol="0" anchor="ctr">
            <a:noAutofit/>
          </a:bodyPr>
          <a:lstStyle/>
          <a:p>
            <a:pPr marL="128588" indent="-128588">
              <a:buFont typeface="Intel Clear" panose="020B0604020203020204" pitchFamily="34" charset="0"/>
              <a:buChar char="*"/>
            </a:pPr>
            <a:r>
              <a:rPr lang="en-US" sz="1400" b="1" dirty="0">
                <a:solidFill>
                  <a:schemeClr val="tx2"/>
                </a:solidFill>
                <a:cs typeface="Neo Sans Intel"/>
              </a:rPr>
              <a:t>https://github.com/hfp/libxsmm</a:t>
            </a:r>
          </a:p>
        </p:txBody>
      </p:sp>
      <p:sp>
        <p:nvSpPr>
          <p:cNvPr id="6" name="Rectangle 5"/>
          <p:cNvSpPr/>
          <p:nvPr/>
        </p:nvSpPr>
        <p:spPr>
          <a:xfrm>
            <a:off x="2266950" y="2857500"/>
            <a:ext cx="1600200" cy="8001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Inlined</a:t>
            </a:r>
            <a:r>
              <a:rPr lang="en-US" dirty="0"/>
              <a:t> Compiler</a:t>
            </a:r>
          </a:p>
        </p:txBody>
      </p:sp>
      <p:sp>
        <p:nvSpPr>
          <p:cNvPr id="8" name="Rectangle 7"/>
          <p:cNvSpPr/>
          <p:nvPr/>
        </p:nvSpPr>
        <p:spPr>
          <a:xfrm>
            <a:off x="3981450" y="2857500"/>
            <a:ext cx="1600200" cy="8001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Intel MKL</a:t>
            </a:r>
          </a:p>
        </p:txBody>
      </p:sp>
      <p:sp>
        <p:nvSpPr>
          <p:cNvPr id="9" name="Rectangle 8"/>
          <p:cNvSpPr/>
          <p:nvPr/>
        </p:nvSpPr>
        <p:spPr>
          <a:xfrm>
            <a:off x="5695950" y="2857500"/>
            <a:ext cx="1600200" cy="8001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Assembly Generator</a:t>
            </a:r>
          </a:p>
        </p:txBody>
      </p:sp>
      <p:sp>
        <p:nvSpPr>
          <p:cNvPr id="10" name="Rectangle 9"/>
          <p:cNvSpPr/>
          <p:nvPr/>
        </p:nvSpPr>
        <p:spPr>
          <a:xfrm>
            <a:off x="2267803" y="2343150"/>
            <a:ext cx="4113947" cy="400050"/>
          </a:xfrm>
          <a:prstGeom prst="rect">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libxsmm</a:t>
            </a:r>
            <a:r>
              <a:rPr lang="en-US" dirty="0"/>
              <a:t> Dispatcher</a:t>
            </a:r>
          </a:p>
        </p:txBody>
      </p:sp>
      <p:sp>
        <p:nvSpPr>
          <p:cNvPr id="11" name="Rectangle 10"/>
          <p:cNvSpPr/>
          <p:nvPr/>
        </p:nvSpPr>
        <p:spPr>
          <a:xfrm>
            <a:off x="2267803" y="1828800"/>
            <a:ext cx="5028347" cy="40005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Application</a:t>
            </a:r>
          </a:p>
        </p:txBody>
      </p:sp>
      <p:sp>
        <p:nvSpPr>
          <p:cNvPr id="12" name="Rectangle 11"/>
          <p:cNvSpPr/>
          <p:nvPr/>
        </p:nvSpPr>
        <p:spPr>
          <a:xfrm>
            <a:off x="6553201" y="2228850"/>
            <a:ext cx="742097" cy="51435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21470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84711" y="752476"/>
            <a:ext cx="6171009" cy="3876675"/>
          </a:xfrm>
        </p:spPr>
        <p:txBody>
          <a:bodyPr/>
          <a:lstStyle/>
          <a:p>
            <a:r>
              <a:rPr lang="en-US" sz="1200" dirty="0"/>
              <a:t>A typical </a:t>
            </a:r>
            <a:r>
              <a:rPr lang="en-US" sz="1200" dirty="0" err="1"/>
              <a:t>NekBox</a:t>
            </a:r>
            <a:r>
              <a:rPr lang="en-US" sz="1200" dirty="0"/>
              <a:t> run spends &lt;1% in sparse computations &amp; communications, ~40% in vector-vector or matrix-vector operations, ~60% matrix-matrix operations. -&gt; Lot’s of reuse when doing small BLAS, but no when using batched BLAS.</a:t>
            </a:r>
          </a:p>
          <a:p>
            <a:r>
              <a:rPr lang="en-US" dirty="0" smtClean="0"/>
              <a:t>Helmholtz operator:</a:t>
            </a:r>
          </a:p>
          <a:p>
            <a:endParaRPr lang="en-US" dirty="0"/>
          </a:p>
          <a:p>
            <a:endParaRPr lang="en-US" dirty="0" smtClean="0"/>
          </a:p>
          <a:p>
            <a:r>
              <a:rPr lang="en-US" dirty="0" smtClean="0"/>
              <a:t>   </a:t>
            </a:r>
          </a:p>
          <a:p>
            <a:r>
              <a:rPr lang="en-US" dirty="0" smtClean="0"/>
              <a:t>Basis transformation:</a:t>
            </a:r>
          </a:p>
          <a:p>
            <a:endParaRPr lang="en-US" dirty="0"/>
          </a:p>
          <a:p>
            <a:endParaRPr lang="en-US" dirty="0" smtClean="0"/>
          </a:p>
          <a:p>
            <a:r>
              <a:rPr lang="en-US" dirty="0" smtClean="0"/>
              <a:t>Gradient calculation:</a:t>
            </a:r>
            <a:endParaRPr lang="en-US" dirty="0"/>
          </a:p>
        </p:txBody>
      </p:sp>
      <p:sp>
        <p:nvSpPr>
          <p:cNvPr id="3" name="Slide Number Placeholder 2"/>
          <p:cNvSpPr>
            <a:spLocks noGrp="1"/>
          </p:cNvSpPr>
          <p:nvPr>
            <p:ph type="sldNum" sz="quarter" idx="12"/>
          </p:nvPr>
        </p:nvSpPr>
        <p:spPr/>
        <p:txBody>
          <a:bodyPr/>
          <a:lstStyle/>
          <a:p>
            <a:fld id="{EE2556C5-CE8C-6547-B838-EA80C61A4AF7}" type="slidenum">
              <a:rPr lang="en-US" smtClean="0"/>
              <a:pPr/>
              <a:t>39</a:t>
            </a:fld>
            <a:endParaRPr lang="en-US" dirty="0"/>
          </a:p>
        </p:txBody>
      </p:sp>
      <p:sp>
        <p:nvSpPr>
          <p:cNvPr id="4" name="Title 3"/>
          <p:cNvSpPr>
            <a:spLocks noGrp="1"/>
          </p:cNvSpPr>
          <p:nvPr>
            <p:ph type="title"/>
          </p:nvPr>
        </p:nvSpPr>
        <p:spPr/>
        <p:txBody>
          <a:bodyPr/>
          <a:lstStyle/>
          <a:p>
            <a:r>
              <a:rPr lang="en-US" dirty="0" err="1" smtClean="0"/>
              <a:t>NekBox</a:t>
            </a:r>
            <a:r>
              <a:rPr lang="en-US" dirty="0" smtClean="0"/>
              <a:t>/5000’s main compute routines (SEM)</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8104" y="1710928"/>
            <a:ext cx="4961814" cy="8608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0607" y="2833137"/>
            <a:ext cx="3336486" cy="789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0607" y="3884472"/>
            <a:ext cx="3079311" cy="780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0052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nSpc>
                <a:spcPct val="80000"/>
              </a:lnSpc>
              <a:defRPr/>
            </a:pPr>
            <a:r>
              <a:rPr lang="en-US" sz="3000" dirty="0">
                <a:ea typeface="+mj-ea"/>
                <a:cs typeface="+mj-cs"/>
              </a:rPr>
              <a:t>What is </a:t>
            </a:r>
            <a:r>
              <a:rPr lang="en-US" sz="3000" dirty="0" smtClean="0">
                <a:ea typeface="+mj-ea"/>
                <a:cs typeface="+mj-cs"/>
              </a:rPr>
              <a:t>the current XBLAS (1.0.248)</a:t>
            </a:r>
            <a:endParaRPr lang="en-US" sz="3000" dirty="0">
              <a:ea typeface="+mj-ea"/>
              <a:cs typeface="+mj-cs"/>
            </a:endParaRPr>
          </a:p>
        </p:txBody>
      </p:sp>
      <p:sp>
        <p:nvSpPr>
          <p:cNvPr id="8195" name="Rectangle 3"/>
          <p:cNvSpPr>
            <a:spLocks noGrp="1" noChangeArrowheads="1"/>
          </p:cNvSpPr>
          <p:nvPr>
            <p:ph idx="1"/>
          </p:nvPr>
        </p:nvSpPr>
        <p:spPr>
          <a:xfrm>
            <a:off x="455613" y="992605"/>
            <a:ext cx="8417676" cy="3735806"/>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normAutofit fontScale="92500" lnSpcReduction="10000"/>
          </a:bodyPr>
          <a:lstStyle/>
          <a:p>
            <a:pPr>
              <a:lnSpc>
                <a:spcPct val="90000"/>
              </a:lnSpc>
              <a:tabLst>
                <a:tab pos="900113" algn="l"/>
              </a:tabLst>
            </a:pPr>
            <a:r>
              <a:rPr lang="en-US" altLang="en-US" dirty="0">
                <a:solidFill>
                  <a:srgbClr val="A50021"/>
                </a:solidFill>
              </a:rPr>
              <a:t>Extended precision</a:t>
            </a:r>
          </a:p>
          <a:p>
            <a:pPr lvl="1">
              <a:lnSpc>
                <a:spcPct val="90000"/>
              </a:lnSpc>
              <a:tabLst>
                <a:tab pos="900113" algn="l"/>
              </a:tabLst>
            </a:pPr>
            <a:r>
              <a:rPr lang="en-US" altLang="en-US" sz="1800" dirty="0"/>
              <a:t>Can be used internally; input/output remain the same</a:t>
            </a:r>
          </a:p>
          <a:p>
            <a:pPr lvl="1">
              <a:lnSpc>
                <a:spcPct val="90000"/>
              </a:lnSpc>
              <a:tabLst>
                <a:tab pos="900113" algn="l"/>
              </a:tabLst>
            </a:pPr>
            <a:r>
              <a:rPr lang="en-US" altLang="en-US" sz="1800" dirty="0"/>
              <a:t>Example: DOT ( …… , PREC )</a:t>
            </a:r>
          </a:p>
          <a:p>
            <a:pPr marL="814388" lvl="2">
              <a:lnSpc>
                <a:spcPct val="90000"/>
              </a:lnSpc>
              <a:tabLst>
                <a:tab pos="900113" algn="l"/>
              </a:tabLst>
            </a:pPr>
            <a:r>
              <a:rPr lang="en-US" altLang="en-US" dirty="0" smtClean="0"/>
              <a:t>PREC is a runtime variable = Single, Double, or Extra (we are suggest removing this)</a:t>
            </a:r>
          </a:p>
          <a:p>
            <a:pPr>
              <a:tabLst>
                <a:tab pos="900113" algn="l"/>
              </a:tabLst>
            </a:pPr>
            <a:r>
              <a:rPr lang="en-US" altLang="en-US" dirty="0">
                <a:solidFill>
                  <a:srgbClr val="A50021"/>
                </a:solidFill>
              </a:rPr>
              <a:t>Mixed precision</a:t>
            </a:r>
          </a:p>
          <a:p>
            <a:pPr lvl="1">
              <a:tabLst>
                <a:tab pos="900113" algn="l"/>
              </a:tabLst>
            </a:pPr>
            <a:r>
              <a:rPr lang="en-US" altLang="en-US" sz="1800" dirty="0"/>
              <a:t>Can mix real and complex, single and double for </a:t>
            </a:r>
            <a:r>
              <a:rPr lang="en-US" altLang="en-US" sz="1800" dirty="0" smtClean="0"/>
              <a:t>input/output</a:t>
            </a:r>
          </a:p>
          <a:p>
            <a:pPr lvl="1">
              <a:tabLst>
                <a:tab pos="900113" algn="l"/>
              </a:tabLst>
            </a:pPr>
            <a:r>
              <a:rPr lang="en-US" altLang="en-US" sz="1800" dirty="0" smtClean="0"/>
              <a:t>This can be relevant for those interested in Half Precision and Single mixes</a:t>
            </a:r>
          </a:p>
          <a:p>
            <a:pPr lvl="1">
              <a:tabLst>
                <a:tab pos="900113" algn="l"/>
              </a:tabLst>
            </a:pPr>
            <a:r>
              <a:rPr lang="en-US" altLang="en-US" sz="1800" dirty="0" smtClean="0"/>
              <a:t>We are trying to simplify the XBLAS as much as possible</a:t>
            </a:r>
            <a:endParaRPr lang="en-US" altLang="en-US" sz="1800" dirty="0"/>
          </a:p>
          <a:p>
            <a:pPr>
              <a:lnSpc>
                <a:spcPct val="110000"/>
              </a:lnSpc>
              <a:tabLst>
                <a:tab pos="900113" algn="l"/>
              </a:tabLst>
            </a:pPr>
            <a:r>
              <a:rPr lang="en-US" altLang="en-US" dirty="0" smtClean="0"/>
              <a:t>Even with only 17 base functionalities, there are more final routines than in BLAS!</a:t>
            </a:r>
            <a:endParaRPr lang="en-US" altLang="en-US" dirty="0"/>
          </a:p>
          <a:p>
            <a:pPr lvl="1">
              <a:lnSpc>
                <a:spcPct val="110000"/>
              </a:lnSpc>
              <a:tabLst>
                <a:tab pos="900113" algn="l"/>
              </a:tabLst>
            </a:pPr>
            <a:r>
              <a:rPr lang="en-US" altLang="en-US" sz="1800" dirty="0"/>
              <a:t>Example: DOT now has 32 = 4 (old) + 28 (new)</a:t>
            </a:r>
          </a:p>
        </p:txBody>
      </p:sp>
      <p:sp>
        <p:nvSpPr>
          <p:cNvPr id="6" name="Slide Number Placeholder 5"/>
          <p:cNvSpPr>
            <a:spLocks noGrp="1"/>
          </p:cNvSpPr>
          <p:nvPr>
            <p:ph type="sldNum" sz="quarter" idx="12"/>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sz="1800">
                <a:solidFill>
                  <a:schemeClr val="tx1"/>
                </a:solidFill>
                <a:latin typeface="Times New Roman" panose="02020603050405020304" pitchFamily="18" charset="0"/>
                <a:ea typeface="MS PGothic" panose="020B0600070205080204" pitchFamily="34" charset="-128"/>
              </a:defRPr>
            </a:lvl1pPr>
            <a:lvl2pPr marL="557213" indent="-214313">
              <a:defRPr sz="1800">
                <a:solidFill>
                  <a:schemeClr val="tx1"/>
                </a:solidFill>
                <a:latin typeface="Times New Roman" panose="02020603050405020304" pitchFamily="18" charset="0"/>
                <a:ea typeface="MS PGothic" panose="020B0600070205080204" pitchFamily="34" charset="-128"/>
              </a:defRPr>
            </a:lvl2pPr>
            <a:lvl3pPr marL="857250" indent="-171450">
              <a:defRPr sz="1800">
                <a:solidFill>
                  <a:schemeClr val="tx1"/>
                </a:solidFill>
                <a:latin typeface="Times New Roman" panose="02020603050405020304" pitchFamily="18" charset="0"/>
                <a:ea typeface="MS PGothic" panose="020B0600070205080204" pitchFamily="34" charset="-128"/>
              </a:defRPr>
            </a:lvl3pPr>
            <a:lvl4pPr marL="1200150" indent="-171450">
              <a:defRPr sz="1800">
                <a:solidFill>
                  <a:schemeClr val="tx1"/>
                </a:solidFill>
                <a:latin typeface="Times New Roman" panose="02020603050405020304" pitchFamily="18" charset="0"/>
                <a:ea typeface="MS PGothic" panose="020B0600070205080204" pitchFamily="34" charset="-128"/>
              </a:defRPr>
            </a:lvl4pPr>
            <a:lvl5pPr marL="1543050" indent="-171450">
              <a:defRPr sz="1800">
                <a:solidFill>
                  <a:schemeClr val="tx1"/>
                </a:solidFill>
                <a:latin typeface="Times New Roman" panose="02020603050405020304" pitchFamily="18" charset="0"/>
                <a:ea typeface="MS PGothic" panose="020B0600070205080204" pitchFamily="34" charset="-128"/>
              </a:defRPr>
            </a:lvl5pPr>
            <a:lvl6pPr marL="18859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6pPr>
            <a:lvl7pPr marL="22288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7pPr>
            <a:lvl8pPr marL="25717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8pPr>
            <a:lvl9pPr marL="29146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9pPr>
          </a:lstStyle>
          <a:p>
            <a:fld id="{EC34DC3F-4022-40A5-9B01-2FA0F03DA13A}" type="slidenum">
              <a:rPr lang="en-US" altLang="en-US" sz="1050"/>
              <a:pPr/>
              <a:t>4</a:t>
            </a:fld>
            <a:endParaRPr lang="en-US" altLang="en-US" sz="1050"/>
          </a:p>
        </p:txBody>
      </p:sp>
    </p:spTree>
    <p:extLst>
      <p:ext uri="{BB962C8B-B14F-4D97-AF65-F5344CB8AC3E}">
        <p14:creationId xmlns:p14="http://schemas.microsoft.com/office/powerpoint/2010/main" val="19898645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E2556C5-CE8C-6547-B838-EA80C61A4AF7}" type="slidenum">
              <a:rPr lang="en-US" smtClean="0"/>
              <a:pPr/>
              <a:t>40</a:t>
            </a:fld>
            <a:endParaRPr lang="en-US" dirty="0"/>
          </a:p>
        </p:txBody>
      </p:sp>
      <p:sp>
        <p:nvSpPr>
          <p:cNvPr id="4" name="Title 3"/>
          <p:cNvSpPr>
            <a:spLocks noGrp="1"/>
          </p:cNvSpPr>
          <p:nvPr>
            <p:ph type="title"/>
          </p:nvPr>
        </p:nvSpPr>
        <p:spPr/>
        <p:txBody>
          <a:bodyPr/>
          <a:lstStyle/>
          <a:p>
            <a:r>
              <a:rPr lang="en-US" dirty="0" smtClean="0"/>
              <a:t>Helmholtz Operator / Basis Transformation</a:t>
            </a: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2816" y="2362200"/>
            <a:ext cx="6135584"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2816" y="823912"/>
            <a:ext cx="6123568" cy="1538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584831" y="3987800"/>
            <a:ext cx="6123569" cy="738664"/>
          </a:xfrm>
          <a:prstGeom prst="rect">
            <a:avLst/>
          </a:prstGeom>
          <a:noFill/>
        </p:spPr>
        <p:txBody>
          <a:bodyPr vert="horz" wrap="square" lIns="0" tIns="0" rIns="0" bIns="0" rtlCol="0">
            <a:spAutoFit/>
          </a:bodyPr>
          <a:lstStyle/>
          <a:p>
            <a:r>
              <a:rPr lang="en-US" sz="1200" dirty="0">
                <a:solidFill>
                  <a:srgbClr val="003C71"/>
                </a:solidFill>
              </a:rPr>
              <a:t>Performance of the Helmholtz operator reproducer  (up) and Basis Transformation (bottom) using different implementation for the  small matrix multiplications. NTS denotes the usage of non-temporal stores. Measured on </a:t>
            </a:r>
            <a:r>
              <a:rPr lang="en-US" sz="1200" dirty="0" err="1">
                <a:solidFill>
                  <a:srgbClr val="003C71"/>
                </a:solidFill>
              </a:rPr>
              <a:t>Shaheen</a:t>
            </a:r>
            <a:r>
              <a:rPr lang="en-US" sz="1200" dirty="0">
                <a:solidFill>
                  <a:srgbClr val="003C71"/>
                </a:solidFill>
              </a:rPr>
              <a:t> (32 cores of HSW-EP, 2.3 GHz)</a:t>
            </a:r>
          </a:p>
        </p:txBody>
      </p:sp>
    </p:spTree>
    <p:extLst>
      <p:ext uri="{BB962C8B-B14F-4D97-AF65-F5344CB8AC3E}">
        <p14:creationId xmlns:p14="http://schemas.microsoft.com/office/powerpoint/2010/main" val="36850002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E2556C5-CE8C-6547-B838-EA80C61A4AF7}" type="slidenum">
              <a:rPr lang="en-US" smtClean="0"/>
              <a:pPr/>
              <a:t>41</a:t>
            </a:fld>
            <a:endParaRPr lang="en-US" dirty="0"/>
          </a:p>
        </p:txBody>
      </p:sp>
      <p:sp>
        <p:nvSpPr>
          <p:cNvPr id="4" name="Title 3"/>
          <p:cNvSpPr>
            <a:spLocks noGrp="1"/>
          </p:cNvSpPr>
          <p:nvPr>
            <p:ph type="title"/>
          </p:nvPr>
        </p:nvSpPr>
        <p:spPr>
          <a:xfrm>
            <a:off x="1484709" y="310130"/>
            <a:ext cx="6369892" cy="868680"/>
          </a:xfrm>
        </p:spPr>
        <p:txBody>
          <a:bodyPr/>
          <a:lstStyle/>
          <a:p>
            <a:r>
              <a:rPr lang="en-US" sz="1800" dirty="0"/>
              <a:t>LIBXSMM vs. MKL DGEMM_BATCH </a:t>
            </a:r>
            <a:br>
              <a:rPr lang="en-US" sz="1800" dirty="0"/>
            </a:br>
            <a:r>
              <a:rPr lang="en-US" sz="1800" dirty="0"/>
              <a:t>2x Xeon E5-2697v4 (BDX) – SMALL BLAS is essential for batched anyway</a:t>
            </a:r>
            <a:br>
              <a:rPr lang="en-US" sz="1800" dirty="0"/>
            </a:br>
            <a:endParaRPr lang="en-US" sz="1800" dirty="0"/>
          </a:p>
        </p:txBody>
      </p:sp>
      <p:graphicFrame>
        <p:nvGraphicFramePr>
          <p:cNvPr id="7" name="Chart 6"/>
          <p:cNvGraphicFramePr>
            <a:graphicFrameLocks/>
          </p:cNvGraphicFramePr>
          <p:nvPr>
            <p:extLst>
              <p:ext uri="{D42A27DB-BD31-4B8C-83A1-F6EECF244321}">
                <p14:modId xmlns:p14="http://schemas.microsoft.com/office/powerpoint/2010/main" val="2572103593"/>
              </p:ext>
            </p:extLst>
          </p:nvPr>
        </p:nvGraphicFramePr>
        <p:xfrm>
          <a:off x="1343439" y="1233670"/>
          <a:ext cx="6274180" cy="35383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21408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42</a:t>
            </a:fld>
            <a:endParaRPr lang="en-US" dirty="0"/>
          </a:p>
        </p:txBody>
      </p:sp>
      <p:sp>
        <p:nvSpPr>
          <p:cNvPr id="3" name="Title 2"/>
          <p:cNvSpPr>
            <a:spLocks noGrp="1"/>
          </p:cNvSpPr>
          <p:nvPr>
            <p:ph type="title"/>
          </p:nvPr>
        </p:nvSpPr>
        <p:spPr/>
        <p:txBody>
          <a:bodyPr/>
          <a:lstStyle/>
          <a:p>
            <a:r>
              <a:rPr lang="en-US" dirty="0" smtClean="0"/>
              <a:t>Batch BLAS- More GEMMs the better</a:t>
            </a:r>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407550544"/>
              </p:ext>
            </p:extLst>
          </p:nvPr>
        </p:nvGraphicFramePr>
        <p:xfrm>
          <a:off x="1692742" y="880596"/>
          <a:ext cx="5485342" cy="3708400"/>
        </p:xfrm>
        <a:graphic>
          <a:graphicData uri="http://schemas.openxmlformats.org/drawingml/2006/table">
            <a:tbl>
              <a:tblPr firstRow="1" bandRow="1">
                <a:tableStyleId>{5C22544A-7EE6-4342-B048-85BDC9FD1C3A}</a:tableStyleId>
              </a:tblPr>
              <a:tblGrid>
                <a:gridCol w="2742671"/>
                <a:gridCol w="2742671"/>
              </a:tblGrid>
              <a:tr h="370840">
                <a:tc>
                  <a:txBody>
                    <a:bodyPr/>
                    <a:lstStyle/>
                    <a:p>
                      <a:pPr algn="ctr" fontAlgn="b"/>
                      <a:r>
                        <a:rPr lang="en-US" sz="1100" b="0" i="0" u="none" strike="noStrike" dirty="0" smtClean="0">
                          <a:solidFill>
                            <a:srgbClr val="000000"/>
                          </a:solidFill>
                          <a:effectLst/>
                          <a:latin typeface="Calibri" panose="020F0502020204030204" pitchFamily="34" charset="0"/>
                        </a:rPr>
                        <a:t>Helmholtz Solution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smtClean="0">
                          <a:solidFill>
                            <a:srgbClr val="000000"/>
                          </a:solidFill>
                          <a:effectLst/>
                          <a:latin typeface="Calibri" panose="020F0502020204030204" pitchFamily="34" charset="0"/>
                        </a:rPr>
                        <a:t>Time</a:t>
                      </a:r>
                      <a:r>
                        <a:rPr lang="en-US" sz="1100" b="0" i="0" u="none" strike="noStrike" baseline="0" dirty="0" smtClean="0">
                          <a:solidFill>
                            <a:srgbClr val="000000"/>
                          </a:solidFill>
                          <a:effectLst/>
                          <a:latin typeface="Calibri" panose="020F0502020204030204" pitchFamily="34" charset="0"/>
                        </a:rPr>
                        <a:t> on </a:t>
                      </a:r>
                      <a:r>
                        <a:rPr lang="en-US" sz="1100" b="0" i="0" u="none" strike="noStrike" baseline="0" dirty="0" err="1" smtClean="0">
                          <a:solidFill>
                            <a:srgbClr val="000000"/>
                          </a:solidFill>
                          <a:effectLst/>
                          <a:latin typeface="Calibri" panose="020F0502020204030204" pitchFamily="34" charset="0"/>
                        </a:rPr>
                        <a:t>Broadwell</a:t>
                      </a:r>
                      <a:endParaRPr lang="en-US" sz="1100" b="0" i="0" u="none" strike="noStrike" dirty="0">
                        <a:solidFill>
                          <a:srgbClr val="000000"/>
                        </a:solidFill>
                        <a:effectLst/>
                        <a:latin typeface="Calibri" panose="020F0502020204030204" pitchFamily="34" charset="0"/>
                      </a:endParaRPr>
                    </a:p>
                  </a:txBody>
                  <a:tcPr marL="9525" marR="9525" marT="9525" marB="0" anchor="b"/>
                </a:tc>
              </a:tr>
              <a:tr h="370840">
                <a:tc>
                  <a:txBody>
                    <a:bodyPr/>
                    <a:lstStyle/>
                    <a:p>
                      <a:pPr algn="ctr" fontAlgn="b"/>
                      <a:r>
                        <a:rPr lang="en-US" sz="1100" b="0" i="0" u="none" strike="noStrike" dirty="0" err="1">
                          <a:solidFill>
                            <a:srgbClr val="000000"/>
                          </a:solidFill>
                          <a:effectLst/>
                          <a:latin typeface="Calibri" panose="020F0502020204030204" pitchFamily="34" charset="0"/>
                        </a:rPr>
                        <a:t>Soln</a:t>
                      </a:r>
                      <a:r>
                        <a:rPr lang="en-US" sz="1100" b="0" i="0" u="none" strike="noStrike" dirty="0">
                          <a:solidFill>
                            <a:srgbClr val="000000"/>
                          </a:solidFill>
                          <a:effectLst/>
                          <a:latin typeface="Calibri" panose="020F0502020204030204" pitchFamily="34" charset="0"/>
                        </a:rPr>
                        <a:t> 1: DGEMM calls time total</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0.0406733</a:t>
                      </a:r>
                    </a:p>
                  </a:txBody>
                  <a:tcPr marL="9525" marR="9525" marT="9525" marB="0" anchor="b"/>
                </a:tc>
              </a:tr>
              <a:tr h="370840">
                <a:tc>
                  <a:txBody>
                    <a:bodyPr/>
                    <a:lstStyle/>
                    <a:p>
                      <a:pPr algn="ctr" fontAlgn="b"/>
                      <a:r>
                        <a:rPr lang="en-US" sz="1100" b="0" i="0" u="none" strike="noStrike" dirty="0" err="1">
                          <a:solidFill>
                            <a:srgbClr val="000000"/>
                          </a:solidFill>
                          <a:effectLst/>
                          <a:latin typeface="Calibri" panose="020F0502020204030204" pitchFamily="34" charset="0"/>
                        </a:rPr>
                        <a:t>Soln</a:t>
                      </a:r>
                      <a:r>
                        <a:rPr lang="en-US" sz="1100" b="0" i="0" u="none" strike="noStrike" dirty="0">
                          <a:solidFill>
                            <a:srgbClr val="000000"/>
                          </a:solidFill>
                          <a:effectLst/>
                          <a:latin typeface="Calibri" panose="020F0502020204030204" pitchFamily="34" charset="0"/>
                        </a:rPr>
                        <a:t> 2: K+2 Batches Setup</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0.0560226000000</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2: K+2 Batches Total Time</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0.0566837</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3: 3 Batches Setup</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0.000284754</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3: 3 Batches Kernel Time</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0.0144893</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3: 3 Batches Total Time</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0.014774</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4: 1 Batch Setup</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0.00028225</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4: 1 Batch Kernel Time</a:t>
                      </a:r>
                    </a:p>
                  </a:txBody>
                  <a:tcPr marL="9525" marR="9525" marT="9525" marB="0" anchor="b"/>
                </a:tc>
                <a:tc>
                  <a:txBody>
                    <a:bodyPr/>
                    <a:lstStyle/>
                    <a:p>
                      <a:pPr algn="ctr" fontAlgn="b"/>
                      <a:r>
                        <a:rPr lang="en-US" sz="1100" b="0" i="0" u="none" strike="noStrike">
                          <a:solidFill>
                            <a:srgbClr val="000000"/>
                          </a:solidFill>
                          <a:effectLst/>
                          <a:latin typeface="Calibri" panose="020F0502020204030204" pitchFamily="34" charset="0"/>
                        </a:rPr>
                        <a:t>0.00515395</a:t>
                      </a:r>
                    </a:p>
                  </a:txBody>
                  <a:tcPr marL="9525" marR="9525" marT="9525" marB="0" anchor="b"/>
                </a:tc>
              </a:tr>
              <a:tr h="370840">
                <a:tc>
                  <a:txBody>
                    <a:bodyPr/>
                    <a:lstStyle/>
                    <a:p>
                      <a:pPr algn="ctr" fontAlgn="b"/>
                      <a:r>
                        <a:rPr lang="en-US" sz="1100" b="0" i="0" u="none" strike="noStrike">
                          <a:solidFill>
                            <a:srgbClr val="000000"/>
                          </a:solidFill>
                          <a:effectLst/>
                          <a:latin typeface="Calibri" panose="020F0502020204030204" pitchFamily="34" charset="0"/>
                        </a:rPr>
                        <a:t>Soln 4: 1 Batch Total Time</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0.0054362</a:t>
                      </a:r>
                    </a:p>
                  </a:txBody>
                  <a:tcPr marL="9525" marR="9525" marT="9525" marB="0" anchor="b"/>
                </a:tc>
              </a:tr>
            </a:tbl>
          </a:graphicData>
        </a:graphic>
      </p:graphicFrame>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57228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43</a:t>
            </a:fld>
            <a:endParaRPr lang="en-US" dirty="0"/>
          </a:p>
        </p:txBody>
      </p:sp>
      <p:sp>
        <p:nvSpPr>
          <p:cNvPr id="3" name="Title 2"/>
          <p:cNvSpPr>
            <a:spLocks noGrp="1"/>
          </p:cNvSpPr>
          <p:nvPr>
            <p:ph type="title"/>
          </p:nvPr>
        </p:nvSpPr>
        <p:spPr/>
        <p:txBody>
          <a:bodyPr/>
          <a:lstStyle/>
          <a:p>
            <a:r>
              <a:rPr lang="en-US" dirty="0" smtClean="0"/>
              <a:t>Batch BLAS </a:t>
            </a:r>
            <a:r>
              <a:rPr lang="en-US" dirty="0" smtClean="0"/>
              <a:t>Summary Notes – Again…</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General Wisdom: On super small problems, a simple </a:t>
            </a:r>
            <a:r>
              <a:rPr lang="en-US" dirty="0" err="1" smtClean="0"/>
              <a:t>OpenMP</a:t>
            </a:r>
            <a:r>
              <a:rPr lang="en-US" dirty="0" smtClean="0"/>
              <a:t> loop works well and on large problems, doing nothing suffices… </a:t>
            </a:r>
          </a:p>
          <a:p>
            <a:pPr marL="511175" lvl="1" indent="-285750">
              <a:buFont typeface="Arial" panose="020B0604020202020204" pitchFamily="34" charset="0"/>
              <a:buChar char="•"/>
            </a:pPr>
            <a:r>
              <a:rPr lang="en-US" dirty="0" smtClean="0"/>
              <a:t>However, on </a:t>
            </a:r>
            <a:r>
              <a:rPr lang="en-US" dirty="0" smtClean="0"/>
              <a:t>medium problems, something more advanced is useful (and present in Intel® MKL)</a:t>
            </a:r>
          </a:p>
          <a:p>
            <a:pPr marL="285750" indent="-285750">
              <a:buFont typeface="Arial" panose="020B0604020202020204" pitchFamily="34" charset="0"/>
              <a:buChar char="•"/>
            </a:pPr>
            <a:r>
              <a:rPr lang="en-US" dirty="0" smtClean="0"/>
              <a:t>Grouping </a:t>
            </a:r>
            <a:r>
              <a:rPr lang="en-US" dirty="0" smtClean="0"/>
              <a:t>is ideal. The more GEMMs batched, potentially the </a:t>
            </a:r>
            <a:r>
              <a:rPr lang="en-US" dirty="0" smtClean="0"/>
              <a:t>better </a:t>
            </a:r>
            <a:r>
              <a:rPr lang="en-US" dirty="0" err="1" smtClean="0"/>
              <a:t>perf</a:t>
            </a:r>
            <a:endParaRPr lang="en-US" dirty="0" smtClean="0"/>
          </a:p>
          <a:p>
            <a:pPr marL="511175" lvl="1" indent="-285750">
              <a:buFont typeface="Arial" panose="020B0604020202020204" pitchFamily="34" charset="0"/>
              <a:buChar char="•"/>
            </a:pPr>
            <a:r>
              <a:rPr lang="en-US" dirty="0" smtClean="0"/>
              <a:t>Also allows faster preprocessing and easier dependency tracking</a:t>
            </a:r>
            <a:endParaRPr lang="en-US" dirty="0" smtClean="0"/>
          </a:p>
          <a:p>
            <a:pPr marL="285750" indent="-285750">
              <a:buFont typeface="Arial" panose="020B0604020202020204" pitchFamily="34" charset="0"/>
              <a:buChar char="•"/>
            </a:pPr>
            <a:r>
              <a:rPr lang="en-US" dirty="0" smtClean="0"/>
              <a:t>The best thing for overall performance is tuning the small serial </a:t>
            </a:r>
            <a:r>
              <a:rPr lang="en-US" dirty="0" smtClean="0"/>
              <a:t>cases (as in LIBXSMM)</a:t>
            </a:r>
          </a:p>
          <a:p>
            <a:pPr marL="511175" lvl="1" indent="-285750">
              <a:buFont typeface="Arial" panose="020B0604020202020204" pitchFamily="34" charset="0"/>
              <a:buChar char="•"/>
            </a:pPr>
            <a:r>
              <a:rPr lang="en-US" sz="1600" dirty="0" smtClean="0"/>
              <a:t>LIBXSMM </a:t>
            </a:r>
            <a:r>
              <a:rPr lang="en-US" sz="1600" dirty="0"/>
              <a:t>is not currently in Intel® MKL DGEMM_BATCH (nor DIRECT_CALL)</a:t>
            </a:r>
          </a:p>
          <a:p>
            <a:pPr marL="285750" indent="-285750">
              <a:buFont typeface="Arial" panose="020B0604020202020204" pitchFamily="34" charset="0"/>
              <a:buChar char="•"/>
            </a:pP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2541558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9142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Legal Disclaimer &amp; Optimization Notice</a:t>
            </a:r>
          </a:p>
        </p:txBody>
      </p:sp>
      <p:sp>
        <p:nvSpPr>
          <p:cNvPr id="24579" name="Content Placeholder 3"/>
          <p:cNvSpPr>
            <a:spLocks noGrp="1"/>
          </p:cNvSpPr>
          <p:nvPr>
            <p:ph sz="quarter" idx="13"/>
          </p:nvPr>
        </p:nvSpPr>
        <p:spPr>
          <a:xfrm>
            <a:off x="455613" y="1203325"/>
            <a:ext cx="8228012" cy="2068381"/>
          </a:xfrm>
        </p:spPr>
        <p:txBody>
          <a:bodyPr>
            <a:normAutofit fontScale="92500" lnSpcReduction="20000"/>
          </a:bodyPr>
          <a:lstStyle/>
          <a:p>
            <a:r>
              <a:rPr lang="en-US" altLang="en-US" sz="1200" dirty="0" smtClean="0"/>
              <a:t>INFORMATION IN THIS DOCUMENT IS PROVIDED “AS IS”. NO LICENSE, EXPRESS OR IMPLIED, BY ESTOPPEL OR OTHERWISE, TO ANY INTELLECTUAL PROPERTY RIGHTS IS GRANTED BY THIS DOCUMENT. INTEL ASSUMES NO LIABILITY WHATSOEVER AND INTEL DISCLAIMS ANY EXPRESS OR IMPLIED WARRANTY, RELATING TO THIS INFORMATION INCLUDING LIABILITY OR WARRANTIES RELATING TO FITNESS FOR A PARTICULAR PURPOSE, MERCHANTABILITY, OR INFRINGEMENT OF ANY PATENT, COPYRIGHT OR OTHER INTELLECTUAL PROPERTY RIGHT.</a:t>
            </a:r>
          </a:p>
          <a:p>
            <a:r>
              <a:rPr lang="en-US" altLang="en-US" sz="1200" dirty="0" smtClean="0"/>
              <a:t>Software and workloads used in performance tests may have been optimized for performance only on Intel microprocessors.  Performance tests, such as SYSmark and MobileMark,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 </a:t>
            </a:r>
          </a:p>
          <a:p>
            <a:r>
              <a:rPr lang="en-US" altLang="en-US" sz="1200" dirty="0" smtClean="0"/>
              <a:t>Copyright © 2015, Intel Corporation. All rights reserved. Intel, Pentium, Xeon, Xeon Phi, Core, VTune, Cilk, and the Intel logo are trademarks of Intel Corporation in the U.S. and other countries.</a:t>
            </a:r>
          </a:p>
        </p:txBody>
      </p:sp>
      <p:graphicFrame>
        <p:nvGraphicFramePr>
          <p:cNvPr id="8" name="Table 7"/>
          <p:cNvGraphicFramePr>
            <a:graphicFrameLocks noGrp="1"/>
          </p:cNvGraphicFramePr>
          <p:nvPr>
            <p:extLst>
              <p:ext uri="{D42A27DB-BD31-4B8C-83A1-F6EECF244321}">
                <p14:modId xmlns:p14="http://schemas.microsoft.com/office/powerpoint/2010/main" val="3106595930"/>
              </p:ext>
            </p:extLst>
          </p:nvPr>
        </p:nvGraphicFramePr>
        <p:xfrm>
          <a:off x="457201" y="3271704"/>
          <a:ext cx="8251825" cy="1371600"/>
        </p:xfrm>
        <a:graphic>
          <a:graphicData uri="http://schemas.openxmlformats.org/drawingml/2006/table">
            <a:tbl>
              <a:tblPr/>
              <a:tblGrid>
                <a:gridCol w="8251825"/>
              </a:tblGrid>
              <a:tr h="2057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FFFFFF"/>
                          </a:solidFill>
                          <a:effectLst/>
                          <a:latin typeface="+mn-lt"/>
                          <a:ea typeface="MS PGothic" pitchFamily="34" charset="-128"/>
                        </a:rPr>
                        <a:t>Optimization Notice</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11658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Intel</a:t>
                      </a:r>
                      <a:r>
                        <a:rPr kumimoji="0" lang="en-US" altLang="en-US" sz="1000" b="0" i="0" u="none" strike="noStrike" cap="none" normalizeH="0" baseline="0" dirty="0" smtClean="0">
                          <a:ln>
                            <a:noFill/>
                          </a:ln>
                          <a:solidFill>
                            <a:srgbClr val="000000"/>
                          </a:solidFill>
                          <a:effectLst/>
                          <a:latin typeface="+mn-lt"/>
                          <a:ea typeface="MS PGothic" pitchFamily="34" charset="-128"/>
                        </a:rPr>
                        <a:t>’</a:t>
                      </a:r>
                      <a:r>
                        <a:rPr kumimoji="0" lang="en-US" sz="1000" b="0" i="0" u="none" strike="noStrike" cap="none" normalizeH="0" baseline="0" dirty="0" smtClean="0">
                          <a:ln>
                            <a:noFill/>
                          </a:ln>
                          <a:solidFill>
                            <a:srgbClr val="000000"/>
                          </a:solidFill>
                          <a:effectLst/>
                          <a:latin typeface="+mn-lt"/>
                          <a:ea typeface="MS PGothic" pitchFamily="34" charset="-128"/>
                        </a:rPr>
                        <a:t>s compilers may or may not optimize to the same degree for non-Intel microprocessors for optimizations that are not unique to Intel microprocessors. These optimizations include SSE2, SSE3, and SSSE3 instruction sets and other optimizations. Intel does not guarantee the availability, functionality, or effectiveness of any optimization on microprocessors not manufactured by Intel. Microprocessor-dependent optimizations in this product are intended for use with Intel microprocessors. Certain optimizations not specific to Intel microarchitecture are reserved for Intel microprocessors. Please refer to the applicable product User and Reference Guides for more information regarding the specific instruction sets covered by this notice.</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Notice revision #20110804</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18" name="Slide Number Placeholder 5"/>
          <p:cNvSpPr txBox="1">
            <a:spLocks/>
          </p:cNvSpPr>
          <p:nvPr/>
        </p:nvSpPr>
        <p:spPr>
          <a:xfrm>
            <a:off x="6873939" y="4825200"/>
            <a:ext cx="2133600" cy="273844"/>
          </a:xfrm>
          <a:prstGeom prst="rect">
            <a:avLst/>
          </a:prstGeom>
        </p:spPr>
        <p:txBody>
          <a:bodyPr vert="horz" lIns="0" tIns="0" rIns="0" bIns="0" rtlCol="0" anchor="ctr"/>
          <a:lstStyle>
            <a:defPPr>
              <a:defRPr lang="en-US"/>
            </a:defPPr>
            <a:lvl1pPr marL="0" algn="r" defTabSz="457200" rtl="0" eaLnBrk="1" latinLnBrk="0" hangingPunct="1">
              <a:defRPr sz="800" kern="1200">
                <a:solidFill>
                  <a:schemeClr val="bg1"/>
                </a:solidFill>
                <a:latin typeface="+mn-lt"/>
                <a:ea typeface="+mn-ea"/>
                <a:cs typeface="Intel Clear Light" panose="020B0404020203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E2556C5-CE8C-6547-B838-EA80C61A4AF7}" type="slidenum">
              <a:rPr lang="en-US" smtClean="0"/>
              <a:pPr/>
              <a:t>45</a:t>
            </a:fld>
            <a:endParaRPr lang="en-US" dirty="0"/>
          </a:p>
        </p:txBody>
      </p:sp>
      <p:sp>
        <p:nvSpPr>
          <p:cNvPr id="4" name="Rectangle 3"/>
          <p:cNvSpPr/>
          <p:nvPr/>
        </p:nvSpPr>
        <p:spPr>
          <a:xfrm>
            <a:off x="442992" y="4779958"/>
            <a:ext cx="1031002" cy="14474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71270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1525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47</a:t>
            </a:fld>
            <a:endParaRPr lang="en-US" dirty="0"/>
          </a:p>
        </p:txBody>
      </p:sp>
      <p:sp>
        <p:nvSpPr>
          <p:cNvPr id="5" name="Title 4"/>
          <p:cNvSpPr>
            <a:spLocks noGrp="1"/>
          </p:cNvSpPr>
          <p:nvPr>
            <p:ph type="title"/>
          </p:nvPr>
        </p:nvSpPr>
        <p:spPr/>
        <p:txBody>
          <a:bodyPr/>
          <a:lstStyle/>
          <a:p>
            <a:r>
              <a:rPr lang="en-US" altLang="en-US" dirty="0" smtClean="0"/>
              <a:t>LIBXSMM</a:t>
            </a:r>
            <a:r>
              <a:rPr lang="en-US" altLang="en-US" dirty="0"/>
              <a:t> </a:t>
            </a:r>
            <a:r>
              <a:rPr lang="en-US" dirty="0"/>
              <a:t>Implementation</a:t>
            </a:r>
          </a:p>
        </p:txBody>
      </p:sp>
      <p:sp>
        <p:nvSpPr>
          <p:cNvPr id="2" name="Content Placeholder 1"/>
          <p:cNvSpPr>
            <a:spLocks noGrp="1"/>
          </p:cNvSpPr>
          <p:nvPr>
            <p:ph idx="1"/>
          </p:nvPr>
        </p:nvSpPr>
        <p:spPr>
          <a:xfrm>
            <a:off x="1484711" y="715618"/>
            <a:ext cx="6171009" cy="3913532"/>
          </a:xfrm>
        </p:spPr>
        <p:txBody>
          <a:bodyPr>
            <a:normAutofit fontScale="77500" lnSpcReduction="20000"/>
          </a:bodyPr>
          <a:lstStyle/>
          <a:p>
            <a:r>
              <a:rPr lang="en-US" dirty="0" smtClean="0"/>
              <a:t>Three Critical Parts of Technology:</a:t>
            </a:r>
          </a:p>
          <a:p>
            <a:pPr marL="214313" indent="-214313">
              <a:buFont typeface="Arial" panose="020B0604020202020204" pitchFamily="34" charset="0"/>
              <a:buChar char="•"/>
            </a:pPr>
            <a:r>
              <a:rPr lang="en-US" dirty="0" smtClean="0"/>
              <a:t>Highly efficient Frontend  (Hans Pabst)</a:t>
            </a:r>
          </a:p>
          <a:p>
            <a:pPr marL="383381" lvl="1" indent="-214313">
              <a:buFont typeface="Arial" panose="020B0604020202020204" pitchFamily="34" charset="0"/>
              <a:buChar char="•"/>
            </a:pPr>
            <a:r>
              <a:rPr lang="en-US" dirty="0" smtClean="0"/>
              <a:t>BLAS compatible (DGEMM, SGEMM) (even LD_PRELOAD)</a:t>
            </a:r>
          </a:p>
          <a:p>
            <a:pPr marL="383381" lvl="1" indent="-214313">
              <a:buFont typeface="Arial" panose="020B0604020202020204" pitchFamily="34" charset="0"/>
              <a:buChar char="•"/>
            </a:pPr>
            <a:r>
              <a:rPr lang="en-US" dirty="0" smtClean="0"/>
              <a:t>Support for F77, C89, F2003, C++</a:t>
            </a:r>
          </a:p>
          <a:p>
            <a:pPr marL="383381" lvl="1" indent="-214313">
              <a:buFont typeface="Arial" panose="020B0604020202020204" pitchFamily="34" charset="0"/>
              <a:buChar char="•"/>
            </a:pPr>
            <a:r>
              <a:rPr lang="en-US" dirty="0" smtClean="0"/>
              <a:t>2-level code caching</a:t>
            </a:r>
          </a:p>
          <a:p>
            <a:pPr marL="383381" lvl="1" indent="-214313">
              <a:buFont typeface="Arial" panose="020B0604020202020204" pitchFamily="34" charset="0"/>
              <a:buChar char="•"/>
            </a:pPr>
            <a:r>
              <a:rPr lang="en-US" dirty="0" smtClean="0"/>
              <a:t>Zero-overhead calls into assembly</a:t>
            </a:r>
          </a:p>
          <a:p>
            <a:pPr marL="214313" indent="-214313">
              <a:buFont typeface="Arial" panose="020B0604020202020204" pitchFamily="34" charset="0"/>
              <a:buChar char="•"/>
            </a:pPr>
            <a:r>
              <a:rPr lang="en-US" dirty="0" smtClean="0"/>
              <a:t>Code Generator (Alex Heinecke)</a:t>
            </a:r>
          </a:p>
          <a:p>
            <a:pPr marL="383381" lvl="1" indent="-214313">
              <a:buFont typeface="Arial" panose="020B0604020202020204" pitchFamily="34" charset="0"/>
              <a:buChar char="•"/>
            </a:pPr>
            <a:r>
              <a:rPr lang="en-US" dirty="0" smtClean="0"/>
              <a:t>Supports all Intel Architectures since 2005, special focus on AVX-512</a:t>
            </a:r>
          </a:p>
          <a:p>
            <a:pPr marL="383381" lvl="1" indent="-214313">
              <a:buFont typeface="Arial" panose="020B0604020202020204" pitchFamily="34" charset="0"/>
              <a:buChar char="•"/>
            </a:pPr>
            <a:r>
              <a:rPr lang="en-US" dirty="0" smtClean="0"/>
              <a:t>Prefetching across small GEMMs</a:t>
            </a:r>
          </a:p>
          <a:p>
            <a:pPr marL="383381" lvl="1" indent="-214313">
              <a:buFont typeface="Arial" panose="020B0604020202020204" pitchFamily="34" charset="0"/>
              <a:buChar char="•"/>
            </a:pPr>
            <a:r>
              <a:rPr lang="en-US" dirty="0" smtClean="0"/>
              <a:t>Can generate *.s, inline assembly into *.h/*.c or feeds the JIT encoder</a:t>
            </a:r>
          </a:p>
          <a:p>
            <a:pPr marL="214313" indent="-214313">
              <a:buFont typeface="Arial" panose="020B0604020202020204" pitchFamily="34" charset="0"/>
              <a:buChar char="•"/>
            </a:pPr>
            <a:r>
              <a:rPr lang="en-US" dirty="0" smtClean="0"/>
              <a:t>JIT (Just-In-Time) Encoder (Greg Henry)</a:t>
            </a:r>
          </a:p>
          <a:p>
            <a:pPr marL="383381" lvl="1" indent="-214313">
              <a:buFont typeface="Arial" panose="020B0604020202020204" pitchFamily="34" charset="0"/>
              <a:buChar char="•"/>
            </a:pPr>
            <a:r>
              <a:rPr lang="en-US" dirty="0" smtClean="0"/>
              <a:t>Encodes an instruction based on basic blocks</a:t>
            </a:r>
          </a:p>
          <a:p>
            <a:pPr marL="383381" lvl="1" indent="-214313">
              <a:buFont typeface="Arial" panose="020B0604020202020204" pitchFamily="34" charset="0"/>
              <a:buChar char="•"/>
            </a:pPr>
            <a:r>
              <a:rPr lang="en-US" dirty="0" smtClean="0"/>
              <a:t>Very fast as no compilation is involved</a:t>
            </a:r>
          </a:p>
          <a:p>
            <a:pPr marL="383381" lvl="1" indent="-214313">
              <a:buFont typeface="Arial" panose="020B0604020202020204" pitchFamily="34" charset="0"/>
              <a:buChar char="•"/>
            </a:pPr>
            <a:endParaRPr lang="en-US" dirty="0" smtClean="0"/>
          </a:p>
          <a:p>
            <a:pPr marL="214313" indent="-214313">
              <a:buFont typeface="Arial" panose="020B0604020202020204" pitchFamily="34" charset="0"/>
              <a:buChar char="•"/>
            </a:pPr>
            <a:endParaRPr lang="en-US" dirty="0" smtClean="0"/>
          </a:p>
          <a:p>
            <a:pPr marL="214313" indent="-214313">
              <a:buFont typeface="Arial" panose="020B0604020202020204" pitchFamily="34" charset="0"/>
              <a:buChar char="•"/>
            </a:pPr>
            <a:endParaRPr lang="en-US" dirty="0"/>
          </a:p>
        </p:txBody>
      </p:sp>
    </p:spTree>
    <p:extLst>
      <p:ext uri="{BB962C8B-B14F-4D97-AF65-F5344CB8AC3E}">
        <p14:creationId xmlns:p14="http://schemas.microsoft.com/office/powerpoint/2010/main" val="2259951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5</a:t>
            </a:fld>
            <a:endParaRPr lang="en-US" dirty="0"/>
          </a:p>
        </p:txBody>
      </p:sp>
      <p:sp>
        <p:nvSpPr>
          <p:cNvPr id="3" name="Title 2"/>
          <p:cNvSpPr>
            <a:spLocks noGrp="1"/>
          </p:cNvSpPr>
          <p:nvPr>
            <p:ph type="title"/>
          </p:nvPr>
        </p:nvSpPr>
        <p:spPr/>
        <p:txBody>
          <a:bodyPr/>
          <a:lstStyle/>
          <a:p>
            <a:r>
              <a:rPr lang="en-US" dirty="0" smtClean="0"/>
              <a:t>XBLAS Goal: Enhance existing </a:t>
            </a:r>
            <a:r>
              <a:rPr lang="en-US" dirty="0" smtClean="0"/>
              <a:t>precisions for </a:t>
            </a:r>
            <a:r>
              <a:rPr lang="en-US" dirty="0" smtClean="0"/>
              <a:t>LAPACK-level libraries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Extended precision (double-double or quad or otherwise) exists in LAPACK</a:t>
            </a:r>
          </a:p>
          <a:p>
            <a:pPr marL="285750" indent="-285750">
              <a:buFont typeface="Arial" panose="020B0604020202020204" pitchFamily="34" charset="0"/>
              <a:buChar char="•"/>
            </a:pPr>
            <a:r>
              <a:rPr lang="en-US" dirty="0" smtClean="0"/>
              <a:t>But performance is lacking</a:t>
            </a:r>
          </a:p>
          <a:p>
            <a:pPr marL="285750" indent="-285750">
              <a:buFont typeface="Arial" panose="020B0604020202020204" pitchFamily="34" charset="0"/>
              <a:buChar char="•"/>
            </a:pPr>
            <a:r>
              <a:rPr lang="en-US" dirty="0" smtClean="0"/>
              <a:t>Usage outside LAPACK might be buggy or contain dead code</a:t>
            </a:r>
          </a:p>
          <a:p>
            <a:pPr marL="285750" indent="-285750">
              <a:buFont typeface="Arial" panose="020B0604020202020204" pitchFamily="34" charset="0"/>
              <a:buChar char="•"/>
            </a:pPr>
            <a:r>
              <a:rPr lang="en-US" dirty="0" smtClean="0"/>
              <a:t>Too many cases/routines and ironically not the right cases</a:t>
            </a:r>
            <a:endParaRPr lang="en-US" dirty="0"/>
          </a:p>
          <a:p>
            <a:pPr marL="285750" indent="-285750">
              <a:buFont typeface="Arial" panose="020B0604020202020204" pitchFamily="34" charset="0"/>
              <a:buChar char="•"/>
            </a:pPr>
            <a:r>
              <a:rPr lang="en-US" dirty="0" smtClean="0"/>
              <a:t>Our goal: Enhance this existing work.</a:t>
            </a:r>
          </a:p>
          <a:p>
            <a:pPr marL="285750" indent="-285750">
              <a:buFont typeface="Arial" panose="020B0604020202020204" pitchFamily="34" charset="0"/>
              <a:buChar char="•"/>
            </a:pPr>
            <a:r>
              <a:rPr lang="en-US" dirty="0" smtClean="0"/>
              <a:t>To do this: we need fast </a:t>
            </a:r>
            <a:r>
              <a:rPr lang="en-US" dirty="0" err="1" smtClean="0"/>
              <a:t>vectorized</a:t>
            </a:r>
            <a:r>
              <a:rPr lang="en-US" dirty="0" smtClean="0"/>
              <a:t> routines with the appropriate API</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6956673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6</a:t>
            </a:fld>
            <a:endParaRPr lang="en-US" dirty="0"/>
          </a:p>
        </p:txBody>
      </p:sp>
      <p:sp>
        <p:nvSpPr>
          <p:cNvPr id="3" name="Title 2"/>
          <p:cNvSpPr>
            <a:spLocks noGrp="1"/>
          </p:cNvSpPr>
          <p:nvPr>
            <p:ph type="title"/>
          </p:nvPr>
        </p:nvSpPr>
        <p:spPr/>
        <p:txBody>
          <a:bodyPr/>
          <a:lstStyle/>
          <a:p>
            <a:r>
              <a:rPr lang="en-US" dirty="0" smtClean="0"/>
              <a:t>Today’s</a:t>
            </a:r>
            <a:r>
              <a:rPr lang="en-US" dirty="0" smtClean="0"/>
              <a:t> </a:t>
            </a:r>
            <a:r>
              <a:rPr lang="en-US" dirty="0" smtClean="0"/>
              <a:t>look at extended precision…</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What is extra precision and how does it work</a:t>
            </a:r>
          </a:p>
          <a:p>
            <a:pPr marL="285750" indent="-285750">
              <a:buFont typeface="Arial" panose="020B0604020202020204" pitchFamily="34" charset="0"/>
              <a:buChar char="•"/>
            </a:pPr>
            <a:r>
              <a:rPr lang="en-US" dirty="0" smtClean="0"/>
              <a:t>A bad rep for extra precision</a:t>
            </a:r>
          </a:p>
          <a:p>
            <a:pPr marL="285750" indent="-285750">
              <a:buFont typeface="Arial" panose="020B0604020202020204" pitchFamily="34" charset="0"/>
              <a:buChar char="•"/>
            </a:pPr>
            <a:r>
              <a:rPr lang="en-US" dirty="0" smtClean="0"/>
              <a:t>Applications that require extended precision</a:t>
            </a:r>
          </a:p>
          <a:p>
            <a:pPr marL="285750" indent="-285750">
              <a:buFont typeface="Arial" panose="020B0604020202020204" pitchFamily="34" charset="0"/>
              <a:buChar char="•"/>
            </a:pPr>
            <a:r>
              <a:rPr lang="en-US" dirty="0" smtClean="0"/>
              <a:t>The XBLAS in Intel® MKL and LAPACK</a:t>
            </a:r>
          </a:p>
          <a:p>
            <a:pPr marL="285750" indent="-285750">
              <a:buFont typeface="Arial" panose="020B0604020202020204" pitchFamily="34" charset="0"/>
              <a:buChar char="•"/>
            </a:pPr>
            <a:r>
              <a:rPr lang="en-US" dirty="0" smtClean="0"/>
              <a:t>New Proposal/standards going forward</a:t>
            </a:r>
          </a:p>
          <a:p>
            <a:pPr marL="285750" indent="-285750">
              <a:buFont typeface="Arial" panose="020B0604020202020204" pitchFamily="34" charset="0"/>
              <a:buChar char="•"/>
            </a:pPr>
            <a:r>
              <a:rPr lang="en-US" dirty="0" smtClean="0"/>
              <a:t>Conclusion</a:t>
            </a:r>
          </a:p>
          <a:p>
            <a:endParaRPr lang="en-US" dirty="0"/>
          </a:p>
          <a:p>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380494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7</a:t>
            </a:fld>
            <a:endParaRPr lang="en-US" dirty="0"/>
          </a:p>
        </p:txBody>
      </p:sp>
      <p:sp>
        <p:nvSpPr>
          <p:cNvPr id="3" name="Title 2"/>
          <p:cNvSpPr>
            <a:spLocks noGrp="1"/>
          </p:cNvSpPr>
          <p:nvPr>
            <p:ph type="title"/>
          </p:nvPr>
        </p:nvSpPr>
        <p:spPr/>
        <p:txBody>
          <a:bodyPr/>
          <a:lstStyle/>
          <a:p>
            <a:r>
              <a:rPr lang="en-US" dirty="0" smtClean="0"/>
              <a:t>What do we mean by extra precision?</a:t>
            </a:r>
            <a:endParaRPr lang="en-US" dirty="0"/>
          </a:p>
        </p:txBody>
      </p:sp>
      <p:sp>
        <p:nvSpPr>
          <p:cNvPr id="4" name="Content Placeholder 3"/>
          <p:cNvSpPr>
            <a:spLocks noGrp="1"/>
          </p:cNvSpPr>
          <p:nvPr>
            <p:ph sz="quarter" idx="13"/>
          </p:nvPr>
        </p:nvSpPr>
        <p:spPr/>
        <p:txBody>
          <a:bodyPr>
            <a:normAutofit fontScale="92500"/>
          </a:bodyPr>
          <a:lstStyle/>
          <a:p>
            <a:pPr marL="285750" indent="-285750">
              <a:buFont typeface="Arial" panose="020B0604020202020204" pitchFamily="34" charset="0"/>
              <a:buChar char="•"/>
            </a:pPr>
            <a:r>
              <a:rPr lang="en-US" dirty="0" smtClean="0"/>
              <a:t>Quadruple precision is one example (note: lacking HW support in IA)</a:t>
            </a:r>
          </a:p>
          <a:p>
            <a:pPr marL="511175" lvl="1" indent="-285750">
              <a:buFont typeface="Arial" panose="020B0604020202020204" pitchFamily="34" charset="0"/>
              <a:buChar char="•"/>
            </a:pPr>
            <a:r>
              <a:rPr lang="en-US" dirty="0" smtClean="0"/>
              <a:t>Can mean a binary128 standard (113 bits </a:t>
            </a:r>
            <a:r>
              <a:rPr lang="en-US" dirty="0" err="1" smtClean="0"/>
              <a:t>significand</a:t>
            </a:r>
            <a:r>
              <a:rPr lang="en-US" dirty="0" smtClean="0"/>
              <a:t> bits)</a:t>
            </a:r>
          </a:p>
          <a:p>
            <a:pPr marL="285750" indent="-285750">
              <a:buFont typeface="Arial" panose="020B0604020202020204" pitchFamily="34" charset="0"/>
              <a:buChar char="•"/>
            </a:pPr>
            <a:r>
              <a:rPr lang="en-US" dirty="0" smtClean="0"/>
              <a:t>Double-double (or more) might be faster in software </a:t>
            </a:r>
          </a:p>
          <a:p>
            <a:pPr marL="285750" indent="-285750">
              <a:buFont typeface="Arial" panose="020B0604020202020204" pitchFamily="34" charset="0"/>
              <a:buChar char="•"/>
            </a:pPr>
            <a:r>
              <a:rPr lang="en-US" dirty="0" smtClean="0"/>
              <a:t>Double precision (binary64) commonly follows IEEE 754 standard</a:t>
            </a:r>
          </a:p>
          <a:p>
            <a:pPr marL="511175" lvl="1" indent="-285750">
              <a:buFont typeface="Arial" panose="020B0604020202020204" pitchFamily="34" charset="0"/>
              <a:buChar char="•"/>
            </a:pPr>
            <a:r>
              <a:rPr lang="en-US" dirty="0" smtClean="0"/>
              <a:t>64 bits typically are: 1 sign bit, 11 exponent bits, 53 </a:t>
            </a:r>
            <a:r>
              <a:rPr lang="en-US" dirty="0" err="1" smtClean="0"/>
              <a:t>significand</a:t>
            </a:r>
            <a:r>
              <a:rPr lang="en-US" dirty="0" smtClean="0"/>
              <a:t> bits</a:t>
            </a:r>
          </a:p>
          <a:p>
            <a:pPr marL="285750" indent="-285750">
              <a:buFont typeface="Arial" panose="020B0604020202020204" pitchFamily="34" charset="0"/>
              <a:buChar char="•"/>
            </a:pPr>
            <a:r>
              <a:rPr lang="en-US" dirty="0"/>
              <a:t>S</a:t>
            </a:r>
            <a:r>
              <a:rPr lang="en-US" dirty="0" smtClean="0"/>
              <a:t>uppose we use 2 real*8 doubles to store our numbers (DD from here out)</a:t>
            </a:r>
          </a:p>
          <a:p>
            <a:pPr marL="511175" lvl="1" indent="-285750">
              <a:buFont typeface="Arial" panose="020B0604020202020204" pitchFamily="34" charset="0"/>
              <a:buChar char="•"/>
            </a:pPr>
            <a:r>
              <a:rPr lang="en-US" dirty="0" smtClean="0"/>
              <a:t>We can have over 106+ bits dedicated to each calculation (still keeping the 11 bits for the exponent)</a:t>
            </a:r>
          </a:p>
          <a:p>
            <a:pPr marL="511175" lvl="1" indent="-285750">
              <a:buFont typeface="Arial" panose="020B0604020202020204" pitchFamily="34" charset="0"/>
              <a:buChar char="•"/>
            </a:pPr>
            <a:r>
              <a:rPr lang="en-US" dirty="0" smtClean="0"/>
              <a:t>Can try triple-double (DDD), quad-double (DDDD), or even double-quad (QQ)</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8209278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sz="1800">
                <a:solidFill>
                  <a:schemeClr val="tx1"/>
                </a:solidFill>
                <a:latin typeface="Times New Roman" panose="02020603050405020304" pitchFamily="18" charset="0"/>
                <a:ea typeface="MS PGothic" panose="020B0600070205080204" pitchFamily="34" charset="-128"/>
              </a:defRPr>
            </a:lvl1pPr>
            <a:lvl2pPr marL="557213" indent="-214313">
              <a:defRPr sz="1800">
                <a:solidFill>
                  <a:schemeClr val="tx1"/>
                </a:solidFill>
                <a:latin typeface="Times New Roman" panose="02020603050405020304" pitchFamily="18" charset="0"/>
                <a:ea typeface="MS PGothic" panose="020B0600070205080204" pitchFamily="34" charset="-128"/>
              </a:defRPr>
            </a:lvl2pPr>
            <a:lvl3pPr marL="857250" indent="-171450">
              <a:defRPr sz="1800">
                <a:solidFill>
                  <a:schemeClr val="tx1"/>
                </a:solidFill>
                <a:latin typeface="Times New Roman" panose="02020603050405020304" pitchFamily="18" charset="0"/>
                <a:ea typeface="MS PGothic" panose="020B0600070205080204" pitchFamily="34" charset="-128"/>
              </a:defRPr>
            </a:lvl3pPr>
            <a:lvl4pPr marL="1200150" indent="-171450">
              <a:defRPr sz="1800">
                <a:solidFill>
                  <a:schemeClr val="tx1"/>
                </a:solidFill>
                <a:latin typeface="Times New Roman" panose="02020603050405020304" pitchFamily="18" charset="0"/>
                <a:ea typeface="MS PGothic" panose="020B0600070205080204" pitchFamily="34" charset="-128"/>
              </a:defRPr>
            </a:lvl4pPr>
            <a:lvl5pPr marL="1543050" indent="-171450">
              <a:defRPr sz="1800">
                <a:solidFill>
                  <a:schemeClr val="tx1"/>
                </a:solidFill>
                <a:latin typeface="Times New Roman" panose="02020603050405020304" pitchFamily="18" charset="0"/>
                <a:ea typeface="MS PGothic" panose="020B0600070205080204" pitchFamily="34" charset="-128"/>
              </a:defRPr>
            </a:lvl5pPr>
            <a:lvl6pPr marL="18859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6pPr>
            <a:lvl7pPr marL="22288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7pPr>
            <a:lvl8pPr marL="25717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8pPr>
            <a:lvl9pPr marL="2914650" indent="-171450" eaLnBrk="0" fontAlgn="base" hangingPunct="0">
              <a:spcBef>
                <a:spcPct val="0"/>
              </a:spcBef>
              <a:spcAft>
                <a:spcPct val="0"/>
              </a:spcAft>
              <a:defRPr sz="1800">
                <a:solidFill>
                  <a:schemeClr val="tx1"/>
                </a:solidFill>
                <a:latin typeface="Times New Roman" panose="02020603050405020304" pitchFamily="18" charset="0"/>
                <a:ea typeface="MS PGothic" panose="020B0600070205080204" pitchFamily="34" charset="-128"/>
              </a:defRPr>
            </a:lvl9pPr>
          </a:lstStyle>
          <a:p>
            <a:fld id="{D0B0DFA0-E11F-4457-8471-EDCDE28E7A53}" type="slidenum">
              <a:rPr lang="en-US" altLang="en-US" sz="1050"/>
              <a:pPr/>
              <a:t>8</a:t>
            </a:fld>
            <a:endParaRPr lang="en-US" altLang="en-US" sz="1050"/>
          </a:p>
        </p:txBody>
      </p:sp>
      <p:sp>
        <p:nvSpPr>
          <p:cNvPr id="17410" name="Rectangle 2"/>
          <p:cNvSpPr>
            <a:spLocks noGrp="1" noChangeArrowheads="1"/>
          </p:cNvSpPr>
          <p:nvPr>
            <p:ph type="title"/>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defRPr/>
            </a:pPr>
            <a:r>
              <a:rPr lang="en-US" sz="3000" dirty="0">
                <a:ea typeface="+mj-ea"/>
                <a:cs typeface="+mj-cs"/>
              </a:rPr>
              <a:t> </a:t>
            </a:r>
            <a:r>
              <a:rPr lang="en-US" sz="3000" dirty="0" smtClean="0">
                <a:ea typeface="+mj-ea"/>
                <a:cs typeface="+mj-cs"/>
              </a:rPr>
              <a:t>XBLAS DOT </a:t>
            </a:r>
            <a:r>
              <a:rPr lang="en-US" sz="3000" dirty="0">
                <a:ea typeface="+mj-ea"/>
                <a:cs typeface="+mj-cs"/>
              </a:rPr>
              <a:t>Error Bound</a:t>
            </a:r>
          </a:p>
        </p:txBody>
      </p:sp>
      <p:sp>
        <p:nvSpPr>
          <p:cNvPr id="17411" name="Rectangle 3"/>
          <p:cNvSpPr>
            <a:spLocks noGrp="1" noChangeArrowheads="1"/>
          </p:cNvSpPr>
          <p:nvPr>
            <p:ph type="body" idx="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normAutofit fontScale="70000" lnSpcReduction="20000"/>
          </a:bodyPr>
          <a:lstStyle/>
          <a:p>
            <a:pPr>
              <a:buFontTx/>
              <a:buChar char=" "/>
              <a:defRPr/>
            </a:pPr>
            <a:r>
              <a:rPr lang="en-US" sz="2900" dirty="0">
                <a:solidFill>
                  <a:srgbClr val="A50021"/>
                </a:solidFill>
                <a:cs typeface="+mn-cs"/>
              </a:rPr>
              <a:t>|</a:t>
            </a:r>
            <a:r>
              <a:rPr lang="en-US" sz="2900" dirty="0" err="1">
                <a:solidFill>
                  <a:srgbClr val="A50021"/>
                </a:solidFill>
                <a:cs typeface="+mn-cs"/>
              </a:rPr>
              <a:t>r_comp</a:t>
            </a:r>
            <a:r>
              <a:rPr lang="en-US" sz="2900" dirty="0">
                <a:solidFill>
                  <a:srgbClr val="A50021"/>
                </a:solidFill>
                <a:cs typeface="+mn-cs"/>
              </a:rPr>
              <a:t> - </a:t>
            </a:r>
            <a:r>
              <a:rPr lang="en-US" sz="2900" dirty="0" err="1">
                <a:solidFill>
                  <a:srgbClr val="A50021"/>
                </a:solidFill>
                <a:cs typeface="+mn-cs"/>
              </a:rPr>
              <a:t>r_acc</a:t>
            </a:r>
            <a:r>
              <a:rPr lang="en-US" sz="2900" dirty="0">
                <a:solidFill>
                  <a:srgbClr val="A50021"/>
                </a:solidFill>
                <a:cs typeface="+mn-cs"/>
              </a:rPr>
              <a:t> | &lt;= (n+2) * (</a:t>
            </a:r>
            <a:r>
              <a:rPr lang="en-US" sz="2900" dirty="0">
                <a:solidFill>
                  <a:srgbClr val="A50021"/>
                </a:solidFill>
                <a:cs typeface="+mn-cs"/>
                <a:sym typeface="Symbol" charset="0"/>
              </a:rPr>
              <a:t>_</a:t>
            </a:r>
            <a:r>
              <a:rPr lang="en-US" sz="2900" dirty="0" err="1">
                <a:solidFill>
                  <a:srgbClr val="A50021"/>
                </a:solidFill>
                <a:cs typeface="+mn-cs"/>
                <a:sym typeface="Symbol" charset="0"/>
              </a:rPr>
              <a:t>int</a:t>
            </a:r>
            <a:r>
              <a:rPr lang="en-US" sz="2900" dirty="0">
                <a:solidFill>
                  <a:srgbClr val="A50021"/>
                </a:solidFill>
                <a:cs typeface="+mn-cs"/>
                <a:sym typeface="Symbol" charset="0"/>
              </a:rPr>
              <a:t> + _</a:t>
            </a:r>
            <a:r>
              <a:rPr lang="en-US" sz="2900" dirty="0" err="1">
                <a:solidFill>
                  <a:srgbClr val="A50021"/>
                </a:solidFill>
                <a:cs typeface="+mn-cs"/>
                <a:sym typeface="Symbol" charset="0"/>
              </a:rPr>
              <a:t>acc</a:t>
            </a:r>
            <a:r>
              <a:rPr lang="en-US" sz="2900" dirty="0">
                <a:solidFill>
                  <a:srgbClr val="A50021"/>
                </a:solidFill>
                <a:cs typeface="+mn-cs"/>
                <a:sym typeface="Symbol" charset="0"/>
              </a:rPr>
              <a:t>) * </a:t>
            </a:r>
            <a:r>
              <a:rPr lang="en-US" sz="2900" dirty="0" smtClean="0">
                <a:solidFill>
                  <a:srgbClr val="A50021"/>
                </a:solidFill>
                <a:cs typeface="+mn-cs"/>
                <a:sym typeface="Symbol" charset="0"/>
              </a:rPr>
              <a:t>S </a:t>
            </a:r>
            <a:r>
              <a:rPr lang="en-US" sz="2600" dirty="0" smtClean="0">
                <a:solidFill>
                  <a:srgbClr val="A50021"/>
                </a:solidFill>
                <a:sym typeface="Symbol" charset="0"/>
              </a:rPr>
              <a:t>+ </a:t>
            </a:r>
            <a:r>
              <a:rPr lang="en-US" sz="2600" dirty="0">
                <a:solidFill>
                  <a:srgbClr val="A50021"/>
                </a:solidFill>
                <a:sym typeface="Symbol" charset="0"/>
              </a:rPr>
              <a:t>U + _out * |</a:t>
            </a:r>
            <a:r>
              <a:rPr lang="en-US" sz="2600" dirty="0" err="1">
                <a:solidFill>
                  <a:srgbClr val="A50021"/>
                </a:solidFill>
                <a:sym typeface="Symbol" charset="0"/>
              </a:rPr>
              <a:t>r_acc</a:t>
            </a:r>
            <a:r>
              <a:rPr lang="en-US" sz="2600" dirty="0">
                <a:solidFill>
                  <a:srgbClr val="A50021"/>
                </a:solidFill>
                <a:sym typeface="Symbol" charset="0"/>
              </a:rPr>
              <a:t>|</a:t>
            </a:r>
          </a:p>
          <a:p>
            <a:pPr lvl="1">
              <a:buFontTx/>
              <a:buChar char=" "/>
              <a:defRPr/>
            </a:pPr>
            <a:r>
              <a:rPr lang="en-US" sz="1800" dirty="0" err="1"/>
              <a:t>r_comp</a:t>
            </a:r>
            <a:r>
              <a:rPr lang="en-US" sz="1800" dirty="0"/>
              <a:t> = r computed by the routine being tested</a:t>
            </a:r>
          </a:p>
          <a:p>
            <a:pPr lvl="1">
              <a:buFontTx/>
              <a:buChar char=" "/>
              <a:defRPr/>
            </a:pPr>
            <a:r>
              <a:rPr lang="en-US" sz="1800" dirty="0" err="1"/>
              <a:t>r_acc</a:t>
            </a:r>
            <a:r>
              <a:rPr lang="en-US" sz="1800" dirty="0"/>
              <a:t> = r computed by most accurate routine</a:t>
            </a:r>
          </a:p>
          <a:p>
            <a:pPr lvl="1">
              <a:buFontTx/>
              <a:buChar char=" "/>
              <a:defRPr/>
            </a:pPr>
            <a:r>
              <a:rPr lang="en-US" sz="1800" dirty="0">
                <a:sym typeface="Symbol" charset="0"/>
              </a:rPr>
              <a:t>_</a:t>
            </a:r>
            <a:r>
              <a:rPr lang="en-US" sz="1800" dirty="0" err="1">
                <a:sym typeface="Symbol" charset="0"/>
              </a:rPr>
              <a:t>int</a:t>
            </a:r>
            <a:r>
              <a:rPr lang="en-US" sz="1800" dirty="0">
                <a:sym typeface="Symbol" charset="0"/>
              </a:rPr>
              <a:t> = claimed internal precision</a:t>
            </a:r>
          </a:p>
          <a:p>
            <a:pPr lvl="1">
              <a:buFontTx/>
              <a:buChar char=" "/>
              <a:defRPr/>
            </a:pPr>
            <a:r>
              <a:rPr lang="en-US" sz="1800" dirty="0">
                <a:sym typeface="Symbol" charset="0"/>
              </a:rPr>
              <a:t>_</a:t>
            </a:r>
            <a:r>
              <a:rPr lang="en-US" sz="1800" dirty="0" err="1">
                <a:sym typeface="Symbol" charset="0"/>
              </a:rPr>
              <a:t>acc</a:t>
            </a:r>
            <a:r>
              <a:rPr lang="en-US" sz="1800" dirty="0">
                <a:sym typeface="Symbol" charset="0"/>
              </a:rPr>
              <a:t> = our most accurate precision (106 bits)</a:t>
            </a:r>
          </a:p>
          <a:p>
            <a:pPr lvl="1">
              <a:buFontTx/>
              <a:buChar char=" "/>
              <a:defRPr/>
            </a:pPr>
            <a:r>
              <a:rPr lang="en-US" sz="1800" dirty="0">
                <a:sym typeface="Symbol" charset="0"/>
              </a:rPr>
              <a:t>_out = output </a:t>
            </a:r>
            <a:r>
              <a:rPr lang="en-US" sz="1800" dirty="0" smtClean="0">
                <a:sym typeface="Symbol" charset="0"/>
              </a:rPr>
              <a:t>precision</a:t>
            </a:r>
          </a:p>
          <a:p>
            <a:pPr lvl="1">
              <a:buFontTx/>
              <a:buChar char=" "/>
              <a:defRPr/>
            </a:pPr>
            <a:r>
              <a:rPr lang="en-US" sz="1800" dirty="0" err="1" smtClean="0">
                <a:sym typeface="Symbol" charset="0"/>
              </a:rPr>
              <a:t>u_int</a:t>
            </a:r>
            <a:r>
              <a:rPr lang="en-US" sz="1800" dirty="0" smtClean="0">
                <a:sym typeface="Symbol" charset="0"/>
              </a:rPr>
              <a:t> = underflow threshold in claimed internal precision</a:t>
            </a:r>
          </a:p>
          <a:p>
            <a:pPr lvl="1">
              <a:buFontTx/>
              <a:buChar char=" "/>
              <a:defRPr/>
            </a:pPr>
            <a:r>
              <a:rPr lang="en-US" sz="1800" dirty="0" err="1" smtClean="0">
                <a:sym typeface="Symbol" charset="0"/>
              </a:rPr>
              <a:t>u_acc</a:t>
            </a:r>
            <a:r>
              <a:rPr lang="en-US" sz="1800" dirty="0" smtClean="0">
                <a:sym typeface="Symbol" charset="0"/>
              </a:rPr>
              <a:t> = underflow threshold in most accurate precision</a:t>
            </a:r>
          </a:p>
          <a:p>
            <a:pPr lvl="1">
              <a:buFontTx/>
              <a:buChar char=" "/>
              <a:defRPr/>
            </a:pPr>
            <a:r>
              <a:rPr lang="en-US" sz="1800" dirty="0" err="1" smtClean="0">
                <a:sym typeface="Symbol" charset="0"/>
              </a:rPr>
              <a:t>u_out</a:t>
            </a:r>
            <a:r>
              <a:rPr lang="en-US" sz="1800" dirty="0" smtClean="0">
                <a:sym typeface="Symbol" charset="0"/>
              </a:rPr>
              <a:t> = underflow threshold in output precision</a:t>
            </a:r>
            <a:endParaRPr lang="en-US" sz="1800" dirty="0">
              <a:sym typeface="Symbol" charset="0"/>
            </a:endParaRPr>
          </a:p>
          <a:p>
            <a:pPr lvl="1">
              <a:buFontTx/>
              <a:buChar char=" "/>
              <a:defRPr/>
            </a:pPr>
            <a:r>
              <a:rPr lang="en-US" sz="1800" dirty="0">
                <a:sym typeface="Symbol" charset="0"/>
              </a:rPr>
              <a:t>S = |alpha| * </a:t>
            </a:r>
            <a:r>
              <a:rPr lang="en-US" sz="1800" baseline="-25000" dirty="0">
                <a:sym typeface="Symbol" charset="0"/>
              </a:rPr>
              <a:t>i=1,n </a:t>
            </a:r>
            <a:r>
              <a:rPr lang="en-US" sz="1800" dirty="0">
                <a:sym typeface="Symbol" charset="0"/>
              </a:rPr>
              <a:t> |</a:t>
            </a:r>
            <a:r>
              <a:rPr lang="en-US" sz="1800" dirty="0" err="1">
                <a:sym typeface="Symbol" charset="0"/>
              </a:rPr>
              <a:t>x_i</a:t>
            </a:r>
            <a:r>
              <a:rPr lang="en-US" sz="1800" dirty="0">
                <a:sym typeface="Symbol" charset="0"/>
              </a:rPr>
              <a:t> * </a:t>
            </a:r>
            <a:r>
              <a:rPr lang="en-US" sz="1800" dirty="0" err="1">
                <a:sym typeface="Symbol" charset="0"/>
              </a:rPr>
              <a:t>y_i</a:t>
            </a:r>
            <a:r>
              <a:rPr lang="en-US" sz="1800" dirty="0">
                <a:sym typeface="Symbol" charset="0"/>
              </a:rPr>
              <a:t>| + |beta * r|</a:t>
            </a:r>
          </a:p>
          <a:p>
            <a:pPr lvl="1">
              <a:buFontTx/>
              <a:buChar char=" "/>
              <a:defRPr/>
            </a:pPr>
            <a:r>
              <a:rPr lang="en-US" sz="1800" dirty="0">
                <a:sym typeface="Symbol" charset="0"/>
              </a:rPr>
              <a:t>U = (|alpha| * n + 2) * (</a:t>
            </a:r>
            <a:r>
              <a:rPr lang="en-US" sz="1800" dirty="0" err="1">
                <a:sym typeface="Symbol" charset="0"/>
              </a:rPr>
              <a:t>u_int</a:t>
            </a:r>
            <a:r>
              <a:rPr lang="en-US" sz="1800" dirty="0">
                <a:sym typeface="Symbol" charset="0"/>
              </a:rPr>
              <a:t> + </a:t>
            </a:r>
            <a:r>
              <a:rPr lang="en-US" sz="1800" dirty="0" err="1">
                <a:sym typeface="Symbol" charset="0"/>
              </a:rPr>
              <a:t>u_acc</a:t>
            </a:r>
            <a:r>
              <a:rPr lang="en-US" sz="1800" dirty="0">
                <a:sym typeface="Symbol" charset="0"/>
              </a:rPr>
              <a:t>) + </a:t>
            </a:r>
            <a:r>
              <a:rPr lang="en-US" sz="1800" dirty="0" err="1">
                <a:sym typeface="Symbol" charset="0"/>
              </a:rPr>
              <a:t>u_out</a:t>
            </a:r>
            <a:endParaRPr lang="en-US" sz="1800" dirty="0">
              <a:sym typeface="Symbol" charset="0"/>
            </a:endParaRPr>
          </a:p>
        </p:txBody>
      </p:sp>
    </p:spTree>
    <p:extLst>
      <p:ext uri="{BB962C8B-B14F-4D97-AF65-F5344CB8AC3E}">
        <p14:creationId xmlns:p14="http://schemas.microsoft.com/office/powerpoint/2010/main" val="760307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9</a:t>
            </a:fld>
            <a:endParaRPr lang="en-US" dirty="0"/>
          </a:p>
        </p:txBody>
      </p:sp>
      <p:sp>
        <p:nvSpPr>
          <p:cNvPr id="3" name="Title 2"/>
          <p:cNvSpPr>
            <a:spLocks noGrp="1"/>
          </p:cNvSpPr>
          <p:nvPr>
            <p:ph type="title"/>
          </p:nvPr>
        </p:nvSpPr>
        <p:spPr/>
        <p:txBody>
          <a:bodyPr/>
          <a:lstStyle/>
          <a:p>
            <a:r>
              <a:rPr lang="en-US" dirty="0" smtClean="0"/>
              <a:t>DDADD </a:t>
            </a:r>
            <a:r>
              <a:rPr lang="en-US" dirty="0" smtClean="0"/>
              <a:t>(</a:t>
            </a:r>
            <a:r>
              <a:rPr lang="en-US" dirty="0" smtClean="0"/>
              <a:t>Bailey</a:t>
            </a:r>
            <a:r>
              <a:rPr lang="en-US" dirty="0" smtClean="0"/>
              <a:t>) </a:t>
            </a:r>
            <a:r>
              <a:rPr lang="en-US" dirty="0" smtClean="0"/>
              <a:t>: DDC(*) = DDA(*) + DDB(*)</a:t>
            </a:r>
            <a:endParaRPr lang="en-US" dirty="0"/>
          </a:p>
        </p:txBody>
      </p:sp>
      <p:sp>
        <p:nvSpPr>
          <p:cNvPr id="4" name="Content Placeholder 3"/>
          <p:cNvSpPr>
            <a:spLocks noGrp="1"/>
          </p:cNvSpPr>
          <p:nvPr>
            <p:ph sz="quarter" idx="13"/>
          </p:nvPr>
        </p:nvSpPr>
        <p:spPr>
          <a:xfrm>
            <a:off x="431992" y="974542"/>
            <a:ext cx="8228012" cy="3733020"/>
          </a:xfrm>
        </p:spPr>
        <p:txBody>
          <a:bodyPr/>
          <a:lstStyle/>
          <a:p>
            <a:r>
              <a:rPr lang="en-US" dirty="0"/>
              <a:t>subroutine </a:t>
            </a:r>
            <a:r>
              <a:rPr lang="en-US" dirty="0" err="1"/>
              <a:t>ddadd</a:t>
            </a:r>
            <a:r>
              <a:rPr lang="en-US" dirty="0"/>
              <a:t> (</a:t>
            </a:r>
            <a:r>
              <a:rPr lang="en-US" dirty="0" err="1"/>
              <a:t>dda</a:t>
            </a:r>
            <a:r>
              <a:rPr lang="en-US" dirty="0"/>
              <a:t>, ddb, </a:t>
            </a:r>
            <a:r>
              <a:rPr lang="en-US" dirty="0" err="1"/>
              <a:t>ddc</a:t>
            </a:r>
            <a:r>
              <a:rPr lang="en-US" dirty="0"/>
              <a:t>)</a:t>
            </a:r>
          </a:p>
          <a:p>
            <a:r>
              <a:rPr lang="en-US" dirty="0" smtClean="0"/>
              <a:t>real*8 </a:t>
            </a:r>
            <a:r>
              <a:rPr lang="en-US" dirty="0" err="1"/>
              <a:t>dda</a:t>
            </a:r>
            <a:r>
              <a:rPr lang="en-US" dirty="0"/>
              <a:t>(2), ddb(2), </a:t>
            </a:r>
            <a:r>
              <a:rPr lang="en-US" dirty="0" err="1"/>
              <a:t>ddc</a:t>
            </a:r>
            <a:r>
              <a:rPr lang="en-US" dirty="0"/>
              <a:t>(2</a:t>
            </a:r>
            <a:r>
              <a:rPr lang="en-US" dirty="0" smtClean="0"/>
              <a:t>), e, t1, t2</a:t>
            </a:r>
            <a:endParaRPr lang="en-US" dirty="0"/>
          </a:p>
          <a:p>
            <a:r>
              <a:rPr lang="en-US" dirty="0" smtClean="0"/>
              <a:t>t1 </a:t>
            </a:r>
            <a:r>
              <a:rPr lang="en-US" dirty="0"/>
              <a:t>= </a:t>
            </a:r>
            <a:r>
              <a:rPr lang="en-US" dirty="0" err="1"/>
              <a:t>dda</a:t>
            </a:r>
            <a:r>
              <a:rPr lang="en-US" dirty="0"/>
              <a:t>(1) + ddb(1)</a:t>
            </a:r>
          </a:p>
          <a:p>
            <a:r>
              <a:rPr lang="en-US" dirty="0"/>
              <a:t>e = t1 - </a:t>
            </a:r>
            <a:r>
              <a:rPr lang="en-US" dirty="0" err="1"/>
              <a:t>dda</a:t>
            </a:r>
            <a:r>
              <a:rPr lang="en-US" dirty="0"/>
              <a:t>(1)</a:t>
            </a:r>
          </a:p>
          <a:p>
            <a:r>
              <a:rPr lang="en-US" dirty="0"/>
              <a:t>t2 = ((ddb(1) - e) + (</a:t>
            </a:r>
            <a:r>
              <a:rPr lang="en-US" dirty="0" err="1"/>
              <a:t>dda</a:t>
            </a:r>
            <a:r>
              <a:rPr lang="en-US" dirty="0"/>
              <a:t>(1) - (t1 - e))) + </a:t>
            </a:r>
            <a:r>
              <a:rPr lang="en-US" dirty="0" err="1"/>
              <a:t>dda</a:t>
            </a:r>
            <a:r>
              <a:rPr lang="en-US" dirty="0"/>
              <a:t>(2) + ddb(2)</a:t>
            </a:r>
          </a:p>
          <a:p>
            <a:r>
              <a:rPr lang="en-US" dirty="0" err="1" smtClean="0"/>
              <a:t>ddc</a:t>
            </a:r>
            <a:r>
              <a:rPr lang="en-US" dirty="0" smtClean="0"/>
              <a:t>(1</a:t>
            </a:r>
            <a:r>
              <a:rPr lang="en-US" dirty="0"/>
              <a:t>) = t1 + t2</a:t>
            </a:r>
          </a:p>
          <a:p>
            <a:r>
              <a:rPr lang="en-US" dirty="0" err="1"/>
              <a:t>ddc</a:t>
            </a:r>
            <a:r>
              <a:rPr lang="en-US" dirty="0"/>
              <a:t>(2) = t2 - (</a:t>
            </a:r>
            <a:r>
              <a:rPr lang="en-US" dirty="0" err="1"/>
              <a:t>ddc</a:t>
            </a:r>
            <a:r>
              <a:rPr lang="en-US" dirty="0"/>
              <a:t>(1) - t1</a:t>
            </a:r>
            <a:r>
              <a:rPr lang="en-US" dirty="0" smtClean="0"/>
              <a:t>)</a:t>
            </a:r>
            <a:endParaRPr lang="en-US" dirty="0"/>
          </a:p>
          <a:p>
            <a:r>
              <a:rPr lang="en-US" dirty="0" smtClean="0"/>
              <a:t>end</a:t>
            </a:r>
            <a:endParaRPr lang="en-US" dirty="0"/>
          </a:p>
          <a:p>
            <a:r>
              <a:rPr lang="en-US" dirty="0" smtClean="0"/>
              <a:t>// See also the QD library</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3709963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4162</Words>
  <Application>Microsoft Office PowerPoint</Application>
  <PresentationFormat>On-screen Show (16:9)</PresentationFormat>
  <Paragraphs>526</Paragraphs>
  <Slides>47</Slides>
  <Notes>7</Notes>
  <HiddenSlides>0</HiddenSlides>
  <MMClips>0</MMClips>
  <ScaleCrop>false</ScaleCrop>
  <HeadingPairs>
    <vt:vector size="8" baseType="variant">
      <vt:variant>
        <vt:lpstr>Fonts Used</vt:lpstr>
      </vt:variant>
      <vt:variant>
        <vt:i4>10</vt:i4>
      </vt:variant>
      <vt:variant>
        <vt:lpstr>Theme</vt:lpstr>
      </vt:variant>
      <vt:variant>
        <vt:i4>1</vt:i4>
      </vt:variant>
      <vt:variant>
        <vt:lpstr>Slide Titles</vt:lpstr>
      </vt:variant>
      <vt:variant>
        <vt:i4>47</vt:i4>
      </vt:variant>
      <vt:variant>
        <vt:lpstr>Custom Shows</vt:lpstr>
      </vt:variant>
      <vt:variant>
        <vt:i4>1</vt:i4>
      </vt:variant>
    </vt:vector>
  </HeadingPairs>
  <TitlesOfParts>
    <vt:vector size="59" baseType="lpstr">
      <vt:lpstr>MS PGothic</vt:lpstr>
      <vt:lpstr>Arial</vt:lpstr>
      <vt:lpstr>Calibri</vt:lpstr>
      <vt:lpstr>Intel Clear</vt:lpstr>
      <vt:lpstr>Intel Clear Light</vt:lpstr>
      <vt:lpstr>Intel Clear Pro</vt:lpstr>
      <vt:lpstr>Neo Sans Intel</vt:lpstr>
      <vt:lpstr>Symbol</vt:lpstr>
      <vt:lpstr>Times New Roman</vt:lpstr>
      <vt:lpstr>Wingdings</vt:lpstr>
      <vt:lpstr>Int_PPT Template_ClearPro_16x9</vt:lpstr>
      <vt:lpstr>XBLAS AND MORE</vt:lpstr>
      <vt:lpstr>Agenda</vt:lpstr>
      <vt:lpstr>Current XBLAS (1.0.248) Definition</vt:lpstr>
      <vt:lpstr>What is the current XBLAS (1.0.248)</vt:lpstr>
      <vt:lpstr>XBLAS Goal: Enhance existing precisions for LAPACK-level libraries</vt:lpstr>
      <vt:lpstr>Today’s look at extended precision…</vt:lpstr>
      <vt:lpstr>What do we mean by extra precision?</vt:lpstr>
      <vt:lpstr> XBLAS DOT Error Bound</vt:lpstr>
      <vt:lpstr>DDADD (Bailey) : DDC(*) = DDA(*) + DDB(*)</vt:lpstr>
      <vt:lpstr>DDMUL (Bailey) : DDC(*) = DDA(*) * DDB(*), FMA ver.</vt:lpstr>
      <vt:lpstr>Latest Efforts</vt:lpstr>
      <vt:lpstr>Extra Precision: The Bad Reputation </vt:lpstr>
      <vt:lpstr>Extra Precision Level-3 BLAS can suffer where regular BLAS won’t</vt:lpstr>
      <vt:lpstr>Use Case 1: Iterative Refinement</vt:lpstr>
      <vt:lpstr>Use Case 2: Least Squares, min ||Ax-b||2</vt:lpstr>
      <vt:lpstr>Other use cases?</vt:lpstr>
      <vt:lpstr>Combinatorial explosions behind mixed precision</vt:lpstr>
      <vt:lpstr>12 “Limited” XBLAS GEMM Cases : alpha*A*B + beta*C</vt:lpstr>
      <vt:lpstr>The XBLAS has 980 routines… where from?</vt:lpstr>
      <vt:lpstr>What portions of the 980 routines are used by LAPACK? </vt:lpstr>
      <vt:lpstr>What if we want OUTPUT to be in extended precision?</vt:lpstr>
      <vt:lpstr>Current XBLAS Implementation large…</vt:lpstr>
      <vt:lpstr>Present Research…</vt:lpstr>
      <vt:lpstr>Ivy Bridge (Intel® Xeon®CPU E5-2690) @ 2.9 GHz</vt:lpstr>
      <vt:lpstr>Our Hierarchical Proposal</vt:lpstr>
      <vt:lpstr>Kernel Proposal (Level-1)</vt:lpstr>
      <vt:lpstr>Kernel Routine Name Level-1 Examples</vt:lpstr>
      <vt:lpstr>Kernel Routine Level-1 Syntax Examples</vt:lpstr>
      <vt:lpstr>Why separate the low and high parts of DD?</vt:lpstr>
      <vt:lpstr>What if we only want D output (like current XBLAS)?</vt:lpstr>
      <vt:lpstr>Kernel Routine Level-1 Syntax Examples cont..</vt:lpstr>
      <vt:lpstr>GEMV on top of these kernels (pseudo-code)</vt:lpstr>
      <vt:lpstr>How to generalize separated HI/LOW into a matrix?</vt:lpstr>
      <vt:lpstr>XBLAS Conclusions</vt:lpstr>
      <vt:lpstr>Batch BLAS Summary Notes</vt:lpstr>
      <vt:lpstr>Batched BLAS – Does it always work where we have many small BLAS calls</vt:lpstr>
      <vt:lpstr>Abstract and Motivation</vt:lpstr>
      <vt:lpstr>LIBXSMM</vt:lpstr>
      <vt:lpstr>NekBox/5000’s main compute routines (SEM)</vt:lpstr>
      <vt:lpstr>Helmholtz Operator / Basis Transformation</vt:lpstr>
      <vt:lpstr>LIBXSMM vs. MKL DGEMM_BATCH  2x Xeon E5-2697v4 (BDX) – SMALL BLAS is essential for batched anyway </vt:lpstr>
      <vt:lpstr>Batch BLAS- More GEMMs the better</vt:lpstr>
      <vt:lpstr>Batch BLAS Summary Notes – Again…</vt:lpstr>
      <vt:lpstr>PowerPoint Presentation</vt:lpstr>
      <vt:lpstr>Legal Disclaimer &amp; Optimization Notice</vt:lpstr>
      <vt:lpstr>PowerPoint Presentation</vt:lpstr>
      <vt:lpstr>LIBXSMM Implementation</vt:lpstr>
      <vt:lpstr>Opt Notice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keywords>CTPClassification=CTP_PUBLIC:VisualMarkings=</cp:keywords>
  <cp:lastModifiedBy/>
  <cp:revision>1</cp:revision>
  <dcterms:created xsi:type="dcterms:W3CDTF">2015-05-06T16:36:39Z</dcterms:created>
  <dcterms:modified xsi:type="dcterms:W3CDTF">2016-05-19T14:14:09Z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cbd70c08-1af7-4351-a112-cf31cbe065fa</vt:lpwstr>
  </property>
  <property fmtid="{D5CDD505-2E9C-101B-9397-08002B2CF9AE}" pid="3" name="CTP_TimeStamp">
    <vt:lpwstr>2016-05-19 14:14:08Z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CTP_PUBLIC</vt:lpwstr>
  </property>
</Properties>
</file>