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17"/>
  </p:notesMasterIdLst>
  <p:handoutMasterIdLst>
    <p:handoutMasterId r:id="rId18"/>
  </p:handoutMasterIdLst>
  <p:sldIdLst>
    <p:sldId id="297" r:id="rId2"/>
    <p:sldId id="317" r:id="rId3"/>
    <p:sldId id="343" r:id="rId4"/>
    <p:sldId id="318" r:id="rId5"/>
    <p:sldId id="319" r:id="rId6"/>
    <p:sldId id="342" r:id="rId7"/>
    <p:sldId id="337" r:id="rId8"/>
    <p:sldId id="340" r:id="rId9"/>
    <p:sldId id="322" r:id="rId10"/>
    <p:sldId id="333" r:id="rId11"/>
    <p:sldId id="334" r:id="rId12"/>
    <p:sldId id="338" r:id="rId13"/>
    <p:sldId id="329" r:id="rId14"/>
    <p:sldId id="316" r:id="rId15"/>
    <p:sldId id="294" r:id="rId16"/>
  </p:sldIdLst>
  <p:sldSz cx="9144000" cy="5143500" type="screen16x9"/>
  <p:notesSz cx="7010400" cy="9296400"/>
  <p:custShowLst>
    <p:custShow name="Opt Notice" id="0">
      <p:sldLst>
        <p:sld r:id="rId15"/>
      </p:sldLst>
    </p:custShow>
  </p:custShow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620" userDrawn="1">
          <p15:clr>
            <a:srgbClr val="A4A3A4"/>
          </p15:clr>
        </p15:guide>
        <p15:guide id="7" pos="5470">
          <p15:clr>
            <a:srgbClr val="A4A3A4"/>
          </p15:clr>
        </p15:guide>
        <p15:guide id="8" pos="287">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C5"/>
    <a:srgbClr val="F83308"/>
    <a:srgbClr val="FD9208"/>
    <a:srgbClr val="009FDF"/>
    <a:srgbClr val="F3D54E"/>
    <a:srgbClr val="F0CE3E"/>
    <a:srgbClr val="003C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8025" autoAdjust="0"/>
    <p:restoredTop sz="90782" autoAdjust="0"/>
  </p:normalViewPr>
  <p:slideViewPr>
    <p:cSldViewPr snapToGrid="0">
      <p:cViewPr varScale="1">
        <p:scale>
          <a:sx n="86" d="100"/>
          <a:sy n="86" d="100"/>
        </p:scale>
        <p:origin x="792" y="84"/>
      </p:cViewPr>
      <p:guideLst>
        <p:guide orient="horz" pos="1620"/>
        <p:guide pos="5470"/>
        <p:guide pos="287"/>
      </p:guideLst>
    </p:cSldViewPr>
  </p:slideViewPr>
  <p:outlineViewPr>
    <p:cViewPr>
      <p:scale>
        <a:sx n="33" d="100"/>
        <a:sy n="33" d="100"/>
      </p:scale>
      <p:origin x="0" y="0"/>
    </p:cViewPr>
  </p:outlineViewPr>
  <p:notesTextViewPr>
    <p:cViewPr>
      <p:scale>
        <a:sx n="3" d="2"/>
        <a:sy n="3" d="2"/>
      </p:scale>
      <p:origin x="0" y="0"/>
    </p:cViewPr>
  </p:notesTextViewPr>
  <p:sorterViewPr>
    <p:cViewPr>
      <p:scale>
        <a:sx n="86" d="100"/>
        <a:sy n="86" d="100"/>
      </p:scale>
      <p:origin x="0" y="0"/>
    </p:cViewPr>
  </p:sorterViewPr>
  <p:notesViewPr>
    <p:cSldViewPr snapToGrid="0" showGuides="1">
      <p:cViewPr varScale="1">
        <p:scale>
          <a:sx n="63" d="100"/>
          <a:sy n="63" d="100"/>
        </p:scale>
        <p:origin x="2285" y="53"/>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knepper\Documents\Sprints\GEMMini2016_WW19_Unsprint04\dgemm_batch_performanc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knepper\Documents\Sprints\GEMMini2016_WW19_Unsprint04\dgemm_batch_performance.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knepper\Documents\Sprints\GEMMini2016_WW19_Unsprint04\dgemm_batch_performance.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DGEMM_BATCH vs DGEMM, 36 threads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'10000mat'!$H$1</c:f>
              <c:strCache>
                <c:ptCount val="1"/>
                <c:pt idx="0">
                  <c:v>DGEMM_BATCH</c:v>
                </c:pt>
              </c:strCache>
            </c:strRef>
          </c:tx>
          <c:spPr>
            <a:solidFill>
              <a:schemeClr val="accent1"/>
            </a:solidFill>
            <a:ln>
              <a:noFill/>
            </a:ln>
            <a:effectLst/>
          </c:spPr>
          <c:invertIfNegative val="0"/>
          <c:cat>
            <c:numRef>
              <c:f>'10000mat'!$G$2:$G$17</c:f>
              <c:numCache>
                <c:formatCode>General</c:formatCode>
                <c:ptCount val="16"/>
                <c:pt idx="0">
                  <c:v>8</c:v>
                </c:pt>
                <c:pt idx="1">
                  <c:v>16</c:v>
                </c:pt>
                <c:pt idx="2">
                  <c:v>24</c:v>
                </c:pt>
                <c:pt idx="3">
                  <c:v>32</c:v>
                </c:pt>
                <c:pt idx="4">
                  <c:v>40</c:v>
                </c:pt>
                <c:pt idx="5">
                  <c:v>48</c:v>
                </c:pt>
                <c:pt idx="6">
                  <c:v>56</c:v>
                </c:pt>
                <c:pt idx="7">
                  <c:v>64</c:v>
                </c:pt>
                <c:pt idx="8">
                  <c:v>72</c:v>
                </c:pt>
                <c:pt idx="9">
                  <c:v>80</c:v>
                </c:pt>
                <c:pt idx="10">
                  <c:v>88</c:v>
                </c:pt>
                <c:pt idx="11">
                  <c:v>96</c:v>
                </c:pt>
                <c:pt idx="12">
                  <c:v>104</c:v>
                </c:pt>
                <c:pt idx="13">
                  <c:v>112</c:v>
                </c:pt>
                <c:pt idx="14">
                  <c:v>120</c:v>
                </c:pt>
                <c:pt idx="15">
                  <c:v>128</c:v>
                </c:pt>
              </c:numCache>
            </c:numRef>
          </c:cat>
          <c:val>
            <c:numRef>
              <c:f>'10000mat'!$H$2:$H$17</c:f>
              <c:numCache>
                <c:formatCode>General</c:formatCode>
                <c:ptCount val="16"/>
                <c:pt idx="0">
                  <c:v>77.666700000000006</c:v>
                </c:pt>
                <c:pt idx="1">
                  <c:v>240.27789999999999</c:v>
                </c:pt>
                <c:pt idx="2">
                  <c:v>120.79600000000001</c:v>
                </c:pt>
                <c:pt idx="3">
                  <c:v>155.9237</c:v>
                </c:pt>
                <c:pt idx="4">
                  <c:v>195.8954</c:v>
                </c:pt>
                <c:pt idx="5">
                  <c:v>234.62639999999999</c:v>
                </c:pt>
                <c:pt idx="6">
                  <c:v>273.2654</c:v>
                </c:pt>
                <c:pt idx="7">
                  <c:v>307.79250000000002</c:v>
                </c:pt>
                <c:pt idx="8">
                  <c:v>363.30880000000002</c:v>
                </c:pt>
                <c:pt idx="9">
                  <c:v>408.66699999999997</c:v>
                </c:pt>
                <c:pt idx="10">
                  <c:v>448.2484</c:v>
                </c:pt>
                <c:pt idx="11">
                  <c:v>476.58730000000003</c:v>
                </c:pt>
                <c:pt idx="12">
                  <c:v>508.40199999999999</c:v>
                </c:pt>
                <c:pt idx="13">
                  <c:v>552.91269999999997</c:v>
                </c:pt>
                <c:pt idx="14">
                  <c:v>575.34900000000005</c:v>
                </c:pt>
                <c:pt idx="15">
                  <c:v>597.21579999999994</c:v>
                </c:pt>
              </c:numCache>
            </c:numRef>
          </c:val>
        </c:ser>
        <c:ser>
          <c:idx val="1"/>
          <c:order val="1"/>
          <c:tx>
            <c:strRef>
              <c:f>'10000mat'!$I$1</c:f>
              <c:strCache>
                <c:ptCount val="1"/>
                <c:pt idx="0">
                  <c:v>DGEMM</c:v>
                </c:pt>
              </c:strCache>
            </c:strRef>
          </c:tx>
          <c:spPr>
            <a:solidFill>
              <a:schemeClr val="accent2"/>
            </a:solidFill>
            <a:ln>
              <a:noFill/>
            </a:ln>
            <a:effectLst/>
          </c:spPr>
          <c:invertIfNegative val="0"/>
          <c:cat>
            <c:numRef>
              <c:f>'10000mat'!$G$2:$G$17</c:f>
              <c:numCache>
                <c:formatCode>General</c:formatCode>
                <c:ptCount val="16"/>
                <c:pt idx="0">
                  <c:v>8</c:v>
                </c:pt>
                <c:pt idx="1">
                  <c:v>16</c:v>
                </c:pt>
                <c:pt idx="2">
                  <c:v>24</c:v>
                </c:pt>
                <c:pt idx="3">
                  <c:v>32</c:v>
                </c:pt>
                <c:pt idx="4">
                  <c:v>40</c:v>
                </c:pt>
                <c:pt idx="5">
                  <c:v>48</c:v>
                </c:pt>
                <c:pt idx="6">
                  <c:v>56</c:v>
                </c:pt>
                <c:pt idx="7">
                  <c:v>64</c:v>
                </c:pt>
                <c:pt idx="8">
                  <c:v>72</c:v>
                </c:pt>
                <c:pt idx="9">
                  <c:v>80</c:v>
                </c:pt>
                <c:pt idx="10">
                  <c:v>88</c:v>
                </c:pt>
                <c:pt idx="11">
                  <c:v>96</c:v>
                </c:pt>
                <c:pt idx="12">
                  <c:v>104</c:v>
                </c:pt>
                <c:pt idx="13">
                  <c:v>112</c:v>
                </c:pt>
                <c:pt idx="14">
                  <c:v>120</c:v>
                </c:pt>
                <c:pt idx="15">
                  <c:v>128</c:v>
                </c:pt>
              </c:numCache>
            </c:numRef>
          </c:cat>
          <c:val>
            <c:numRef>
              <c:f>'10000mat'!$I$2:$I$17</c:f>
              <c:numCache>
                <c:formatCode>General</c:formatCode>
                <c:ptCount val="16"/>
                <c:pt idx="0">
                  <c:v>3.4215</c:v>
                </c:pt>
                <c:pt idx="1">
                  <c:v>8.8985000000000003</c:v>
                </c:pt>
                <c:pt idx="2">
                  <c:v>10.2271</c:v>
                </c:pt>
                <c:pt idx="3">
                  <c:v>12.210900000000001</c:v>
                </c:pt>
                <c:pt idx="4">
                  <c:v>15.0837</c:v>
                </c:pt>
                <c:pt idx="5">
                  <c:v>29.941600000000001</c:v>
                </c:pt>
                <c:pt idx="6">
                  <c:v>45.2759</c:v>
                </c:pt>
                <c:pt idx="7">
                  <c:v>58.645200000000003</c:v>
                </c:pt>
                <c:pt idx="8">
                  <c:v>76.170599999999993</c:v>
                </c:pt>
                <c:pt idx="9">
                  <c:v>91.554500000000004</c:v>
                </c:pt>
                <c:pt idx="10">
                  <c:v>119.63420000000001</c:v>
                </c:pt>
                <c:pt idx="11">
                  <c:v>139.6551</c:v>
                </c:pt>
                <c:pt idx="12">
                  <c:v>157.172</c:v>
                </c:pt>
                <c:pt idx="13">
                  <c:v>173.36330000000001</c:v>
                </c:pt>
                <c:pt idx="14">
                  <c:v>196.54</c:v>
                </c:pt>
                <c:pt idx="15">
                  <c:v>234.49029999999999</c:v>
                </c:pt>
              </c:numCache>
            </c:numRef>
          </c:val>
        </c:ser>
        <c:dLbls>
          <c:showLegendKey val="0"/>
          <c:showVal val="0"/>
          <c:showCatName val="0"/>
          <c:showSerName val="0"/>
          <c:showPercent val="0"/>
          <c:showBubbleSize val="0"/>
        </c:dLbls>
        <c:gapWidth val="219"/>
        <c:overlap val="-27"/>
        <c:axId val="307532144"/>
        <c:axId val="307534496"/>
      </c:barChart>
      <c:catAx>
        <c:axId val="3075321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Matrix sizes (M = N = K)</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7534496"/>
        <c:crosses val="autoZero"/>
        <c:auto val="1"/>
        <c:lblAlgn val="ctr"/>
        <c:lblOffset val="100"/>
        <c:noMultiLvlLbl val="0"/>
      </c:catAx>
      <c:valAx>
        <c:axId val="307534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Gflops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75321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DGEMM_BATCH (</a:t>
            </a:r>
            <a:r>
              <a:rPr lang="en-US" dirty="0" err="1" smtClean="0"/>
              <a:t>grp_size</a:t>
            </a:r>
            <a:r>
              <a:rPr lang="en-US" dirty="0" smtClean="0"/>
              <a:t>=10000) </a:t>
            </a:r>
            <a:r>
              <a:rPr lang="en-US" dirty="0"/>
              <a:t>vs DGEMM_BATCH (</a:t>
            </a:r>
            <a:r>
              <a:rPr lang="en-US" dirty="0" err="1"/>
              <a:t>grp_size</a:t>
            </a:r>
            <a:r>
              <a:rPr lang="en-US" dirty="0"/>
              <a:t>=1), 36 threads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'10000mat'!$H$20</c:f>
              <c:strCache>
                <c:ptCount val="1"/>
                <c:pt idx="0">
                  <c:v>DGEMM_BATCH (grp_size=10000)</c:v>
                </c:pt>
              </c:strCache>
            </c:strRef>
          </c:tx>
          <c:spPr>
            <a:solidFill>
              <a:schemeClr val="accent1"/>
            </a:solidFill>
            <a:ln>
              <a:noFill/>
            </a:ln>
            <a:effectLst/>
          </c:spPr>
          <c:invertIfNegative val="0"/>
          <c:cat>
            <c:numRef>
              <c:f>'10000mat'!$G$2:$G$17</c:f>
              <c:numCache>
                <c:formatCode>General</c:formatCode>
                <c:ptCount val="16"/>
                <c:pt idx="0">
                  <c:v>8</c:v>
                </c:pt>
                <c:pt idx="1">
                  <c:v>16</c:v>
                </c:pt>
                <c:pt idx="2">
                  <c:v>24</c:v>
                </c:pt>
                <c:pt idx="3">
                  <c:v>32</c:v>
                </c:pt>
                <c:pt idx="4">
                  <c:v>40</c:v>
                </c:pt>
                <c:pt idx="5">
                  <c:v>48</c:v>
                </c:pt>
                <c:pt idx="6">
                  <c:v>56</c:v>
                </c:pt>
                <c:pt idx="7">
                  <c:v>64</c:v>
                </c:pt>
                <c:pt idx="8">
                  <c:v>72</c:v>
                </c:pt>
                <c:pt idx="9">
                  <c:v>80</c:v>
                </c:pt>
                <c:pt idx="10">
                  <c:v>88</c:v>
                </c:pt>
                <c:pt idx="11">
                  <c:v>96</c:v>
                </c:pt>
                <c:pt idx="12">
                  <c:v>104</c:v>
                </c:pt>
                <c:pt idx="13">
                  <c:v>112</c:v>
                </c:pt>
                <c:pt idx="14">
                  <c:v>120</c:v>
                </c:pt>
                <c:pt idx="15">
                  <c:v>128</c:v>
                </c:pt>
              </c:numCache>
            </c:numRef>
          </c:cat>
          <c:val>
            <c:numRef>
              <c:f>'10000mat'!$H$2:$H$17</c:f>
              <c:numCache>
                <c:formatCode>General</c:formatCode>
                <c:ptCount val="16"/>
                <c:pt idx="0">
                  <c:v>77.666700000000006</c:v>
                </c:pt>
                <c:pt idx="1">
                  <c:v>240.27789999999999</c:v>
                </c:pt>
                <c:pt idx="2">
                  <c:v>120.79600000000001</c:v>
                </c:pt>
                <c:pt idx="3">
                  <c:v>155.9237</c:v>
                </c:pt>
                <c:pt idx="4">
                  <c:v>195.8954</c:v>
                </c:pt>
                <c:pt idx="5">
                  <c:v>234.62639999999999</c:v>
                </c:pt>
                <c:pt idx="6">
                  <c:v>273.2654</c:v>
                </c:pt>
                <c:pt idx="7">
                  <c:v>307.79250000000002</c:v>
                </c:pt>
                <c:pt idx="8">
                  <c:v>363.30880000000002</c:v>
                </c:pt>
                <c:pt idx="9">
                  <c:v>408.66699999999997</c:v>
                </c:pt>
                <c:pt idx="10">
                  <c:v>448.2484</c:v>
                </c:pt>
                <c:pt idx="11">
                  <c:v>476.58730000000003</c:v>
                </c:pt>
                <c:pt idx="12">
                  <c:v>508.40199999999999</c:v>
                </c:pt>
                <c:pt idx="13">
                  <c:v>552.91269999999997</c:v>
                </c:pt>
                <c:pt idx="14">
                  <c:v>575.34900000000005</c:v>
                </c:pt>
                <c:pt idx="15">
                  <c:v>597.21579999999994</c:v>
                </c:pt>
              </c:numCache>
            </c:numRef>
          </c:val>
        </c:ser>
        <c:ser>
          <c:idx val="1"/>
          <c:order val="1"/>
          <c:tx>
            <c:strRef>
              <c:f>'10000mat'!$J$1</c:f>
              <c:strCache>
                <c:ptCount val="1"/>
                <c:pt idx="0">
                  <c:v>DGEMM_BATCH (grp_size=1)</c:v>
                </c:pt>
              </c:strCache>
            </c:strRef>
          </c:tx>
          <c:spPr>
            <a:solidFill>
              <a:schemeClr val="accent2"/>
            </a:solidFill>
            <a:ln>
              <a:noFill/>
            </a:ln>
            <a:effectLst/>
          </c:spPr>
          <c:invertIfNegative val="0"/>
          <c:cat>
            <c:numRef>
              <c:f>'10000mat'!$G$2:$G$17</c:f>
              <c:numCache>
                <c:formatCode>General</c:formatCode>
                <c:ptCount val="16"/>
                <c:pt idx="0">
                  <c:v>8</c:v>
                </c:pt>
                <c:pt idx="1">
                  <c:v>16</c:v>
                </c:pt>
                <c:pt idx="2">
                  <c:v>24</c:v>
                </c:pt>
                <c:pt idx="3">
                  <c:v>32</c:v>
                </c:pt>
                <c:pt idx="4">
                  <c:v>40</c:v>
                </c:pt>
                <c:pt idx="5">
                  <c:v>48</c:v>
                </c:pt>
                <c:pt idx="6">
                  <c:v>56</c:v>
                </c:pt>
                <c:pt idx="7">
                  <c:v>64</c:v>
                </c:pt>
                <c:pt idx="8">
                  <c:v>72</c:v>
                </c:pt>
                <c:pt idx="9">
                  <c:v>80</c:v>
                </c:pt>
                <c:pt idx="10">
                  <c:v>88</c:v>
                </c:pt>
                <c:pt idx="11">
                  <c:v>96</c:v>
                </c:pt>
                <c:pt idx="12">
                  <c:v>104</c:v>
                </c:pt>
                <c:pt idx="13">
                  <c:v>112</c:v>
                </c:pt>
                <c:pt idx="14">
                  <c:v>120</c:v>
                </c:pt>
                <c:pt idx="15">
                  <c:v>128</c:v>
                </c:pt>
              </c:numCache>
            </c:numRef>
          </c:cat>
          <c:val>
            <c:numRef>
              <c:f>'10000mat'!$J$2:$J$17</c:f>
              <c:numCache>
                <c:formatCode>General</c:formatCode>
                <c:ptCount val="16"/>
                <c:pt idx="0">
                  <c:v>16.436900000000001</c:v>
                </c:pt>
                <c:pt idx="1">
                  <c:v>99.276899999999998</c:v>
                </c:pt>
                <c:pt idx="2">
                  <c:v>98.819000000000003</c:v>
                </c:pt>
                <c:pt idx="3">
                  <c:v>141.30359999999999</c:v>
                </c:pt>
                <c:pt idx="4">
                  <c:v>182.80189999999999</c:v>
                </c:pt>
                <c:pt idx="5">
                  <c:v>214.1782</c:v>
                </c:pt>
                <c:pt idx="6">
                  <c:v>258.75110000000001</c:v>
                </c:pt>
                <c:pt idx="7">
                  <c:v>292.3922</c:v>
                </c:pt>
                <c:pt idx="8">
                  <c:v>342.11439999999999</c:v>
                </c:pt>
                <c:pt idx="9">
                  <c:v>399.70659999999998</c:v>
                </c:pt>
                <c:pt idx="10">
                  <c:v>437.50060000000002</c:v>
                </c:pt>
                <c:pt idx="11">
                  <c:v>468.66019999999997</c:v>
                </c:pt>
                <c:pt idx="12">
                  <c:v>502.00259999999997</c:v>
                </c:pt>
                <c:pt idx="13">
                  <c:v>544.30449999999996</c:v>
                </c:pt>
                <c:pt idx="14">
                  <c:v>570.57950000000005</c:v>
                </c:pt>
                <c:pt idx="15">
                  <c:v>591.93089999999995</c:v>
                </c:pt>
              </c:numCache>
            </c:numRef>
          </c:val>
        </c:ser>
        <c:dLbls>
          <c:showLegendKey val="0"/>
          <c:showVal val="0"/>
          <c:showCatName val="0"/>
          <c:showSerName val="0"/>
          <c:showPercent val="0"/>
          <c:showBubbleSize val="0"/>
        </c:dLbls>
        <c:gapWidth val="219"/>
        <c:overlap val="-27"/>
        <c:axId val="307532536"/>
        <c:axId val="215396168"/>
      </c:barChart>
      <c:catAx>
        <c:axId val="30753253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Matrix sizes (M = N = K)</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5396168"/>
        <c:crosses val="autoZero"/>
        <c:auto val="1"/>
        <c:lblAlgn val="ctr"/>
        <c:lblOffset val="100"/>
        <c:noMultiLvlLbl val="0"/>
      </c:catAx>
      <c:valAx>
        <c:axId val="2153961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Gflops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75325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DGEMM_BATCH (multiple groups) vs DGEMM_BATCH (1 group), 36 threads</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grp_size_mult!$M$1</c:f>
              <c:strCache>
                <c:ptCount val="1"/>
                <c:pt idx="0">
                  <c:v>DGEMM_BATCH</c:v>
                </c:pt>
              </c:strCache>
            </c:strRef>
          </c:tx>
          <c:spPr>
            <a:solidFill>
              <a:schemeClr val="accent1"/>
            </a:solidFill>
            <a:ln>
              <a:noFill/>
            </a:ln>
            <a:effectLst/>
          </c:spPr>
          <c:invertIfNegative val="0"/>
          <c:val>
            <c:numRef>
              <c:f>grp_size_mult!$M$2:$M$17</c:f>
              <c:numCache>
                <c:formatCode>General</c:formatCode>
                <c:ptCount val="16"/>
                <c:pt idx="0">
                  <c:v>123.0223</c:v>
                </c:pt>
                <c:pt idx="1">
                  <c:v>167.5446</c:v>
                </c:pt>
                <c:pt idx="2">
                  <c:v>182.10659999999999</c:v>
                </c:pt>
                <c:pt idx="3">
                  <c:v>192.8852</c:v>
                </c:pt>
                <c:pt idx="4">
                  <c:v>221.4066</c:v>
                </c:pt>
                <c:pt idx="5">
                  <c:v>224.9923</c:v>
                </c:pt>
                <c:pt idx="6">
                  <c:v>270.0754</c:v>
                </c:pt>
                <c:pt idx="7">
                  <c:v>300.67520000000002</c:v>
                </c:pt>
                <c:pt idx="8">
                  <c:v>328.13729999999998</c:v>
                </c:pt>
                <c:pt idx="9">
                  <c:v>285.45600000000002</c:v>
                </c:pt>
                <c:pt idx="10">
                  <c:v>319.29689999999999</c:v>
                </c:pt>
                <c:pt idx="11">
                  <c:v>383.44209999999998</c:v>
                </c:pt>
                <c:pt idx="12">
                  <c:v>310.4196</c:v>
                </c:pt>
                <c:pt idx="13">
                  <c:v>370.9495</c:v>
                </c:pt>
                <c:pt idx="14">
                  <c:v>365.12779999999998</c:v>
                </c:pt>
                <c:pt idx="15">
                  <c:v>412.95</c:v>
                </c:pt>
              </c:numCache>
            </c:numRef>
          </c:val>
        </c:ser>
        <c:ser>
          <c:idx val="1"/>
          <c:order val="1"/>
          <c:tx>
            <c:strRef>
              <c:f>grp_size_mult!$N$1</c:f>
              <c:strCache>
                <c:ptCount val="1"/>
                <c:pt idx="0">
                  <c:v>Multiple DGEMM_BATCH</c:v>
                </c:pt>
              </c:strCache>
            </c:strRef>
          </c:tx>
          <c:spPr>
            <a:solidFill>
              <a:schemeClr val="accent2"/>
            </a:solidFill>
            <a:ln>
              <a:noFill/>
            </a:ln>
            <a:effectLst/>
          </c:spPr>
          <c:invertIfNegative val="0"/>
          <c:val>
            <c:numRef>
              <c:f>grp_size_mult!$N$2:$N$17</c:f>
              <c:numCache>
                <c:formatCode>General</c:formatCode>
                <c:ptCount val="16"/>
                <c:pt idx="0">
                  <c:v>123.4796</c:v>
                </c:pt>
                <c:pt idx="1">
                  <c:v>167.5446</c:v>
                </c:pt>
                <c:pt idx="2">
                  <c:v>177.21780000000001</c:v>
                </c:pt>
                <c:pt idx="3">
                  <c:v>188.7483</c:v>
                </c:pt>
                <c:pt idx="4">
                  <c:v>196.6961</c:v>
                </c:pt>
                <c:pt idx="5">
                  <c:v>208.5728</c:v>
                </c:pt>
                <c:pt idx="6">
                  <c:v>221.58789999999999</c:v>
                </c:pt>
                <c:pt idx="7">
                  <c:v>224.1918</c:v>
                </c:pt>
                <c:pt idx="8">
                  <c:v>232.27160000000001</c:v>
                </c:pt>
                <c:pt idx="9">
                  <c:v>234.41419999999999</c:v>
                </c:pt>
                <c:pt idx="10">
                  <c:v>216.42420000000001</c:v>
                </c:pt>
                <c:pt idx="11">
                  <c:v>217.6833</c:v>
                </c:pt>
                <c:pt idx="12">
                  <c:v>213.9418</c:v>
                </c:pt>
                <c:pt idx="13">
                  <c:v>207.65459999999999</c:v>
                </c:pt>
                <c:pt idx="14">
                  <c:v>207.4522</c:v>
                </c:pt>
                <c:pt idx="15">
                  <c:v>212.44810000000001</c:v>
                </c:pt>
              </c:numCache>
            </c:numRef>
          </c:val>
        </c:ser>
        <c:dLbls>
          <c:showLegendKey val="0"/>
          <c:showVal val="0"/>
          <c:showCatName val="0"/>
          <c:showSerName val="0"/>
          <c:showPercent val="0"/>
          <c:showBubbleSize val="0"/>
        </c:dLbls>
        <c:gapWidth val="219"/>
        <c:overlap val="-27"/>
        <c:axId val="482531032"/>
        <c:axId val="482525152"/>
      </c:barChart>
      <c:catAx>
        <c:axId val="48253103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Number of Groups</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2525152"/>
        <c:crosses val="autoZero"/>
        <c:auto val="1"/>
        <c:lblAlgn val="ctr"/>
        <c:lblOffset val="100"/>
        <c:noMultiLvlLbl val="0"/>
      </c:catAx>
      <c:valAx>
        <c:axId val="4825251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Gflops</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825310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latin typeface="Intel Clear"/>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ACFD7B2-88A6-E34E-8EF8-CB0C7BA47ADD}" type="datetimeFigureOut">
              <a:rPr lang="en-US" smtClean="0">
                <a:latin typeface="Intel Clear"/>
              </a:rPr>
              <a:pPr/>
              <a:t>5/18/2016</a:t>
            </a:fld>
            <a:endParaRPr lang="en-US" dirty="0">
              <a:latin typeface="Intel Clear"/>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latin typeface="Intel Clear"/>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96CFA4E-18EB-6D49-8DE2-7A74038C2C1C}" type="slidenum">
              <a:rPr lang="en-US" smtClean="0">
                <a:latin typeface="Intel Clear"/>
              </a:rPr>
              <a:pPr/>
              <a:t>‹#›</a:t>
            </a:fld>
            <a:endParaRPr lang="en-US" dirty="0">
              <a:latin typeface="Intel Clear"/>
            </a:endParaRPr>
          </a:p>
        </p:txBody>
      </p:sp>
    </p:spTree>
    <p:extLst>
      <p:ext uri="{BB962C8B-B14F-4D97-AF65-F5344CB8AC3E}">
        <p14:creationId xmlns:p14="http://schemas.microsoft.com/office/powerpoint/2010/main" val="9129941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Intel Clear"/>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Intel Clear"/>
              </a:defRPr>
            </a:lvl1pPr>
          </a:lstStyle>
          <a:p>
            <a:fld id="{ED7FC5FE-6F0D-D34A-8EE6-C95B4F5F4DC8}" type="datetimeFigureOut">
              <a:rPr lang="en-US" smtClean="0"/>
              <a:pPr/>
              <a:t>5/18/2016</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Intel Clear"/>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Intel Clear"/>
              </a:defRPr>
            </a:lvl1pPr>
          </a:lstStyle>
          <a:p>
            <a:fld id="{D61C8689-8455-3546-ADF9-3B7273760F66}" type="slidenum">
              <a:rPr lang="en-US" smtClean="0"/>
              <a:pPr/>
              <a:t>‹#›</a:t>
            </a:fld>
            <a:endParaRPr lang="en-US" dirty="0"/>
          </a:p>
        </p:txBody>
      </p:sp>
    </p:spTree>
    <p:extLst>
      <p:ext uri="{BB962C8B-B14F-4D97-AF65-F5344CB8AC3E}">
        <p14:creationId xmlns:p14="http://schemas.microsoft.com/office/powerpoint/2010/main" val="26084292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Intel Clear"/>
        <a:ea typeface="+mn-ea"/>
        <a:cs typeface="+mn-cs"/>
      </a:defRPr>
    </a:lvl1pPr>
    <a:lvl2pPr marL="457200" algn="l" defTabSz="457200" rtl="0" eaLnBrk="1" latinLnBrk="0" hangingPunct="1">
      <a:defRPr sz="1200" kern="1200">
        <a:solidFill>
          <a:schemeClr val="tx1"/>
        </a:solidFill>
        <a:latin typeface="Intel Clear"/>
        <a:ea typeface="+mn-ea"/>
        <a:cs typeface="+mn-cs"/>
      </a:defRPr>
    </a:lvl2pPr>
    <a:lvl3pPr marL="914400" algn="l" defTabSz="457200" rtl="0" eaLnBrk="1" latinLnBrk="0" hangingPunct="1">
      <a:defRPr sz="1200" kern="1200">
        <a:solidFill>
          <a:schemeClr val="tx1"/>
        </a:solidFill>
        <a:latin typeface="Intel Clear"/>
        <a:ea typeface="+mn-ea"/>
        <a:cs typeface="+mn-cs"/>
      </a:defRPr>
    </a:lvl3pPr>
    <a:lvl4pPr marL="1371600" algn="l" defTabSz="457200" rtl="0" eaLnBrk="1" latinLnBrk="0" hangingPunct="1">
      <a:defRPr sz="1200" kern="1200">
        <a:solidFill>
          <a:schemeClr val="tx1"/>
        </a:solidFill>
        <a:latin typeface="Intel Clear"/>
        <a:ea typeface="+mn-ea"/>
        <a:cs typeface="+mn-cs"/>
      </a:defRPr>
    </a:lvl4pPr>
    <a:lvl5pPr marL="1828800" algn="l" defTabSz="457200" rtl="0" eaLnBrk="1" latinLnBrk="0" hangingPunct="1">
      <a:defRPr sz="1200" kern="1200">
        <a:solidFill>
          <a:schemeClr val="tx1"/>
        </a:solidFill>
        <a:latin typeface="Intel Cle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cuBLAS</a:t>
            </a:r>
            <a:r>
              <a:rPr lang="en-US" dirty="0" smtClean="0"/>
              <a:t> has batched </a:t>
            </a:r>
            <a:r>
              <a:rPr lang="en-US" dirty="0" err="1" smtClean="0"/>
              <a:t>gemm</a:t>
            </a:r>
            <a:r>
              <a:rPr lang="en-US" dirty="0" smtClean="0"/>
              <a:t> and </a:t>
            </a:r>
            <a:r>
              <a:rPr lang="en-US" dirty="0" err="1" smtClean="0"/>
              <a:t>trsm</a:t>
            </a:r>
            <a:r>
              <a:rPr lang="en-US" baseline="0" dirty="0" smtClean="0"/>
              <a:t> as well as batched </a:t>
            </a:r>
            <a:r>
              <a:rPr lang="en-US" baseline="0" dirty="0" err="1" smtClean="0"/>
              <a:t>getrf</a:t>
            </a:r>
            <a:r>
              <a:rPr lang="en-US" baseline="0" dirty="0" smtClean="0"/>
              <a:t>, </a:t>
            </a:r>
            <a:r>
              <a:rPr lang="en-US" baseline="0" dirty="0" err="1" smtClean="0"/>
              <a:t>getrs</a:t>
            </a:r>
            <a:r>
              <a:rPr lang="en-US" baseline="0" dirty="0" smtClean="0"/>
              <a:t>, </a:t>
            </a:r>
            <a:r>
              <a:rPr lang="en-US" baseline="0" dirty="0" err="1" smtClean="0"/>
              <a:t>getri</a:t>
            </a:r>
            <a:r>
              <a:rPr lang="en-US" baseline="0" dirty="0" smtClean="0"/>
              <a:t>, </a:t>
            </a:r>
            <a:r>
              <a:rPr lang="en-US" baseline="0" dirty="0" err="1" smtClean="0"/>
              <a:t>matinv</a:t>
            </a:r>
            <a:r>
              <a:rPr lang="en-US" baseline="0" dirty="0" smtClean="0"/>
              <a:t>, </a:t>
            </a:r>
            <a:r>
              <a:rPr lang="en-US" baseline="0" dirty="0" err="1" smtClean="0"/>
              <a:t>geqrf</a:t>
            </a:r>
            <a:r>
              <a:rPr lang="en-US" baseline="0" dirty="0" smtClean="0"/>
              <a:t>, and gels</a:t>
            </a:r>
          </a:p>
          <a:p>
            <a:r>
              <a:rPr lang="en-US" baseline="0" dirty="0" smtClean="0"/>
              <a:t>MAGMA has batch </a:t>
            </a:r>
            <a:r>
              <a:rPr lang="en-US" baseline="0" dirty="0" err="1" smtClean="0"/>
              <a:t>gemm</a:t>
            </a:r>
            <a:r>
              <a:rPr lang="en-US" baseline="0" dirty="0" smtClean="0"/>
              <a:t>, </a:t>
            </a:r>
            <a:r>
              <a:rPr lang="en-US" baseline="0" dirty="0" err="1" smtClean="0"/>
              <a:t>herk</a:t>
            </a:r>
            <a:r>
              <a:rPr lang="en-US" baseline="0" dirty="0" smtClean="0"/>
              <a:t>, </a:t>
            </a:r>
            <a:r>
              <a:rPr lang="en-US" baseline="0" dirty="0" err="1" smtClean="0"/>
              <a:t>trsm</a:t>
            </a:r>
            <a:r>
              <a:rPr lang="en-US" baseline="0" dirty="0" smtClean="0"/>
              <a:t>, </a:t>
            </a:r>
            <a:r>
              <a:rPr lang="en-US" baseline="0" dirty="0" err="1" smtClean="0"/>
              <a:t>gemv</a:t>
            </a:r>
            <a:r>
              <a:rPr lang="en-US" baseline="0" dirty="0" smtClean="0"/>
              <a:t>, </a:t>
            </a:r>
            <a:r>
              <a:rPr lang="en-US" baseline="0" dirty="0" err="1" smtClean="0"/>
              <a:t>trsv</a:t>
            </a:r>
            <a:r>
              <a:rPr lang="en-US" baseline="0" dirty="0" smtClean="0"/>
              <a:t>, and factorizations (like </a:t>
            </a:r>
            <a:r>
              <a:rPr lang="en-US" baseline="0" dirty="0" err="1" smtClean="0"/>
              <a:t>Cholesky</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61C8689-8455-3546-ADF9-3B7273760F66}" type="slidenum">
              <a:rPr lang="en-US" smtClean="0"/>
              <a:pPr/>
              <a:t>2</a:t>
            </a:fld>
            <a:endParaRPr lang="en-US" dirty="0"/>
          </a:p>
        </p:txBody>
      </p:sp>
    </p:spTree>
    <p:extLst>
      <p:ext uri="{BB962C8B-B14F-4D97-AF65-F5344CB8AC3E}">
        <p14:creationId xmlns:p14="http://schemas.microsoft.com/office/powerpoint/2010/main" val="129424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4</a:t>
            </a:fld>
            <a:endParaRPr lang="en-US" dirty="0"/>
          </a:p>
        </p:txBody>
      </p:sp>
    </p:spTree>
    <p:extLst>
      <p:ext uri="{BB962C8B-B14F-4D97-AF65-F5344CB8AC3E}">
        <p14:creationId xmlns:p14="http://schemas.microsoft.com/office/powerpoint/2010/main" val="3183359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1C8689-8455-3546-ADF9-3B7273760F66}" type="slidenum">
              <a:rPr lang="en-US" smtClean="0"/>
              <a:pPr/>
              <a:t>8</a:t>
            </a:fld>
            <a:endParaRPr lang="en-US" dirty="0"/>
          </a:p>
        </p:txBody>
      </p:sp>
    </p:spTree>
    <p:extLst>
      <p:ext uri="{BB962C8B-B14F-4D97-AF65-F5344CB8AC3E}">
        <p14:creationId xmlns:p14="http://schemas.microsoft.com/office/powerpoint/2010/main" val="76753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406400" y="696913"/>
            <a:ext cx="6197600" cy="348615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Neo Sans Intel" pitchFamily="34" charset="0"/>
                <a:cs typeface="Arial" pitchFamily="34" charset="0"/>
              </a:defRPr>
            </a:lvl1pPr>
            <a:lvl2pPr marL="757066" indent="-291179" eaLnBrk="0" hangingPunct="0">
              <a:defRPr>
                <a:solidFill>
                  <a:schemeClr val="tx1"/>
                </a:solidFill>
                <a:latin typeface="Neo Sans Intel" pitchFamily="34" charset="0"/>
                <a:cs typeface="Arial" pitchFamily="34" charset="0"/>
              </a:defRPr>
            </a:lvl2pPr>
            <a:lvl3pPr marL="1164717" indent="-232943" eaLnBrk="0" hangingPunct="0">
              <a:defRPr>
                <a:solidFill>
                  <a:schemeClr val="tx1"/>
                </a:solidFill>
                <a:latin typeface="Neo Sans Intel" pitchFamily="34" charset="0"/>
                <a:cs typeface="Arial" pitchFamily="34" charset="0"/>
              </a:defRPr>
            </a:lvl3pPr>
            <a:lvl4pPr marL="1630604" indent="-232943" eaLnBrk="0" hangingPunct="0">
              <a:defRPr>
                <a:solidFill>
                  <a:schemeClr val="tx1"/>
                </a:solidFill>
                <a:latin typeface="Neo Sans Intel" pitchFamily="34" charset="0"/>
                <a:cs typeface="Arial" pitchFamily="34" charset="0"/>
              </a:defRPr>
            </a:lvl4pPr>
            <a:lvl5pPr marL="2096491" indent="-232943" eaLnBrk="0" hangingPunct="0">
              <a:defRPr>
                <a:solidFill>
                  <a:schemeClr val="tx1"/>
                </a:solidFill>
                <a:latin typeface="Neo Sans Intel" pitchFamily="34" charset="0"/>
                <a:cs typeface="Arial" pitchFamily="34" charset="0"/>
              </a:defRPr>
            </a:lvl5pPr>
            <a:lvl6pPr marL="2562377" indent="-232943" defTabSz="465887" eaLnBrk="0" fontAlgn="base" hangingPunct="0">
              <a:spcBef>
                <a:spcPct val="0"/>
              </a:spcBef>
              <a:spcAft>
                <a:spcPct val="0"/>
              </a:spcAft>
              <a:defRPr>
                <a:solidFill>
                  <a:schemeClr val="tx1"/>
                </a:solidFill>
                <a:latin typeface="Neo Sans Intel" pitchFamily="34" charset="0"/>
                <a:cs typeface="Arial" pitchFamily="34" charset="0"/>
              </a:defRPr>
            </a:lvl6pPr>
            <a:lvl7pPr marL="3028264" indent="-232943" defTabSz="465887" eaLnBrk="0" fontAlgn="base" hangingPunct="0">
              <a:spcBef>
                <a:spcPct val="0"/>
              </a:spcBef>
              <a:spcAft>
                <a:spcPct val="0"/>
              </a:spcAft>
              <a:defRPr>
                <a:solidFill>
                  <a:schemeClr val="tx1"/>
                </a:solidFill>
                <a:latin typeface="Neo Sans Intel" pitchFamily="34" charset="0"/>
                <a:cs typeface="Arial" pitchFamily="34" charset="0"/>
              </a:defRPr>
            </a:lvl7pPr>
            <a:lvl8pPr marL="3494151" indent="-232943" defTabSz="465887" eaLnBrk="0" fontAlgn="base" hangingPunct="0">
              <a:spcBef>
                <a:spcPct val="0"/>
              </a:spcBef>
              <a:spcAft>
                <a:spcPct val="0"/>
              </a:spcAft>
              <a:defRPr>
                <a:solidFill>
                  <a:schemeClr val="tx1"/>
                </a:solidFill>
                <a:latin typeface="Neo Sans Intel" pitchFamily="34" charset="0"/>
                <a:cs typeface="Arial" pitchFamily="34" charset="0"/>
              </a:defRPr>
            </a:lvl8pPr>
            <a:lvl9pPr marL="3960038" indent="-232943" defTabSz="465887" eaLnBrk="0" fontAlgn="base" hangingPunct="0">
              <a:spcBef>
                <a:spcPct val="0"/>
              </a:spcBef>
              <a:spcAft>
                <a:spcPct val="0"/>
              </a:spcAft>
              <a:defRPr>
                <a:solidFill>
                  <a:schemeClr val="tx1"/>
                </a:solidFill>
                <a:latin typeface="Neo Sans Intel" pitchFamily="34" charset="0"/>
                <a:cs typeface="Arial" pitchFamily="34" charset="0"/>
              </a:defRPr>
            </a:lvl9pPr>
          </a:lstStyle>
          <a:p>
            <a:pPr eaLnBrk="1" hangingPunct="1"/>
            <a:fld id="{E76F5E48-C788-4B86-975B-8CA35980790A}" type="slidenum">
              <a:rPr lang="en-US" altLang="en-US">
                <a:latin typeface="Intel Clear" pitchFamily="34" charset="0"/>
              </a:rPr>
              <a:pPr eaLnBrk="1" hangingPunct="1"/>
              <a:t>14</a:t>
            </a:fld>
            <a:endParaRPr lang="en-US" altLang="en-US" dirty="0">
              <a:latin typeface="Intel Clear" pitchFamily="34" charset="0"/>
            </a:endParaRPr>
          </a:p>
        </p:txBody>
      </p:sp>
    </p:spTree>
    <p:extLst>
      <p:ext uri="{BB962C8B-B14F-4D97-AF65-F5344CB8AC3E}">
        <p14:creationId xmlns:p14="http://schemas.microsoft.com/office/powerpoint/2010/main" val="8293469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2_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Linear gradient</a:t>
            </a:r>
            <a:endParaRPr lang="en-US" dirty="0"/>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91933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Right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4678363" y="1"/>
            <a:ext cx="4465637" cy="4768849"/>
          </a:xfrm>
          <a:solidFill>
            <a:schemeClr val="bg2">
              <a:lumMod val="60000"/>
              <a:lumOff val="40000"/>
            </a:schemeClr>
          </a:solidFill>
        </p:spPr>
        <p:txBody>
          <a:bodyPr/>
          <a:lstStyle>
            <a:lvl1pPr>
              <a:defRPr baseline="0"/>
            </a:lvl1pPr>
          </a:lstStyle>
          <a:p>
            <a:r>
              <a:rPr lang="en-US" dirty="0" smtClean="0"/>
              <a:t>Insert photo here. Drag picture to placeholder or click icon to add.</a:t>
            </a:r>
            <a:endParaRPr lang="en-US" dirty="0"/>
          </a:p>
        </p:txBody>
      </p:sp>
      <p:sp>
        <p:nvSpPr>
          <p:cNvPr id="2" name="Title 1"/>
          <p:cNvSpPr>
            <a:spLocks noGrp="1"/>
          </p:cNvSpPr>
          <p:nvPr>
            <p:ph type="title" hasCustomPrompt="1"/>
          </p:nvPr>
        </p:nvSpPr>
        <p:spPr>
          <a:xfrm>
            <a:off x="455613" y="308848"/>
            <a:ext cx="4006850" cy="868680"/>
          </a:xfrm>
        </p:spPr>
        <p:txBody>
          <a:bodyPr>
            <a:noAutofit/>
          </a:bodyPr>
          <a:lstStyle>
            <a:lvl1pPr>
              <a:defRPr sz="2800" b="0" i="0" baseline="0">
                <a:solidFill>
                  <a:schemeClr val="tx2"/>
                </a:solidFill>
                <a:latin typeface="Intel Clear"/>
                <a:cs typeface="Intel Clear"/>
              </a:defRPr>
            </a:lvl1pPr>
          </a:lstStyle>
          <a:p>
            <a:r>
              <a:rPr lang="en-US" dirty="0" smtClean="0"/>
              <a:t>28pt Intel Clear Headline</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7" name="Content Placeholder 2"/>
          <p:cNvSpPr>
            <a:spLocks noGrp="1"/>
          </p:cNvSpPr>
          <p:nvPr>
            <p:ph sz="half" idx="1" hasCustomPrompt="1"/>
          </p:nvPr>
        </p:nvSpPr>
        <p:spPr>
          <a:xfrm>
            <a:off x="455614" y="1325244"/>
            <a:ext cx="4006850"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7"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9004219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 Section Brea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tx2">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a:t>
            </a:r>
            <a:br>
              <a:rPr lang="en-US" dirty="0" smtClean="0"/>
            </a:br>
            <a:r>
              <a:rPr lang="en-US" dirty="0" smtClean="0"/>
              <a:t>white section break</a:t>
            </a:r>
            <a:endParaRPr lang="en-US" dirty="0"/>
          </a:p>
        </p:txBody>
      </p:sp>
      <p:sp>
        <p:nvSpPr>
          <p:cNvPr id="3" name="Text Placeholder 2"/>
          <p:cNvSpPr>
            <a:spLocks noGrp="1"/>
          </p:cNvSpPr>
          <p:nvPr>
            <p:ph type="body" idx="1" hasCustomPrompt="1"/>
          </p:nvPr>
        </p:nvSpPr>
        <p:spPr>
          <a:xfrm>
            <a:off x="455613" y="3241150"/>
            <a:ext cx="7772400" cy="1125140"/>
          </a:xfrm>
        </p:spPr>
        <p:txBody>
          <a:bodyPr anchor="t" anchorCtr="0">
            <a:noAutofit/>
          </a:bodyPr>
          <a:lstStyle>
            <a:lvl1pPr marL="0" indent="0">
              <a:buNone/>
              <a:defRPr sz="1600" b="0" baseline="0">
                <a:solidFill>
                  <a:schemeClr val="accent2"/>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403727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Blue Section Break">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a:xfrm>
            <a:off x="455613" y="2108062"/>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a:t>
            </a:r>
            <a:br>
              <a:rPr lang="en-US" dirty="0" smtClean="0"/>
            </a:br>
            <a:r>
              <a:rPr lang="en-US" dirty="0" smtClean="0"/>
              <a:t>blue section break</a:t>
            </a:r>
            <a:endParaRPr lang="en-US" dirty="0"/>
          </a:p>
        </p:txBody>
      </p:sp>
      <p:sp>
        <p:nvSpPr>
          <p:cNvPr id="3" name="Text Placeholder 2"/>
          <p:cNvSpPr>
            <a:spLocks noGrp="1"/>
          </p:cNvSpPr>
          <p:nvPr userDrawn="1">
            <p:ph type="body" idx="1" hasCustomPrompt="1"/>
          </p:nvPr>
        </p:nvSpPr>
        <p:spPr>
          <a:xfrm>
            <a:off x="455613" y="3241150"/>
            <a:ext cx="7772400" cy="1125140"/>
          </a:xfrm>
        </p:spPr>
        <p:txBody>
          <a:bodyPr anchor="t" anchorCtr="0">
            <a:noAutofit/>
          </a:bodyPr>
          <a:lstStyle>
            <a:lvl1pPr marL="0" indent="0">
              <a:buNone/>
              <a:defRPr sz="1600" b="0" i="0" baseline="0">
                <a:solidFill>
                  <a:srgbClr val="F3D54E"/>
                </a:solidFill>
                <a:latin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Tree>
    <p:extLst>
      <p:ext uri="{BB962C8B-B14F-4D97-AF65-F5344CB8AC3E}">
        <p14:creationId xmlns:p14="http://schemas.microsoft.com/office/powerpoint/2010/main" val="11101123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ro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55613" y="2234882"/>
            <a:ext cx="7772400" cy="1125140"/>
          </a:xfrm>
        </p:spPr>
        <p:txBody>
          <a:bodyPr anchor="t" anchorCtr="0">
            <a:noAutofit/>
          </a:bodyPr>
          <a:lstStyle>
            <a:lvl1pPr marL="0" indent="0">
              <a:buNone/>
              <a:defRPr sz="4000" b="0" baseline="0">
                <a:solidFill>
                  <a:schemeClr val="accent2"/>
                </a:solidFill>
                <a:latin typeface="Intel Clear"/>
                <a:ea typeface="Intel Clear"/>
                <a:cs typeface="Intel Cle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40pt Intel Clear Light Body.</a:t>
            </a:r>
            <a:br>
              <a:rPr lang="en-US" dirty="0" smtClean="0"/>
            </a:br>
            <a:r>
              <a:rPr lang="en-US" dirty="0" smtClean="0"/>
              <a:t>For content that is not a section, but has a big idea in text only.</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E2556C5-CE8C-6547-B838-EA80C61A4AF7}" type="slidenum">
              <a:rPr lang="en-US" smtClean="0"/>
              <a:pPr/>
              <a:t>‹#›</a:t>
            </a:fld>
            <a:endParaRPr lang="en-US" dirty="0"/>
          </a:p>
        </p:txBody>
      </p:sp>
      <p:sp>
        <p:nvSpPr>
          <p:cNvPr id="7" name="Title 1"/>
          <p:cNvSpPr>
            <a:spLocks noGrp="1"/>
          </p:cNvSpPr>
          <p:nvPr>
            <p:ph type="title" hasCustomPrompt="1"/>
          </p:nvPr>
        </p:nvSpPr>
        <p:spPr>
          <a:xfrm>
            <a:off x="455613" y="1101794"/>
            <a:ext cx="7772400" cy="1021556"/>
          </a:xfrm>
        </p:spPr>
        <p:txBody>
          <a:bodyPr anchor="b" anchorCtr="0">
            <a:noAutofit/>
          </a:bodyPr>
          <a:lstStyle>
            <a:lvl1pPr algn="l">
              <a:lnSpc>
                <a:spcPct val="80000"/>
              </a:lnSpc>
              <a:defRPr sz="4000" b="0" cap="none" spc="0" baseline="0">
                <a:solidFill>
                  <a:schemeClr val="tx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smtClean="0"/>
              <a:t>40pt Intel Clear Heading</a:t>
            </a:r>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001256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Section Break Image">
    <p:bg>
      <p:bgPr>
        <a:gradFill>
          <a:gsLst>
            <a:gs pos="32000">
              <a:schemeClr val="tx2"/>
            </a:gs>
            <a:gs pos="95000">
              <a:srgbClr val="009FDF"/>
            </a:gs>
            <a:gs pos="78000">
              <a:srgbClr val="0071C5"/>
            </a:gs>
          </a:gsLst>
          <a:lin ang="19860000" scaled="0"/>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5613" y="2260088"/>
            <a:ext cx="7772400" cy="1021556"/>
          </a:xfrm>
        </p:spPr>
        <p:txBody>
          <a:bodyPr anchor="b" anchorCtr="0">
            <a:noAutofit/>
          </a:bodyPr>
          <a:lstStyle>
            <a:lvl1pPr algn="l">
              <a:lnSpc>
                <a:spcPct val="80000"/>
              </a:lnSpc>
              <a:defRPr sz="5400" b="0" cap="none"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54pt Intel Clear Pro blue section</a:t>
            </a:r>
            <a:endParaRPr lang="en-US" dirty="0"/>
          </a:p>
        </p:txBody>
      </p:sp>
      <p:sp>
        <p:nvSpPr>
          <p:cNvPr id="3" name="Text Placeholder 2"/>
          <p:cNvSpPr>
            <a:spLocks noGrp="1"/>
          </p:cNvSpPr>
          <p:nvPr>
            <p:ph type="body" idx="1" hasCustomPrompt="1"/>
          </p:nvPr>
        </p:nvSpPr>
        <p:spPr>
          <a:xfrm>
            <a:off x="455613" y="3348787"/>
            <a:ext cx="7772400" cy="1125140"/>
          </a:xfrm>
        </p:spPr>
        <p:txBody>
          <a:bodyPr anchor="t" anchorCtr="0">
            <a:noAutofit/>
          </a:bodyPr>
          <a:lstStyle>
            <a:lvl1pPr marL="0" indent="0">
              <a:buNone/>
              <a:defRPr sz="1600" b="0" baseline="0">
                <a:solidFill>
                  <a:schemeClr val="accent3"/>
                </a:solidFill>
                <a:latin typeface="+mn-lt"/>
                <a:cs typeface="Intel Clear" panose="020B0604020203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dirty="0" smtClean="0"/>
              <a:t>16pt Intel Clear Subhead</a:t>
            </a:r>
            <a:endParaRPr lang="en-US" dirty="0"/>
          </a:p>
        </p:txBody>
      </p:sp>
      <p:sp>
        <p:nvSpPr>
          <p:cNvPr id="5" name="Picture Placeholder 4"/>
          <p:cNvSpPr>
            <a:spLocks noGrp="1"/>
          </p:cNvSpPr>
          <p:nvPr>
            <p:ph type="pic" sz="quarter" idx="13" hasCustomPrompt="1"/>
          </p:nvPr>
        </p:nvSpPr>
        <p:spPr>
          <a:xfrm>
            <a:off x="0" y="1"/>
            <a:ext cx="9144000" cy="2574131"/>
          </a:xfrm>
          <a:solidFill>
            <a:schemeClr val="bg2">
              <a:lumMod val="60000"/>
              <a:lumOff val="40000"/>
            </a:schemeClr>
          </a:solidFill>
        </p:spPr>
        <p:txBody>
          <a:bodyPr/>
          <a:lstStyle>
            <a:lvl1pPr>
              <a:defRPr baseline="0">
                <a:solidFill>
                  <a:srgbClr val="0071C5"/>
                </a:solidFill>
              </a:defRPr>
            </a:lvl1pPr>
          </a:lstStyle>
          <a:p>
            <a:r>
              <a:rPr lang="en-US" dirty="0" smtClean="0"/>
              <a:t>Insert photo here. Drag picture to placeholder or click icon to add.</a:t>
            </a:r>
            <a:endParaRPr lang="en-US" dirty="0"/>
          </a:p>
        </p:txBody>
      </p:sp>
    </p:spTree>
    <p:extLst>
      <p:ext uri="{BB962C8B-B14F-4D97-AF65-F5344CB8AC3E}">
        <p14:creationId xmlns:p14="http://schemas.microsoft.com/office/powerpoint/2010/main" val="38437621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EE2556C5-CE8C-6547-B838-EA80C61A4AF7}" type="slidenum">
              <a:rPr lang="en-US" smtClean="0"/>
              <a:pPr/>
              <a:t>‹#›</a:t>
            </a:fld>
            <a:endParaRPr lang="en-US" dirty="0"/>
          </a:p>
        </p:txBody>
      </p:sp>
      <p:sp>
        <p:nvSpPr>
          <p:cNvPr id="6"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4"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137169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E2556C5-CE8C-6547-B838-EA80C61A4AF7}" type="slidenum">
              <a:rPr lang="en-US" smtClean="0"/>
              <a:pPr/>
              <a:t>‹#›</a:t>
            </a:fld>
            <a:endParaRPr lang="en-US" dirty="0"/>
          </a:p>
        </p:txBody>
      </p:sp>
      <p:sp>
        <p:nvSpPr>
          <p:cNvPr id="3"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33289616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4" name="Picture 2" descr="\\.psf\Home\Desktop\Intel.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477432" y="1875130"/>
            <a:ext cx="2108795" cy="1389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0096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1_Back Cover Radial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pic>
        <p:nvPicPr>
          <p:cNvPr id="3" name="Picture 2" descr="int_experience_hrz_wht_rgb_3000.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48779" y="1874822"/>
            <a:ext cx="3646443" cy="1514490"/>
          </a:xfrm>
          <a:prstGeom prst="rect">
            <a:avLst/>
          </a:prstGeom>
        </p:spPr>
      </p:pic>
    </p:spTree>
    <p:extLst>
      <p:ext uri="{BB962C8B-B14F-4D97-AF65-F5344CB8AC3E}">
        <p14:creationId xmlns:p14="http://schemas.microsoft.com/office/powerpoint/2010/main" val="14748318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nd Large Bullet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4" y="1201342"/>
            <a:ext cx="8228012" cy="3427808"/>
          </a:xfrm>
        </p:spPr>
        <p:txBody>
          <a:bodyPr/>
          <a:lstStyle>
            <a:lvl1pPr marL="0" marR="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lvl1pPr>
            <a:lvl2pPr>
              <a:defRPr sz="1650"/>
            </a:lvl2pPr>
            <a:lvl3pPr>
              <a:defRPr sz="1650"/>
            </a:lvl3pPr>
            <a:lvl4pPr>
              <a:defRPr/>
            </a:lvl4pPr>
            <a:lvl5pPr>
              <a:defRPr/>
            </a:lvl5pPr>
          </a:lstStyle>
          <a:p>
            <a:pPr marL="0" marR="0" lvl="0" indent="0" algn="l" defTabSz="342900" rtl="0" eaLnBrk="1" fontAlgn="auto" latinLnBrk="0" hangingPunct="1">
              <a:lnSpc>
                <a:spcPct val="100000"/>
              </a:lnSpc>
              <a:spcBef>
                <a:spcPts val="900"/>
              </a:spcBef>
              <a:spcAft>
                <a:spcPts val="0"/>
              </a:spcAft>
              <a:buClrTx/>
              <a:buSzTx/>
              <a:buFont typeface="Wingdings" panose="05000000000000000000" pitchFamily="2" charset="2"/>
              <a:buNone/>
              <a:tabLst/>
              <a:defRPr/>
            </a:pPr>
            <a:r>
              <a:rPr lang="en-US" dirty="0" err="1" smtClean="0"/>
              <a:t>22pt</a:t>
            </a:r>
            <a:r>
              <a:rPr lang="en-US" dirty="0" smtClean="0"/>
              <a:t> Intel Clear body text</a:t>
            </a:r>
          </a:p>
          <a:p>
            <a:pPr lvl="1"/>
            <a:r>
              <a:rPr lang="en-US" dirty="0" err="1" smtClean="0"/>
              <a:t>22pt</a:t>
            </a:r>
            <a:r>
              <a:rPr lang="en-US" dirty="0" smtClean="0"/>
              <a:t> Intel Clear large bullet one</a:t>
            </a:r>
          </a:p>
          <a:p>
            <a:pPr lvl="2"/>
            <a:r>
              <a:rPr lang="en-US" dirty="0" err="1" smtClean="0"/>
              <a:t>22pt</a:t>
            </a:r>
            <a:r>
              <a:rPr lang="en-US" dirty="0" smtClean="0"/>
              <a:t> Intel Clear sub-bullet</a:t>
            </a:r>
          </a:p>
          <a:p>
            <a:pPr lvl="3"/>
            <a:r>
              <a:rPr lang="en-US" dirty="0" err="1" smtClean="0"/>
              <a:t>16pt</a:t>
            </a:r>
            <a:r>
              <a:rPr lang="en-US" dirty="0" smtClean="0"/>
              <a:t> Intel Clear fourth level</a:t>
            </a:r>
          </a:p>
          <a:p>
            <a:pPr lvl="4"/>
            <a:r>
              <a:rPr lang="en-US" dirty="0" err="1" smtClean="0"/>
              <a:t>14pt</a:t>
            </a:r>
            <a:r>
              <a:rPr lang="en-US" dirty="0" smtClean="0"/>
              <a:t> Intel Clear fifth level</a:t>
            </a:r>
            <a:endParaRPr lang="en-US" dirty="0"/>
          </a:p>
        </p:txBody>
      </p:sp>
      <p:sp>
        <p:nvSpPr>
          <p:cNvPr id="4" name="Date Placeholder 3"/>
          <p:cNvSpPr>
            <a:spLocks noGrp="1"/>
          </p:cNvSpPr>
          <p:nvPr>
            <p:ph type="dt" sz="half" idx="10"/>
          </p:nvPr>
        </p:nvSpPr>
        <p:spPr>
          <a:xfrm>
            <a:off x="457200" y="4767263"/>
            <a:ext cx="2133600" cy="273844"/>
          </a:xfrm>
          <a:prstGeom prst="rect">
            <a:avLst/>
          </a:prstGeom>
        </p:spPr>
        <p:txBody>
          <a:bodyPr/>
          <a:lstStyle/>
          <a:p>
            <a:fld id="{98CAC7F1-0535-4974-A001-A0380B0F8976}" type="datetime1">
              <a:rPr lang="en-US" smtClean="0"/>
              <a:t>5/18/2016</a:t>
            </a:fld>
            <a:endParaRPr lang="en-US" dirty="0"/>
          </a:p>
        </p:txBody>
      </p:sp>
      <p:sp>
        <p:nvSpPr>
          <p:cNvPr id="5" name="Footer Placeholder 4"/>
          <p:cNvSpPr>
            <a:spLocks noGrp="1"/>
          </p:cNvSpPr>
          <p:nvPr>
            <p:ph type="ftr" sz="quarter" idx="11"/>
          </p:nvPr>
        </p:nvSpPr>
        <p:spPr/>
        <p:txBody>
          <a:bodyPr/>
          <a:lstStyle/>
          <a:p>
            <a:r>
              <a:rPr lang="en-US" smtClean="0"/>
              <a:t>Intel Confidential</a:t>
            </a:r>
            <a:endParaRPr lang="en-US" dirty="0"/>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p:txBody>
          <a:bodyPr/>
          <a:lstStyle>
            <a:lvl1pPr>
              <a:defRPr/>
            </a:lvl1pPr>
          </a:lstStyle>
          <a:p>
            <a:r>
              <a:rPr lang="en-US" dirty="0" err="1" smtClean="0"/>
              <a:t>36pt</a:t>
            </a:r>
            <a:r>
              <a:rPr lang="en-US" dirty="0" smtClean="0"/>
              <a:t> Intel Clear Light Headline</a:t>
            </a:r>
            <a:endParaRPr lang="en-US" dirty="0"/>
          </a:p>
        </p:txBody>
      </p:sp>
    </p:spTree>
    <p:extLst>
      <p:ext uri="{BB962C8B-B14F-4D97-AF65-F5344CB8AC3E}">
        <p14:creationId xmlns:p14="http://schemas.microsoft.com/office/powerpoint/2010/main" val="317380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with Linear Gradient">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Linear gradient</a:t>
            </a:r>
            <a:endParaRPr lang="en-US" dirty="0"/>
          </a:p>
        </p:txBody>
      </p:sp>
      <p:sp>
        <p:nvSpPr>
          <p:cNvPr id="3"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pic>
        <p:nvPicPr>
          <p:cNvPr id="5" name="Picture 4" descr="int_experience_hrz_wht_rgb_1500.png"/>
          <p:cNvPicPr>
            <a:picLocks noChangeAspect="1"/>
          </p:cNvPicPr>
          <p:nvPr userDrawn="1"/>
        </p:nvPicPr>
        <p:blipFill>
          <a:blip r:embed="rId2">
            <a:alphaModFix/>
            <a:extLst>
              <a:ext uri="{28A0092B-C50C-407E-A947-70E740481C1C}">
                <a14:useLocalDpi xmlns:a14="http://schemas.microsoft.com/office/drawing/2010/main" val="0"/>
              </a:ext>
            </a:extLst>
          </a:blip>
          <a:stretch>
            <a:fillRect/>
          </a:stretch>
        </p:blipFill>
        <p:spPr>
          <a:xfrm>
            <a:off x="460693" y="389228"/>
            <a:ext cx="2121766" cy="887284"/>
          </a:xfrm>
          <a:prstGeom prst="rect">
            <a:avLst/>
          </a:prstGeom>
        </p:spPr>
      </p:pic>
    </p:spTree>
    <p:extLst>
      <p:ext uri="{BB962C8B-B14F-4D97-AF65-F5344CB8AC3E}">
        <p14:creationId xmlns:p14="http://schemas.microsoft.com/office/powerpoint/2010/main" val="24040069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gradFill>
          <a:gsLst>
            <a:gs pos="30000">
              <a:schemeClr val="tx2"/>
            </a:gs>
            <a:gs pos="100000">
              <a:srgbClr val="009FDF"/>
            </a:gs>
            <a:gs pos="65000">
              <a:srgbClr val="0071C5"/>
            </a:gs>
          </a:gsLst>
          <a:lin ang="19860000" scaled="0"/>
        </a:gradFill>
        <a:effectLst/>
      </p:bgPr>
    </p:bg>
    <p:spTree>
      <p:nvGrpSpPr>
        <p:cNvPr id="1" name=""/>
        <p:cNvGrpSpPr/>
        <p:nvPr/>
      </p:nvGrpSpPr>
      <p:grpSpPr>
        <a:xfrm>
          <a:off x="0" y="0"/>
          <a:ext cx="0" cy="0"/>
          <a:chOff x="0" y="0"/>
          <a:chExt cx="0" cy="0"/>
        </a:xfrm>
      </p:grpSpPr>
      <p:sp>
        <p:nvSpPr>
          <p:cNvPr id="10"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451797" y="383169"/>
            <a:ext cx="1248049" cy="829850"/>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a:spLocks noGrp="1"/>
          </p:cNvSpPr>
          <p:nvPr>
            <p:ph type="ctrTitle" hasCustomPrompt="1"/>
          </p:nvPr>
        </p:nvSpPr>
        <p:spPr>
          <a:xfrm>
            <a:off x="444687" y="2479422"/>
            <a:ext cx="8212886" cy="1102519"/>
          </a:xfrm>
        </p:spPr>
        <p:txBody>
          <a:bodyPr lIns="0" rIns="0" anchor="b" anchorCtr="0">
            <a:noAutofit/>
          </a:bodyPr>
          <a:lstStyle>
            <a:lvl1pPr>
              <a:lnSpc>
                <a:spcPct val="80000"/>
              </a:lnSpc>
              <a:defRPr sz="6500" b="0" spc="0" baseline="0">
                <a:solidFill>
                  <a:schemeClr val="bg1">
                    <a:alpha val="90000"/>
                  </a:schemeClr>
                </a:solidFill>
                <a:latin typeface="Intel Clear Pro" panose="020B0804020202060201" pitchFamily="34" charset="0"/>
                <a:cs typeface="Intel Clear Pro" panose="020B0804020202060201" pitchFamily="34" charset="0"/>
              </a:defRPr>
            </a:lvl1pPr>
          </a:lstStyle>
          <a:p>
            <a:r>
              <a:rPr lang="en-US" dirty="0" smtClean="0"/>
              <a:t>65pt Intel Clear pro Title</a:t>
            </a:r>
            <a:br>
              <a:rPr lang="en-US" dirty="0" smtClean="0"/>
            </a:br>
            <a:r>
              <a:rPr lang="en-US" dirty="0" smtClean="0"/>
              <a:t>with image</a:t>
            </a:r>
            <a:endParaRPr lang="en-US" dirty="0"/>
          </a:p>
        </p:txBody>
      </p:sp>
      <p:sp>
        <p:nvSpPr>
          <p:cNvPr id="14" name="Subtitle 2"/>
          <p:cNvSpPr>
            <a:spLocks noGrp="1"/>
          </p:cNvSpPr>
          <p:nvPr>
            <p:ph type="subTitle" idx="1" hasCustomPrompt="1"/>
          </p:nvPr>
        </p:nvSpPr>
        <p:spPr>
          <a:xfrm>
            <a:off x="455613" y="3493008"/>
            <a:ext cx="6330212" cy="925360"/>
          </a:xfrm>
        </p:spPr>
        <p:txBody>
          <a:bodyPr lIns="0" rIns="0">
            <a:noAutofit/>
          </a:bodyPr>
          <a:lstStyle>
            <a:lvl1pPr marL="0" indent="0" algn="l">
              <a:buNone/>
              <a:defRPr sz="1600" b="0" i="0" baseline="0">
                <a:solidFill>
                  <a:schemeClr val="accent3"/>
                </a:solidFill>
                <a:latin typeface="Intel Clear"/>
                <a:cs typeface="Intel Cle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16pt Intel Clear Subhead, Date, Etc.</a:t>
            </a:r>
            <a:endParaRPr lang="en-US" dirty="0"/>
          </a:p>
        </p:txBody>
      </p:sp>
    </p:spTree>
    <p:extLst>
      <p:ext uri="{BB962C8B-B14F-4D97-AF65-F5344CB8AC3E}">
        <p14:creationId xmlns:p14="http://schemas.microsoft.com/office/powerpoint/2010/main" val="18083241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9" name="Content Placeholder 8"/>
          <p:cNvSpPr>
            <a:spLocks noGrp="1"/>
          </p:cNvSpPr>
          <p:nvPr>
            <p:ph sz="quarter" idx="13" hasCustomPrompt="1"/>
          </p:nvPr>
        </p:nvSpPr>
        <p:spPr>
          <a:xfrm>
            <a:off x="455613" y="1203325"/>
            <a:ext cx="8228012" cy="3425825"/>
          </a:xfrm>
        </p:spPr>
        <p:txBody>
          <a:bodyPr/>
          <a:lstStyle>
            <a:lvl1pPr>
              <a:defRPr>
                <a:solidFill>
                  <a:srgbClr val="0071C5"/>
                </a:solidFill>
              </a:defRPr>
            </a:lvl1pPr>
            <a:lvl2pPr>
              <a:defRPr sz="1800">
                <a:solidFill>
                  <a:schemeClr val="tx2"/>
                </a:solidFill>
              </a:defRPr>
            </a:lvl2pPr>
            <a:lvl3pPr>
              <a:defRPr sz="1800">
                <a:solidFill>
                  <a:schemeClr val="tx2"/>
                </a:solidFill>
              </a:defRPr>
            </a:lvl3pPr>
            <a:lvl4pPr>
              <a:defRPr sz="1600">
                <a:solidFill>
                  <a:schemeClr val="tx2"/>
                </a:solidFill>
              </a:defRPr>
            </a:lvl4pPr>
            <a:lvl5pPr>
              <a:defRPr>
                <a:solidFill>
                  <a:schemeClr val="tx2"/>
                </a:solidFill>
              </a:defRPr>
            </a:lvl5pPr>
          </a:lstStyle>
          <a:p>
            <a:pPr lvl="0"/>
            <a:r>
              <a:rPr lang="en-US" dirty="0" smtClean="0"/>
              <a:t>18pt Intel Clear body text</a:t>
            </a:r>
          </a:p>
          <a:p>
            <a:pPr lvl="1"/>
            <a:r>
              <a:rPr lang="en-US" dirty="0" smtClean="0"/>
              <a:t>18pt Intel Clear bullet one</a:t>
            </a:r>
          </a:p>
          <a:p>
            <a:pPr lvl="2"/>
            <a:r>
              <a:rPr lang="en-US" dirty="0" smtClean="0"/>
              <a:t>18pt Intel Clear sub-bullet</a:t>
            </a:r>
          </a:p>
          <a:p>
            <a:pPr lvl="3"/>
            <a:r>
              <a:rPr lang="en-US" dirty="0" smtClean="0"/>
              <a:t>16pt Intel Clear fourth level</a:t>
            </a:r>
          </a:p>
          <a:p>
            <a:pPr lvl="4"/>
            <a:r>
              <a:rPr lang="en-US" dirty="0" err="1" smtClean="0"/>
              <a:t>14pt</a:t>
            </a:r>
            <a:r>
              <a:rPr lang="en-US" dirty="0" smtClean="0"/>
              <a:t> Intel Clear fifth level</a:t>
            </a:r>
            <a:endParaRPr lang="en-US" dirty="0"/>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13585118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9" name="Picture Placeholder 8"/>
          <p:cNvSpPr>
            <a:spLocks noGrp="1"/>
          </p:cNvSpPr>
          <p:nvPr>
            <p:ph type="pic" sz="quarter" idx="13"/>
          </p:nvPr>
        </p:nvSpPr>
        <p:spPr>
          <a:xfrm>
            <a:off x="4830763" y="943430"/>
            <a:ext cx="3181123" cy="1670950"/>
          </a:xfrm>
          <a:solidFill>
            <a:schemeClr val="bg2">
              <a:lumMod val="60000"/>
              <a:lumOff val="40000"/>
            </a:schemeClr>
          </a:solidFill>
        </p:spPr>
        <p:txBody>
          <a:bodyPr/>
          <a:lstStyle>
            <a:lvl1pPr>
              <a:defRPr sz="1800">
                <a:latin typeface="Intel Clear"/>
              </a:defRPr>
            </a:lvl1pPr>
          </a:lstStyle>
          <a:p>
            <a:r>
              <a:rPr lang="en-US" sz="1100" smtClean="0">
                <a:latin typeface="Arial"/>
              </a:rPr>
              <a:t>Click icon to add picture</a:t>
            </a:r>
            <a:endParaRPr lang="en-US" sz="1100" dirty="0">
              <a:latin typeface="Arial"/>
            </a:endParaRPr>
          </a:p>
        </p:txBody>
      </p:sp>
      <p:sp>
        <p:nvSpPr>
          <p:cNvPr id="10" name="Picture Placeholder 8"/>
          <p:cNvSpPr>
            <a:spLocks noGrp="1"/>
          </p:cNvSpPr>
          <p:nvPr>
            <p:ph type="pic" sz="quarter" idx="14"/>
          </p:nvPr>
        </p:nvSpPr>
        <p:spPr>
          <a:xfrm>
            <a:off x="4830763" y="2843897"/>
            <a:ext cx="3181123" cy="1670950"/>
          </a:xfrm>
          <a:solidFill>
            <a:schemeClr val="bg2">
              <a:lumMod val="60000"/>
              <a:lumOff val="40000"/>
            </a:schemeClr>
          </a:solidFill>
        </p:spPr>
        <p:txBody>
          <a:bodyPr/>
          <a:lstStyle>
            <a:lvl1pPr>
              <a:defRPr sz="1800">
                <a:latin typeface="Intel Clear"/>
              </a:defRPr>
            </a:lvl1pPr>
          </a:lstStyle>
          <a:p>
            <a:r>
              <a:rPr lang="en-US" sz="1100" smtClean="0">
                <a:latin typeface="Arial"/>
              </a:rPr>
              <a:t>Click icon to add picture</a:t>
            </a:r>
            <a:endParaRPr lang="en-US" sz="1100" dirty="0">
              <a:latin typeface="Arial"/>
            </a:endParaRPr>
          </a:p>
        </p:txBody>
      </p:sp>
      <p:sp>
        <p:nvSpPr>
          <p:cNvPr id="11"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5989145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EE2556C5-CE8C-6547-B838-EA80C61A4AF7}" type="slidenum">
              <a:rPr lang="en-US" smtClean="0"/>
              <a:pPr/>
              <a:t>‹#›</a:t>
            </a:fld>
            <a:endParaRPr lang="en-US" dirty="0"/>
          </a:p>
        </p:txBody>
      </p:sp>
      <p:sp>
        <p:nvSpPr>
          <p:cNvPr id="15" name="Content Placeholder 2"/>
          <p:cNvSpPr>
            <a:spLocks noGrp="1"/>
          </p:cNvSpPr>
          <p:nvPr>
            <p:ph sz="half" idx="1" hasCustomPrompt="1"/>
          </p:nvPr>
        </p:nvSpPr>
        <p:spPr>
          <a:xfrm>
            <a:off x="455613" y="1203324"/>
            <a:ext cx="4006851"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6" name="Content Placeholder 2"/>
          <p:cNvSpPr>
            <a:spLocks noGrp="1"/>
          </p:cNvSpPr>
          <p:nvPr>
            <p:ph sz="half" idx="13" hasCustomPrompt="1"/>
          </p:nvPr>
        </p:nvSpPr>
        <p:spPr>
          <a:xfrm>
            <a:off x="4678363" y="1203324"/>
            <a:ext cx="4005264" cy="3425825"/>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8"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6"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40620636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with Attribut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5613" y="1203325"/>
            <a:ext cx="8228013" cy="3425825"/>
          </a:xfrm>
        </p:spPr>
        <p:txBody>
          <a:bodyPr anchor="ctr" anchorCtr="0"/>
          <a:lstStyle>
            <a:lvl1pPr marL="190500" indent="-190500">
              <a:defRPr sz="3600" b="1" baseline="0">
                <a:solidFill>
                  <a:schemeClr val="accent1"/>
                </a:solidFill>
                <a:latin typeface="+mn-lt"/>
                <a:cs typeface="Intel Clear"/>
              </a:defRPr>
            </a:lvl1pPr>
            <a:lvl2pPr marL="417513" indent="-225425">
              <a:buFont typeface="Intel Clear" pitchFamily="34" charset="0"/>
              <a:buChar char="–"/>
              <a:defRPr sz="1200" baseline="0">
                <a:latin typeface="+mn-lt"/>
                <a:cs typeface="Intel Clear" panose="020B0604020203020204" pitchFamily="34" charset="0"/>
              </a:defRPr>
            </a:lvl2pPr>
            <a:lvl3pPr marL="685800" indent="-228600">
              <a:buFont typeface="Intel Clear" pitchFamily="34" charset="0"/>
              <a:buChar char="–"/>
              <a:defRPr sz="1200">
                <a:latin typeface="+mn-lt"/>
              </a:defRPr>
            </a:lvl3pPr>
            <a:lvl4pPr>
              <a:buFont typeface="Intel Clear" pitchFamily="34" charset="0"/>
              <a:buChar char="–"/>
              <a:defRPr sz="1100">
                <a:latin typeface="+mn-lt"/>
              </a:defRPr>
            </a:lvl4pPr>
            <a:lvl5pPr>
              <a:buFont typeface="Intel Clear" pitchFamily="34" charset="0"/>
              <a:buChar char="–"/>
              <a:defRPr sz="1050">
                <a:latin typeface="+mn-lt"/>
              </a:defRPr>
            </a:lvl5pPr>
          </a:lstStyle>
          <a:p>
            <a:pPr lvl="0"/>
            <a:r>
              <a:rPr lang="en-US" dirty="0" smtClean="0"/>
              <a:t>“36pt Intel Clear Bold Text”</a:t>
            </a:r>
          </a:p>
          <a:p>
            <a:pPr lvl="1"/>
            <a:r>
              <a:rPr lang="en-US" dirty="0" err="1" smtClean="0"/>
              <a:t>12pt</a:t>
            </a:r>
            <a:r>
              <a:rPr lang="en-US" dirty="0" smtClean="0"/>
              <a:t> Attribution</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1192946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0"/>
            <a:ext cx="9144000" cy="4768850"/>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endParaRPr lang="en-US" dirty="0"/>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7"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5"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36382072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Bottom Half Image">
    <p:spTree>
      <p:nvGrpSpPr>
        <p:cNvPr id="1" name=""/>
        <p:cNvGrpSpPr/>
        <p:nvPr/>
      </p:nvGrpSpPr>
      <p:grpSpPr>
        <a:xfrm>
          <a:off x="0" y="0"/>
          <a:ext cx="0" cy="0"/>
          <a:chOff x="0" y="0"/>
          <a:chExt cx="0" cy="0"/>
        </a:xfrm>
      </p:grpSpPr>
      <p:sp>
        <p:nvSpPr>
          <p:cNvPr id="9" name="Picture Placeholder 8"/>
          <p:cNvSpPr>
            <a:spLocks noGrp="1"/>
          </p:cNvSpPr>
          <p:nvPr>
            <p:ph type="pic" sz="quarter" idx="13" hasCustomPrompt="1"/>
          </p:nvPr>
        </p:nvSpPr>
        <p:spPr>
          <a:xfrm>
            <a:off x="0" y="2574131"/>
            <a:ext cx="9144000" cy="2194719"/>
          </a:xfrm>
          <a:solidFill>
            <a:schemeClr val="bg2">
              <a:lumMod val="60000"/>
              <a:lumOff val="40000"/>
            </a:schemeClr>
          </a:solidFill>
        </p:spPr>
        <p:txBody>
          <a:bodyPr/>
          <a:lstStyle>
            <a:lvl1pPr marL="0" marR="0" indent="0" algn="l" defTabSz="457200" rtl="0" eaLnBrk="1" fontAlgn="auto" latinLnBrk="0" hangingPunct="1">
              <a:lnSpc>
                <a:spcPct val="100000"/>
              </a:lnSpc>
              <a:spcBef>
                <a:spcPts val="1200"/>
              </a:spcBef>
              <a:spcAft>
                <a:spcPts val="0"/>
              </a:spcAft>
              <a:buClrTx/>
              <a:buSzTx/>
              <a:buFont typeface="Wingdings" panose="05000000000000000000" pitchFamily="2" charset="2"/>
              <a:buNone/>
              <a:tabLst/>
              <a:defRPr baseline="0"/>
            </a:lvl1pPr>
          </a:lstStyle>
          <a:p>
            <a:r>
              <a:rPr lang="en-US" dirty="0" smtClean="0"/>
              <a:t>Insert photo here. Drag picture to placeholder or click icon to add.</a:t>
            </a:r>
          </a:p>
        </p:txBody>
      </p:sp>
      <p:sp>
        <p:nvSpPr>
          <p:cNvPr id="6" name="Slide Number Placeholder 5"/>
          <p:cNvSpPr>
            <a:spLocks noGrp="1"/>
          </p:cNvSpPr>
          <p:nvPr>
            <p:ph type="sldNum" sz="quarter" idx="12"/>
          </p:nvPr>
        </p:nvSpPr>
        <p:spPr>
          <a:xfrm>
            <a:off x="6872352" y="4824387"/>
            <a:ext cx="2133600" cy="273844"/>
          </a:xfrm>
        </p:spPr>
        <p:txBody>
          <a:bodyPr/>
          <a:lstStyle/>
          <a:p>
            <a:fld id="{EE2556C5-CE8C-6547-B838-EA80C61A4AF7}" type="slidenum">
              <a:rPr lang="en-US" smtClean="0"/>
              <a:pPr/>
              <a:t>‹#›</a:t>
            </a:fld>
            <a:endParaRPr lang="en-US" dirty="0"/>
          </a:p>
        </p:txBody>
      </p:sp>
      <p:sp>
        <p:nvSpPr>
          <p:cNvPr id="18" name="Content Placeholder 2"/>
          <p:cNvSpPr>
            <a:spLocks noGrp="1"/>
          </p:cNvSpPr>
          <p:nvPr>
            <p:ph sz="half" idx="1" hasCustomPrompt="1"/>
          </p:nvPr>
        </p:nvSpPr>
        <p:spPr>
          <a:xfrm>
            <a:off x="455613" y="1203325"/>
            <a:ext cx="4006851"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19" name="Content Placeholder 2"/>
          <p:cNvSpPr>
            <a:spLocks noGrp="1"/>
          </p:cNvSpPr>
          <p:nvPr>
            <p:ph sz="half" idx="15" hasCustomPrompt="1"/>
          </p:nvPr>
        </p:nvSpPr>
        <p:spPr>
          <a:xfrm>
            <a:off x="4678363" y="1203325"/>
            <a:ext cx="4005264" cy="1309290"/>
          </a:xfrm>
        </p:spPr>
        <p:txBody>
          <a:bodyPr vert="horz" lIns="0" tIns="0" rIns="0" bIns="0" rtlCol="0">
            <a:noAutofit/>
          </a:bodyPr>
          <a:lstStyle>
            <a:lvl1pPr>
              <a:defRPr lang="en-US" dirty="0" smtClean="0"/>
            </a:lvl1pPr>
            <a:lvl2pPr>
              <a:defRPr lang="en-US" dirty="0" smtClean="0">
                <a:solidFill>
                  <a:schemeClr val="tx2"/>
                </a:solidFill>
              </a:defRPr>
            </a:lvl2pPr>
            <a:lvl3pPr>
              <a:defRPr lang="en-US" sz="1400" dirty="0" smtClean="0">
                <a:solidFill>
                  <a:schemeClr val="tx2"/>
                </a:solidFill>
              </a:defRPr>
            </a:lvl3pPr>
            <a:lvl4pPr>
              <a:defRPr lang="en-US" sz="1200" dirty="0" smtClean="0">
                <a:solidFill>
                  <a:schemeClr val="tx2"/>
                </a:solidFill>
              </a:defRPr>
            </a:lvl4pPr>
            <a:lvl5pPr>
              <a:defRPr lang="en-US" sz="1200" dirty="0">
                <a:solidFill>
                  <a:schemeClr val="tx2"/>
                </a:solidFill>
              </a:defRPr>
            </a:lvl5pPr>
          </a:lstStyle>
          <a:p>
            <a:pPr marR="0" lvl="0" fontAlgn="auto">
              <a:lnSpc>
                <a:spcPct val="100000"/>
              </a:lnSpc>
              <a:buClrTx/>
              <a:buSzTx/>
              <a:tabLst/>
            </a:pPr>
            <a:r>
              <a:rPr lang="en-US" dirty="0" smtClean="0"/>
              <a:t>18pt Intel Clear body text</a:t>
            </a:r>
          </a:p>
          <a:p>
            <a:pPr marR="0" lvl="1" fontAlgn="auto">
              <a:lnSpc>
                <a:spcPct val="100000"/>
              </a:lnSpc>
              <a:spcAft>
                <a:spcPts val="0"/>
              </a:spcAft>
              <a:buClrTx/>
              <a:buSzTx/>
              <a:tabLst/>
            </a:pPr>
            <a:r>
              <a:rPr lang="en-US" dirty="0" smtClean="0"/>
              <a:t>16pt Intel Clear bullet one</a:t>
            </a:r>
          </a:p>
          <a:p>
            <a:pPr lvl="2"/>
            <a:r>
              <a:rPr lang="en-US" dirty="0" err="1" smtClean="0"/>
              <a:t>14pt</a:t>
            </a:r>
            <a:r>
              <a:rPr lang="en-US" dirty="0" smtClean="0"/>
              <a:t> Intel Clear third level</a:t>
            </a:r>
          </a:p>
          <a:p>
            <a:pPr lvl="3"/>
            <a:r>
              <a:rPr lang="en-US" dirty="0" err="1" smtClean="0"/>
              <a:t>12pt</a:t>
            </a:r>
            <a:r>
              <a:rPr lang="en-US" dirty="0" smtClean="0"/>
              <a:t> Intel Clear fourth level</a:t>
            </a:r>
          </a:p>
          <a:p>
            <a:pPr lvl="4"/>
            <a:r>
              <a:rPr lang="en-US" dirty="0" err="1" smtClean="0"/>
              <a:t>12pt</a:t>
            </a:r>
            <a:r>
              <a:rPr lang="en-US" dirty="0" smtClean="0"/>
              <a:t> Intel Clear fifth level</a:t>
            </a:r>
            <a:endParaRPr lang="en-US" dirty="0"/>
          </a:p>
        </p:txBody>
      </p:sp>
      <p:sp>
        <p:nvSpPr>
          <p:cNvPr id="3" name="TextBox 2"/>
          <p:cNvSpPr txBox="1"/>
          <p:nvPr userDrawn="1"/>
        </p:nvSpPr>
        <p:spPr>
          <a:xfrm>
            <a:off x="1009487" y="4975795"/>
            <a:ext cx="184666" cy="246221"/>
          </a:xfrm>
          <a:prstGeom prst="rect">
            <a:avLst/>
          </a:prstGeom>
          <a:noFill/>
        </p:spPr>
        <p:txBody>
          <a:bodyPr wrap="none" rtlCol="0">
            <a:spAutoFit/>
          </a:bodyPr>
          <a:lstStyle/>
          <a:p>
            <a:endParaRPr lang="en-US" sz="1000" dirty="0" smtClean="0">
              <a:solidFill>
                <a:schemeClr val="tx2"/>
              </a:solidFill>
              <a:cs typeface="Intel Clear"/>
            </a:endParaRPr>
          </a:p>
        </p:txBody>
      </p:sp>
      <p:sp>
        <p:nvSpPr>
          <p:cNvPr id="10" name="Title 6"/>
          <p:cNvSpPr>
            <a:spLocks noGrp="1"/>
          </p:cNvSpPr>
          <p:nvPr>
            <p:ph type="title" hasCustomPrompt="1"/>
          </p:nvPr>
        </p:nvSpPr>
        <p:spPr>
          <a:xfrm>
            <a:off x="455613" y="308848"/>
            <a:ext cx="8229600" cy="868680"/>
          </a:xfrm>
        </p:spPr>
        <p:txBody>
          <a:bodyPr/>
          <a:lstStyle>
            <a:lvl1pPr>
              <a:defRPr b="0" i="0" baseline="0">
                <a:solidFill>
                  <a:schemeClr val="tx2"/>
                </a:solidFill>
                <a:latin typeface="Intel Clear"/>
                <a:cs typeface="Intel Clear"/>
              </a:defRPr>
            </a:lvl1pPr>
          </a:lstStyle>
          <a:p>
            <a:r>
              <a:rPr lang="en-US" dirty="0" smtClean="0"/>
              <a:t>28pt Intel Clear Headline</a:t>
            </a:r>
            <a:endParaRPr lang="en-US" dirty="0"/>
          </a:p>
        </p:txBody>
      </p:sp>
      <p:sp>
        <p:nvSpPr>
          <p:cNvPr id="8" name="Footer Placeholder 4"/>
          <p:cNvSpPr>
            <a:spLocks noGrp="1"/>
          </p:cNvSpPr>
          <p:nvPr>
            <p:ph type="ftr" sz="quarter" idx="3"/>
          </p:nvPr>
        </p:nvSpPr>
        <p:spPr>
          <a:xfrm>
            <a:off x="3124200" y="4824387"/>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Tree>
    <p:extLst>
      <p:ext uri="{BB962C8B-B14F-4D97-AF65-F5344CB8AC3E}">
        <p14:creationId xmlns:p14="http://schemas.microsoft.com/office/powerpoint/2010/main" val="2392689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87" y="4759452"/>
            <a:ext cx="9144000" cy="384048"/>
          </a:xfrm>
          <a:prstGeom prst="rect">
            <a:avLst/>
          </a:prstGeom>
          <a:gradFill flip="none" rotWithShape="1">
            <a:gsLst>
              <a:gs pos="32000">
                <a:schemeClr val="tx2"/>
              </a:gs>
              <a:gs pos="95000">
                <a:srgbClr val="009FDF"/>
              </a:gs>
              <a:gs pos="78000">
                <a:srgbClr val="0071C5"/>
              </a:gs>
            </a:gsLst>
            <a:lin ang="1986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2" descr="\\.psf\Home\Desktop\Intel.png"/>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239915" y="4830589"/>
            <a:ext cx="364336" cy="240131"/>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Straight Connector 11"/>
          <p:cNvCxnSpPr/>
          <p:nvPr/>
        </p:nvCxnSpPr>
        <p:spPr>
          <a:xfrm>
            <a:off x="8718551" y="4824510"/>
            <a:ext cx="2381" cy="237744"/>
          </a:xfrm>
          <a:prstGeom prst="line">
            <a:avLst/>
          </a:prstGeom>
          <a:ln w="952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5613" y="310130"/>
            <a:ext cx="8229600" cy="868680"/>
          </a:xfrm>
          <a:prstGeom prst="rect">
            <a:avLst/>
          </a:prstGeom>
        </p:spPr>
        <p:txBody>
          <a:bodyPr vert="horz" lIns="0" tIns="0" rIns="0" bIns="0" rtlCol="0" anchor="t" anchorCtr="0">
            <a:noAutofit/>
          </a:bodyPr>
          <a:lstStyle/>
          <a:p>
            <a:r>
              <a:rPr lang="en-US" dirty="0" smtClean="0"/>
              <a:t>28pt Intel Clear Headline</a:t>
            </a:r>
            <a:endParaRPr lang="en-US" dirty="0"/>
          </a:p>
        </p:txBody>
      </p:sp>
      <p:sp>
        <p:nvSpPr>
          <p:cNvPr id="3" name="Text Placeholder 2"/>
          <p:cNvSpPr>
            <a:spLocks noGrp="1"/>
          </p:cNvSpPr>
          <p:nvPr>
            <p:ph type="body" idx="1"/>
          </p:nvPr>
        </p:nvSpPr>
        <p:spPr>
          <a:xfrm>
            <a:off x="455613" y="1203325"/>
            <a:ext cx="8228012" cy="3425825"/>
          </a:xfrm>
          <a:prstGeom prst="rect">
            <a:avLst/>
          </a:prstGeom>
        </p:spPr>
        <p:txBody>
          <a:bodyPr vert="horz" lIns="0" tIns="0" rIns="0" bIns="0" rtlCol="0">
            <a:noAutofit/>
          </a:bodyPr>
          <a:lstStyle/>
          <a:p>
            <a:pPr lvl="0"/>
            <a:r>
              <a:rPr lang="en-US" dirty="0" smtClean="0"/>
              <a:t>18pt Intel Clear body text</a:t>
            </a:r>
          </a:p>
          <a:p>
            <a:pPr lvl="1"/>
            <a:r>
              <a:rPr lang="en-US" dirty="0" smtClean="0"/>
              <a:t>16pt Intel Clear bullet one</a:t>
            </a:r>
          </a:p>
          <a:p>
            <a:pPr lvl="2"/>
            <a:r>
              <a:rPr lang="en-US" dirty="0" smtClean="0"/>
              <a:t>16pt Intel Clear sub-bullet</a:t>
            </a:r>
          </a:p>
          <a:p>
            <a:pPr lvl="3"/>
            <a:r>
              <a:rPr lang="en-US" dirty="0" err="1" smtClean="0"/>
              <a:t>14pt</a:t>
            </a:r>
            <a:r>
              <a:rPr lang="en-US" dirty="0" smtClean="0"/>
              <a:t> Intel Clear fourth level</a:t>
            </a:r>
          </a:p>
          <a:p>
            <a:pPr lvl="4"/>
            <a:r>
              <a:rPr lang="en-US" dirty="0" err="1" smtClean="0"/>
              <a:t>14pt</a:t>
            </a:r>
            <a:r>
              <a:rPr lang="en-US" dirty="0" smtClean="0"/>
              <a:t> Intel Clear fifth level</a:t>
            </a:r>
            <a:endParaRPr lang="en-US" dirty="0"/>
          </a:p>
        </p:txBody>
      </p:sp>
      <p:sp>
        <p:nvSpPr>
          <p:cNvPr id="6" name="Slide Number Placeholder 5"/>
          <p:cNvSpPr>
            <a:spLocks noGrp="1"/>
          </p:cNvSpPr>
          <p:nvPr>
            <p:ph type="sldNum" sz="quarter" idx="4"/>
          </p:nvPr>
        </p:nvSpPr>
        <p:spPr>
          <a:xfrm>
            <a:off x="8720932" y="4816638"/>
            <a:ext cx="285020" cy="273844"/>
          </a:xfrm>
          <a:prstGeom prst="rect">
            <a:avLst/>
          </a:prstGeom>
        </p:spPr>
        <p:txBody>
          <a:bodyPr vert="horz" lIns="0" tIns="0" rIns="0" bIns="0" rtlCol="0" anchor="ctr"/>
          <a:lstStyle>
            <a:lvl1pPr algn="r">
              <a:defRPr sz="800">
                <a:solidFill>
                  <a:schemeClr val="bg1"/>
                </a:solidFill>
                <a:latin typeface="+mn-lt"/>
                <a:cs typeface="Intel Clear"/>
              </a:defRPr>
            </a:lvl1pPr>
          </a:lstStyle>
          <a:p>
            <a:fld id="{EE2556C5-CE8C-6547-B838-EA80C61A4AF7}" type="slidenum">
              <a:rPr lang="en-US" smtClean="0"/>
              <a:pPr/>
              <a:t>‹#›</a:t>
            </a:fld>
            <a:endParaRPr lang="en-US" dirty="0"/>
          </a:p>
        </p:txBody>
      </p:sp>
      <p:sp>
        <p:nvSpPr>
          <p:cNvPr id="8" name="Rectangle 7"/>
          <p:cNvSpPr/>
          <p:nvPr userDrawn="1"/>
        </p:nvSpPr>
        <p:spPr>
          <a:xfrm>
            <a:off x="454026" y="4936786"/>
            <a:ext cx="2438946" cy="184666"/>
          </a:xfrm>
          <a:prstGeom prst="rect">
            <a:avLst/>
          </a:prstGeom>
        </p:spPr>
        <p:txBody>
          <a:bodyPr wrap="square" lIns="0" tIns="0" rIns="0" bIns="0">
            <a:spAutoFit/>
          </a:bodyPr>
          <a:lstStyle/>
          <a:p>
            <a:pPr algn="l" fontAlgn="auto">
              <a:spcBef>
                <a:spcPts val="0"/>
              </a:spcBef>
              <a:spcAft>
                <a:spcPts val="0"/>
              </a:spcAft>
              <a:defRPr/>
            </a:pPr>
            <a:r>
              <a:rPr lang="en-US" sz="600" dirty="0" smtClean="0">
                <a:solidFill>
                  <a:schemeClr val="bg1">
                    <a:lumMod val="85000"/>
                  </a:schemeClr>
                </a:solidFill>
                <a:latin typeface="+mn-lt"/>
              </a:rPr>
              <a:t>Copyright</a:t>
            </a:r>
            <a:r>
              <a:rPr lang="en-US" sz="600" baseline="0" dirty="0" smtClean="0">
                <a:solidFill>
                  <a:schemeClr val="bg1">
                    <a:lumMod val="85000"/>
                  </a:schemeClr>
                </a:solidFill>
                <a:latin typeface="+mn-lt"/>
              </a:rPr>
              <a:t> </a:t>
            </a:r>
            <a:r>
              <a:rPr lang="en-US" sz="600" dirty="0" smtClean="0">
                <a:solidFill>
                  <a:schemeClr val="bg1">
                    <a:lumMod val="85000"/>
                  </a:schemeClr>
                </a:solidFill>
                <a:latin typeface="+mn-lt"/>
              </a:rPr>
              <a:t>©  2016, Intel Corporation. All rights reserved. </a:t>
            </a:r>
            <a:br>
              <a:rPr lang="en-US" sz="600" dirty="0" smtClean="0">
                <a:solidFill>
                  <a:schemeClr val="bg1">
                    <a:lumMod val="85000"/>
                  </a:schemeClr>
                </a:solidFill>
                <a:latin typeface="+mn-lt"/>
              </a:rPr>
            </a:br>
            <a:r>
              <a:rPr lang="en-US" sz="600" dirty="0" smtClean="0">
                <a:solidFill>
                  <a:schemeClr val="bg1">
                    <a:lumMod val="85000"/>
                  </a:schemeClr>
                </a:solidFill>
                <a:latin typeface="+mn-lt"/>
              </a:rPr>
              <a:t>*Other names and brands may be claimed as the property of others.</a:t>
            </a:r>
            <a:endParaRPr lang="en-US" sz="600" dirty="0">
              <a:solidFill>
                <a:schemeClr val="bg1">
                  <a:lumMod val="85000"/>
                </a:schemeClr>
              </a:solidFill>
              <a:latin typeface="+mn-lt"/>
            </a:endParaRPr>
          </a:p>
        </p:txBody>
      </p:sp>
      <p:sp>
        <p:nvSpPr>
          <p:cNvPr id="15" name="Footer Placeholder 4"/>
          <p:cNvSpPr>
            <a:spLocks noGrp="1"/>
          </p:cNvSpPr>
          <p:nvPr>
            <p:ph type="ftr" sz="quarter" idx="3"/>
          </p:nvPr>
        </p:nvSpPr>
        <p:spPr>
          <a:xfrm>
            <a:off x="3124200" y="4816638"/>
            <a:ext cx="2895600" cy="273844"/>
          </a:xfrm>
          <a:prstGeom prst="rect">
            <a:avLst/>
          </a:prstGeom>
        </p:spPr>
        <p:txBody>
          <a:bodyPr vert="horz" lIns="91440" tIns="45720" rIns="91440" bIns="45720" rtlCol="0" anchor="ctr"/>
          <a:lstStyle>
            <a:lvl1pPr algn="ctr">
              <a:defRPr sz="800">
                <a:solidFill>
                  <a:schemeClr val="bg1"/>
                </a:solidFill>
                <a:latin typeface="+mn-lt"/>
              </a:defRPr>
            </a:lvl1pPr>
          </a:lstStyle>
          <a:p>
            <a:endParaRPr lang="en-US" dirty="0"/>
          </a:p>
        </p:txBody>
      </p:sp>
      <p:sp>
        <p:nvSpPr>
          <p:cNvPr id="4" name="Action Button: Custom 3">
            <a:hlinkClick r:id="" action="ppaction://customshow?id=0&amp;return=true" highlightClick="1"/>
          </p:cNvPr>
          <p:cNvSpPr/>
          <p:nvPr userDrawn="1"/>
        </p:nvSpPr>
        <p:spPr>
          <a:xfrm>
            <a:off x="454026" y="4791532"/>
            <a:ext cx="996155" cy="128587"/>
          </a:xfrm>
          <a:prstGeom prst="actionButtonBlank">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800" b="0" dirty="0" smtClean="0">
                <a:solidFill>
                  <a:schemeClr val="tx1"/>
                </a:solidFill>
              </a:rPr>
              <a:t>Optimization Notice</a:t>
            </a:r>
          </a:p>
        </p:txBody>
      </p:sp>
    </p:spTree>
    <p:extLst>
      <p:ext uri="{BB962C8B-B14F-4D97-AF65-F5344CB8AC3E}">
        <p14:creationId xmlns:p14="http://schemas.microsoft.com/office/powerpoint/2010/main" val="37862278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74" r:id="rId3"/>
    <p:sldLayoutId id="2147483650" r:id="rId4"/>
    <p:sldLayoutId id="2147483684" r:id="rId5"/>
    <p:sldLayoutId id="2147483652" r:id="rId6"/>
    <p:sldLayoutId id="2147483660" r:id="rId7"/>
    <p:sldLayoutId id="2147483668" r:id="rId8"/>
    <p:sldLayoutId id="2147483669" r:id="rId9"/>
    <p:sldLayoutId id="2147483670" r:id="rId10"/>
    <p:sldLayoutId id="2147483672" r:id="rId11"/>
    <p:sldLayoutId id="2147483651" r:id="rId12"/>
    <p:sldLayoutId id="2147483677" r:id="rId13"/>
    <p:sldLayoutId id="2147483665" r:id="rId14"/>
    <p:sldLayoutId id="2147483654" r:id="rId15"/>
    <p:sldLayoutId id="2147483655" r:id="rId16"/>
    <p:sldLayoutId id="2147483676" r:id="rId17"/>
    <p:sldLayoutId id="2147483681" r:id="rId18"/>
    <p:sldLayoutId id="2147483687" r:id="rId19"/>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dt="0"/>
  <p:txStyles>
    <p:titleStyle>
      <a:lvl1pPr algn="l" defTabSz="457200" rtl="0" eaLnBrk="1" latinLnBrk="0" hangingPunct="1">
        <a:lnSpc>
          <a:spcPct val="100000"/>
        </a:lnSpc>
        <a:spcBef>
          <a:spcPct val="0"/>
        </a:spcBef>
        <a:buNone/>
        <a:defRPr sz="2800" b="0" i="0" kern="1200" spc="0" baseline="0">
          <a:solidFill>
            <a:schemeClr val="tx2"/>
          </a:solidFill>
          <a:latin typeface="Intel Clear"/>
          <a:ea typeface="Intel Clear"/>
          <a:cs typeface="Intel Clear"/>
        </a:defRPr>
      </a:lvl1pPr>
    </p:titleStyle>
    <p:bodyStyle>
      <a:lvl1pPr marL="0" indent="0" algn="l" defTabSz="457200" rtl="0" eaLnBrk="1" latinLnBrk="0" hangingPunct="1">
        <a:spcBef>
          <a:spcPts val="1200"/>
        </a:spcBef>
        <a:spcAft>
          <a:spcPts val="0"/>
        </a:spcAft>
        <a:buFont typeface="Wingdings" panose="05000000000000000000" pitchFamily="2" charset="2"/>
        <a:buNone/>
        <a:defRPr sz="1800" b="0" kern="1200">
          <a:solidFill>
            <a:srgbClr val="0071C5"/>
          </a:solidFill>
          <a:latin typeface="+mn-lt"/>
          <a:ea typeface="+mn-ea"/>
          <a:cs typeface="Intel Clear" panose="020B0604020203020204" pitchFamily="34" charset="0"/>
        </a:defRPr>
      </a:lvl1pPr>
      <a:lvl2pPr marL="225425" indent="-225425" algn="l" defTabSz="457200" rtl="0" eaLnBrk="1" latinLnBrk="0" hangingPunct="1">
        <a:spcBef>
          <a:spcPts val="1200"/>
        </a:spcBef>
        <a:buFont typeface="Wingdings" charset="2"/>
        <a:buChar char="§"/>
        <a:defRPr sz="1600" kern="1200" baseline="0">
          <a:solidFill>
            <a:schemeClr val="tx2"/>
          </a:solidFill>
          <a:latin typeface="+mn-lt"/>
          <a:ea typeface="+mn-ea"/>
          <a:cs typeface="Intel Clear" panose="020B0604020203020204" pitchFamily="34" charset="0"/>
        </a:defRPr>
      </a:lvl2pPr>
      <a:lvl3pPr marL="571500" indent="-228600" algn="l" defTabSz="457200" rtl="0" eaLnBrk="1" latinLnBrk="0" hangingPunct="1">
        <a:spcBef>
          <a:spcPts val="800"/>
        </a:spcBef>
        <a:buFont typeface="Intel Clear" panose="020B0604020203020204" pitchFamily="34" charset="0"/>
        <a:buChar char="–"/>
        <a:defRPr sz="1600" kern="1200">
          <a:solidFill>
            <a:schemeClr val="tx2"/>
          </a:solidFill>
          <a:latin typeface="+mn-lt"/>
          <a:ea typeface="+mn-ea"/>
          <a:cs typeface="Intel Clear" panose="020B0604020203020204" pitchFamily="34" charset="0"/>
        </a:defRPr>
      </a:lvl3pPr>
      <a:lvl4pPr marL="969963" indent="-228600" algn="l" defTabSz="457200" rtl="0" eaLnBrk="1" latinLnBrk="0" hangingPunct="1">
        <a:spcBef>
          <a:spcPct val="20000"/>
        </a:spcBef>
        <a:buFont typeface="Arial"/>
        <a:buChar char="–"/>
        <a:defRPr sz="1400" kern="1200">
          <a:solidFill>
            <a:schemeClr val="tx2"/>
          </a:solidFill>
          <a:latin typeface="+mn-lt"/>
          <a:ea typeface="+mn-ea"/>
          <a:cs typeface="Intel Clear" panose="020B0604020203020204" pitchFamily="34" charset="0"/>
        </a:defRPr>
      </a:lvl4pPr>
      <a:lvl5pPr marL="1319213" indent="-228600" algn="l" defTabSz="457200" rtl="0" eaLnBrk="1" latinLnBrk="0" hangingPunct="1">
        <a:spcBef>
          <a:spcPct val="20000"/>
        </a:spcBef>
        <a:buFont typeface="Intel Clear" panose="020B0604020203020204" pitchFamily="34" charset="0"/>
        <a:buChar char="–"/>
        <a:defRPr sz="1400" kern="1200">
          <a:solidFill>
            <a:schemeClr val="tx2"/>
          </a:solidFill>
          <a:latin typeface="+mn-lt"/>
          <a:ea typeface="+mn-ea"/>
          <a:cs typeface="Intel Clear" panose="020B0604020203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icl.cs.utk.edu/news_pub/submissions/tudeba_gemm.pdf"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2000">
              <a:schemeClr val="tx2"/>
            </a:gs>
            <a:gs pos="95000">
              <a:srgbClr val="009FDF"/>
            </a:gs>
            <a:gs pos="78000">
              <a:srgbClr val="0071C5"/>
            </a:gs>
          </a:gsLst>
          <a:lin ang="198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4687" y="2421694"/>
            <a:ext cx="8212886" cy="1102519"/>
          </a:xfrm>
        </p:spPr>
        <p:txBody>
          <a:bodyPr/>
          <a:lstStyle/>
          <a:p>
            <a:r>
              <a:rPr lang="en-US" dirty="0" smtClean="0">
                <a:solidFill>
                  <a:schemeClr val="bg1">
                    <a:alpha val="90000"/>
                  </a:schemeClr>
                </a:solidFill>
              </a:rPr>
              <a:t>Intel MKL® GEMM_BATCH</a:t>
            </a:r>
            <a:endParaRPr lang="en-US" dirty="0">
              <a:solidFill>
                <a:schemeClr val="bg1">
                  <a:alpha val="90000"/>
                </a:schemeClr>
              </a:solidFill>
            </a:endParaRPr>
          </a:p>
        </p:txBody>
      </p:sp>
      <p:sp>
        <p:nvSpPr>
          <p:cNvPr id="3" name="Subtitle 2"/>
          <p:cNvSpPr>
            <a:spLocks noGrp="1"/>
          </p:cNvSpPr>
          <p:nvPr>
            <p:ph type="subTitle" idx="1"/>
          </p:nvPr>
        </p:nvSpPr>
        <p:spPr/>
        <p:txBody>
          <a:bodyPr/>
          <a:lstStyle/>
          <a:p>
            <a:r>
              <a:rPr lang="en-US" b="0" dirty="0" smtClean="0"/>
              <a:t>Kazushige Goto, Murat E. Guney, </a:t>
            </a:r>
            <a:r>
              <a:rPr lang="en-US" b="0" i="1" dirty="0" smtClean="0"/>
              <a:t>Sarah Knepper</a:t>
            </a:r>
            <a:r>
              <a:rPr lang="en-US" b="0" dirty="0" smtClean="0"/>
              <a:t>, Shane Story</a:t>
            </a:r>
          </a:p>
          <a:p>
            <a:r>
              <a:rPr lang="en-US" b="0" dirty="0" smtClean="0"/>
              <a:t>Intel® Math Kernel Library (Intel® MKL)</a:t>
            </a:r>
            <a:endParaRPr lang="en-US" b="0" dirty="0"/>
          </a:p>
        </p:txBody>
      </p:sp>
    </p:spTree>
    <p:extLst>
      <p:ext uri="{BB962C8B-B14F-4D97-AF65-F5344CB8AC3E}">
        <p14:creationId xmlns:p14="http://schemas.microsoft.com/office/powerpoint/2010/main" val="23100960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10</a:t>
            </a:fld>
            <a:endParaRPr lang="en-US" dirty="0"/>
          </a:p>
        </p:txBody>
      </p:sp>
      <p:sp>
        <p:nvSpPr>
          <p:cNvPr id="3" name="Title 2"/>
          <p:cNvSpPr>
            <a:spLocks noGrp="1"/>
          </p:cNvSpPr>
          <p:nvPr>
            <p:ph type="title"/>
          </p:nvPr>
        </p:nvSpPr>
        <p:spPr/>
        <p:txBody>
          <a:bodyPr/>
          <a:lstStyle/>
          <a:p>
            <a:r>
              <a:rPr lang="en-US" dirty="0"/>
              <a:t>DGEMM_BATCH vs DGEMM in Intel MKL</a:t>
            </a:r>
            <a:br>
              <a:rPr lang="en-US" dirty="0"/>
            </a:br>
            <a:r>
              <a:rPr lang="en-US" dirty="0"/>
              <a:t>10,000 </a:t>
            </a:r>
            <a:r>
              <a:rPr lang="en-US" dirty="0" smtClean="0"/>
              <a:t>Matrix </a:t>
            </a:r>
            <a:r>
              <a:rPr lang="en-US" dirty="0"/>
              <a:t>Multiplication Instances</a:t>
            </a:r>
          </a:p>
        </p:txBody>
      </p:sp>
      <p:sp>
        <p:nvSpPr>
          <p:cNvPr id="5" name="Footer Placeholder 4"/>
          <p:cNvSpPr>
            <a:spLocks noGrp="1"/>
          </p:cNvSpPr>
          <p:nvPr>
            <p:ph type="ftr" sz="quarter" idx="3"/>
          </p:nvPr>
        </p:nvSpPr>
        <p:spPr/>
        <p:txBody>
          <a:bodyPr/>
          <a:lstStyle/>
          <a:p>
            <a:endParaRPr lang="en-US" dirty="0"/>
          </a:p>
        </p:txBody>
      </p:sp>
      <p:sp>
        <p:nvSpPr>
          <p:cNvPr id="8" name="TextBox 1"/>
          <p:cNvSpPr txBox="1"/>
          <p:nvPr/>
        </p:nvSpPr>
        <p:spPr>
          <a:xfrm>
            <a:off x="455613" y="4585055"/>
            <a:ext cx="8375903" cy="23158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914400">
              <a:spcBef>
                <a:spcPts val="200"/>
              </a:spcBef>
              <a:defRPr/>
            </a:pPr>
            <a:r>
              <a:rPr lang="en-US" sz="650" kern="0" dirty="0"/>
              <a:t>Configuration Info - Versions: Intel® Math Kernel Library (Intel® MKL) </a:t>
            </a:r>
            <a:r>
              <a:rPr lang="en-US" sz="650" kern="0" dirty="0" smtClean="0"/>
              <a:t>11.3.3; Hardware: </a:t>
            </a:r>
            <a:r>
              <a:rPr lang="en-US" sz="650" kern="0" dirty="0"/>
              <a:t>Intel® Xeon® Processor E5-2699v3, 2 Eighteen-core CPUs (45MB LLC, 2.3GHz), 64GB of RAM; Operating System: CentOS 7.1 </a:t>
            </a:r>
            <a:r>
              <a:rPr lang="en-US" sz="650" kern="0" dirty="0" smtClean="0"/>
              <a:t>x86_64</a:t>
            </a:r>
            <a:endParaRPr lang="en-US" sz="650" kern="0" dirty="0"/>
          </a:p>
        </p:txBody>
      </p:sp>
      <p:graphicFrame>
        <p:nvGraphicFramePr>
          <p:cNvPr id="10" name="Content Placeholder 9"/>
          <p:cNvGraphicFramePr>
            <a:graphicFrameLocks noGrp="1"/>
          </p:cNvGraphicFramePr>
          <p:nvPr>
            <p:ph sz="quarter" idx="13"/>
            <p:extLst>
              <p:ext uri="{D42A27DB-BD31-4B8C-83A1-F6EECF244321}">
                <p14:modId xmlns:p14="http://schemas.microsoft.com/office/powerpoint/2010/main" val="3302846286"/>
              </p:ext>
            </p:extLst>
          </p:nvPr>
        </p:nvGraphicFramePr>
        <p:xfrm>
          <a:off x="455613" y="1203325"/>
          <a:ext cx="8228012" cy="34258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17866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11</a:t>
            </a:fld>
            <a:endParaRPr lang="en-US" dirty="0"/>
          </a:p>
        </p:txBody>
      </p:sp>
      <p:sp>
        <p:nvSpPr>
          <p:cNvPr id="3" name="Title 2"/>
          <p:cNvSpPr>
            <a:spLocks noGrp="1"/>
          </p:cNvSpPr>
          <p:nvPr>
            <p:ph type="title"/>
          </p:nvPr>
        </p:nvSpPr>
        <p:spPr/>
        <p:txBody>
          <a:bodyPr/>
          <a:lstStyle/>
          <a:p>
            <a:r>
              <a:rPr lang="en-US" dirty="0"/>
              <a:t>Benefit of Group in DGEMM_BATCH</a:t>
            </a:r>
            <a:br>
              <a:rPr lang="en-US" dirty="0"/>
            </a:br>
            <a:r>
              <a:rPr lang="en-US" dirty="0"/>
              <a:t>10,000 </a:t>
            </a:r>
            <a:r>
              <a:rPr lang="en-US" dirty="0" smtClean="0"/>
              <a:t>Matrix </a:t>
            </a:r>
            <a:r>
              <a:rPr lang="en-US" dirty="0"/>
              <a:t>Multiplication Instances</a:t>
            </a:r>
          </a:p>
        </p:txBody>
      </p:sp>
      <p:sp>
        <p:nvSpPr>
          <p:cNvPr id="5" name="Footer Placeholder 4"/>
          <p:cNvSpPr>
            <a:spLocks noGrp="1"/>
          </p:cNvSpPr>
          <p:nvPr>
            <p:ph type="ftr" sz="quarter" idx="3"/>
          </p:nvPr>
        </p:nvSpPr>
        <p:spPr/>
        <p:txBody>
          <a:bodyPr/>
          <a:lstStyle/>
          <a:p>
            <a:endParaRPr lang="en-US" dirty="0"/>
          </a:p>
        </p:txBody>
      </p:sp>
      <p:sp>
        <p:nvSpPr>
          <p:cNvPr id="6" name="TextBox 1"/>
          <p:cNvSpPr txBox="1"/>
          <p:nvPr/>
        </p:nvSpPr>
        <p:spPr>
          <a:xfrm>
            <a:off x="455613" y="4585055"/>
            <a:ext cx="8375903" cy="23158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914400">
              <a:spcBef>
                <a:spcPts val="200"/>
              </a:spcBef>
              <a:defRPr/>
            </a:pPr>
            <a:r>
              <a:rPr lang="en-US" sz="650" kern="0" dirty="0"/>
              <a:t>Configuration Info - Versions: Intel® Math Kernel Library (Intel® MKL) </a:t>
            </a:r>
            <a:r>
              <a:rPr lang="en-US" sz="650" kern="0" dirty="0" smtClean="0"/>
              <a:t>11.3.3; Hardware: </a:t>
            </a:r>
            <a:r>
              <a:rPr lang="en-US" sz="650" kern="0" dirty="0"/>
              <a:t>Intel® Xeon® Processor E5-2699v3, 2 Eighteen-core CPUs (45MB LLC, 2.3GHz), 64GB of RAM; Operating System: CentOS 7.1 </a:t>
            </a:r>
            <a:r>
              <a:rPr lang="en-US" sz="650" kern="0" dirty="0" smtClean="0"/>
              <a:t>x86_64</a:t>
            </a:r>
            <a:endParaRPr lang="en-US" sz="650" kern="0" dirty="0"/>
          </a:p>
        </p:txBody>
      </p:sp>
      <p:graphicFrame>
        <p:nvGraphicFramePr>
          <p:cNvPr id="9" name="Content Placeholder 8"/>
          <p:cNvGraphicFramePr>
            <a:graphicFrameLocks noGrp="1"/>
          </p:cNvGraphicFramePr>
          <p:nvPr>
            <p:ph sz="quarter" idx="13"/>
            <p:extLst>
              <p:ext uri="{D42A27DB-BD31-4B8C-83A1-F6EECF244321}">
                <p14:modId xmlns:p14="http://schemas.microsoft.com/office/powerpoint/2010/main" val="3595566613"/>
              </p:ext>
            </p:extLst>
          </p:nvPr>
        </p:nvGraphicFramePr>
        <p:xfrm>
          <a:off x="455613" y="1203325"/>
          <a:ext cx="8228012" cy="34258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879944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12</a:t>
            </a:fld>
            <a:endParaRPr lang="en-US" dirty="0"/>
          </a:p>
        </p:txBody>
      </p:sp>
      <p:sp>
        <p:nvSpPr>
          <p:cNvPr id="3" name="Title 2"/>
          <p:cNvSpPr>
            <a:spLocks noGrp="1"/>
          </p:cNvSpPr>
          <p:nvPr>
            <p:ph type="title"/>
          </p:nvPr>
        </p:nvSpPr>
        <p:spPr/>
        <p:txBody>
          <a:bodyPr/>
          <a:lstStyle/>
          <a:p>
            <a:r>
              <a:rPr lang="en-US" dirty="0"/>
              <a:t>Benefit of Multiple Groups in DGEMM_BATCH</a:t>
            </a:r>
            <a:br>
              <a:rPr lang="en-US" dirty="0"/>
            </a:br>
            <a:r>
              <a:rPr lang="en-US" dirty="0" smtClean="0"/>
              <a:t>Similar FLOP count per group</a:t>
            </a:r>
            <a:endParaRPr lang="en-US" dirty="0"/>
          </a:p>
        </p:txBody>
      </p:sp>
      <p:sp>
        <p:nvSpPr>
          <p:cNvPr id="5" name="Footer Placeholder 4"/>
          <p:cNvSpPr>
            <a:spLocks noGrp="1"/>
          </p:cNvSpPr>
          <p:nvPr>
            <p:ph type="ftr" sz="quarter" idx="3"/>
          </p:nvPr>
        </p:nvSpPr>
        <p:spPr/>
        <p:txBody>
          <a:bodyPr/>
          <a:lstStyle/>
          <a:p>
            <a:endParaRPr lang="en-US" dirty="0"/>
          </a:p>
        </p:txBody>
      </p:sp>
      <p:sp>
        <p:nvSpPr>
          <p:cNvPr id="6" name="TextBox 1"/>
          <p:cNvSpPr txBox="1"/>
          <p:nvPr/>
        </p:nvSpPr>
        <p:spPr>
          <a:xfrm>
            <a:off x="455613" y="4585055"/>
            <a:ext cx="8375903" cy="23158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defTabSz="914400">
              <a:spcBef>
                <a:spcPts val="200"/>
              </a:spcBef>
              <a:defRPr/>
            </a:pPr>
            <a:r>
              <a:rPr lang="en-US" sz="650" kern="0" dirty="0"/>
              <a:t>Configuration Info - Versions: Intel® Math Kernel Library (Intel® MKL) </a:t>
            </a:r>
            <a:r>
              <a:rPr lang="en-US" sz="650" kern="0" dirty="0" smtClean="0"/>
              <a:t>11.3.3; Hardware: </a:t>
            </a:r>
            <a:r>
              <a:rPr lang="en-US" sz="650" kern="0" dirty="0"/>
              <a:t>Intel® Xeon® Processor E5-2699v3, 2 Eighteen-core CPUs (45MB LLC, 2.3GHz), 64GB of RAM; Operating System: CentOS 7.1 </a:t>
            </a:r>
            <a:r>
              <a:rPr lang="en-US" sz="650" kern="0" dirty="0" smtClean="0"/>
              <a:t>x86_64</a:t>
            </a:r>
            <a:endParaRPr lang="en-US" sz="650" kern="0"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2054264283"/>
              </p:ext>
            </p:extLst>
          </p:nvPr>
        </p:nvGraphicFramePr>
        <p:xfrm>
          <a:off x="455613" y="1203325"/>
          <a:ext cx="8228012" cy="3425825"/>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3"/>
          <p:cNvSpPr txBox="1"/>
          <p:nvPr/>
        </p:nvSpPr>
        <p:spPr>
          <a:xfrm>
            <a:off x="1117759" y="1687829"/>
            <a:ext cx="3451860" cy="610363"/>
          </a:xfrm>
          <a:prstGeom prst="rect">
            <a:avLst/>
          </a:prstGeom>
          <a:solidFill>
            <a:schemeClr val="bg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100" dirty="0"/>
              <a:t>Group</a:t>
            </a:r>
            <a:r>
              <a:rPr lang="en-US" sz="1100" baseline="0" dirty="0"/>
              <a:t> 1 contains 4096 matrices size M=N=K=8*1=8</a:t>
            </a:r>
          </a:p>
          <a:p>
            <a:r>
              <a:rPr lang="en-US" sz="1100" baseline="0" dirty="0"/>
              <a:t>Group 2 contains 512 matrices size M=N=K=8*2=16</a:t>
            </a:r>
          </a:p>
          <a:p>
            <a:r>
              <a:rPr lang="en-US" sz="1100" baseline="0" dirty="0"/>
              <a:t>Group 16 contains 1 matrix size M=N=K=8*16=128</a:t>
            </a:r>
          </a:p>
        </p:txBody>
      </p:sp>
    </p:spTree>
    <p:extLst>
      <p:ext uri="{BB962C8B-B14F-4D97-AF65-F5344CB8AC3E}">
        <p14:creationId xmlns:p14="http://schemas.microsoft.com/office/powerpoint/2010/main" val="2856109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13</a:t>
            </a:fld>
            <a:endParaRPr lang="en-US" dirty="0"/>
          </a:p>
        </p:txBody>
      </p:sp>
      <p:sp>
        <p:nvSpPr>
          <p:cNvPr id="3" name="Title 2"/>
          <p:cNvSpPr>
            <a:spLocks noGrp="1"/>
          </p:cNvSpPr>
          <p:nvPr>
            <p:ph type="title"/>
          </p:nvPr>
        </p:nvSpPr>
        <p:spPr/>
        <p:txBody>
          <a:bodyPr/>
          <a:lstStyle/>
          <a:p>
            <a:r>
              <a:rPr lang="en-US" dirty="0" smtClean="0"/>
              <a:t>Final Remarks</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Batching better utilizes multi-/many-cores for small/medium matrices</a:t>
            </a:r>
          </a:p>
          <a:p>
            <a:pPr marL="285750" indent="-285750">
              <a:buFont typeface="Arial" panose="020B0604020202020204" pitchFamily="34" charset="0"/>
              <a:buChar char="•"/>
            </a:pPr>
            <a:r>
              <a:rPr lang="en-US" dirty="0" smtClean="0"/>
              <a:t>Groups contain matrices with same parameters (size, leading dimension, etc.)</a:t>
            </a:r>
          </a:p>
          <a:p>
            <a:pPr marL="285750" indent="-285750">
              <a:buFont typeface="Arial" panose="020B0604020202020204" pitchFamily="34" charset="0"/>
              <a:buChar char="•"/>
            </a:pPr>
            <a:r>
              <a:rPr lang="en-US" dirty="0" smtClean="0"/>
              <a:t>Intel MKL GEMM_BATCH API allows batching multiple groups</a:t>
            </a:r>
          </a:p>
          <a:p>
            <a:pPr marL="511175" lvl="1" indent="-285750">
              <a:buFont typeface="Arial" panose="020B0604020202020204" pitchFamily="34" charset="0"/>
              <a:buChar char="•"/>
            </a:pPr>
            <a:r>
              <a:rPr lang="en-US" dirty="0" smtClean="0"/>
              <a:t>Reduces overhead of function calls </a:t>
            </a:r>
          </a:p>
          <a:p>
            <a:pPr marL="511175" lvl="1" indent="-285750">
              <a:buFont typeface="Arial" panose="020B0604020202020204" pitchFamily="34" charset="0"/>
              <a:buChar char="•"/>
            </a:pPr>
            <a:r>
              <a:rPr lang="en-US" dirty="0" smtClean="0"/>
              <a:t>Minimizes parameter checking</a:t>
            </a:r>
          </a:p>
          <a:p>
            <a:pPr marL="511175" lvl="1" indent="-285750">
              <a:buFont typeface="Arial" panose="020B0604020202020204" pitchFamily="34" charset="0"/>
              <a:buChar char="•"/>
            </a:pPr>
            <a:r>
              <a:rPr lang="en-US" dirty="0" smtClean="0"/>
              <a:t>Opportunities for cross-GEMM optimizations</a:t>
            </a:r>
          </a:p>
          <a:p>
            <a:pPr marL="285750" indent="-285750">
              <a:buFont typeface="Arial" panose="020B0604020202020204" pitchFamily="34" charset="0"/>
              <a:buChar char="•"/>
            </a:pPr>
            <a:r>
              <a:rPr lang="en-US" dirty="0" smtClean="0"/>
              <a:t>Intel MKL GEMM_BATCH API combines ease-of-use with performance opportunities</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202199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t>Legal Disclaimer &amp; Optimization Notice</a:t>
            </a:r>
          </a:p>
        </p:txBody>
      </p:sp>
      <p:sp>
        <p:nvSpPr>
          <p:cNvPr id="24579" name="Content Placeholder 3"/>
          <p:cNvSpPr>
            <a:spLocks noGrp="1"/>
          </p:cNvSpPr>
          <p:nvPr>
            <p:ph sz="quarter" idx="13"/>
          </p:nvPr>
        </p:nvSpPr>
        <p:spPr>
          <a:xfrm>
            <a:off x="455613" y="1203325"/>
            <a:ext cx="8228012" cy="2068381"/>
          </a:xfrm>
        </p:spPr>
        <p:txBody>
          <a:bodyPr>
            <a:normAutofit fontScale="92500" lnSpcReduction="20000"/>
          </a:bodyPr>
          <a:lstStyle/>
          <a:p>
            <a:r>
              <a:rPr lang="en-US" altLang="en-US" sz="1200" dirty="0" smtClean="0"/>
              <a:t>INFORMATION IN THIS DOCUMENT IS PROVIDED “AS IS”. NO LICENSE, EXPRESS OR IMPLIED, BY ESTOPPEL OR OTHERWISE, TO ANY INTELLECTUAL PROPERTY RIGHTS IS GRANTED BY THIS DOCUMENT. INTEL ASSUMES NO LIABILITY WHATSOEVER AND INTEL DISCLAIMS ANY EXPRESS OR IMPLIED WARRANTY, RELATING TO THIS INFORMATION INCLUDING LIABILITY OR WARRANTIES RELATING TO FITNESS FOR A PARTICULAR PURPOSE, MERCHANTABILITY, OR INFRINGEMENT OF ANY PATENT, COPYRIGHT OR OTHER INTELLECTUAL PROPERTY RIGHT.</a:t>
            </a:r>
          </a:p>
          <a:p>
            <a:r>
              <a:rPr lang="en-US" altLang="en-US" sz="1200" dirty="0" smtClean="0"/>
              <a:t>Software and workloads used in performance tests may have been optimized for performance only on Intel microprocessors.  Performance tests, such as SYSmark and MobileMark, are measured using specific computer systems, components, software, operations and functions.  Any change to any of those factors may cause the results to vary.  You should consult other information and performance tests to assist you in fully evaluating your contemplated purchases, including the performance of that product when combined with other products. </a:t>
            </a:r>
          </a:p>
          <a:p>
            <a:r>
              <a:rPr lang="en-US" altLang="en-US" sz="1200" dirty="0" smtClean="0"/>
              <a:t>Copyright © 2016, Intel Corporation. All rights reserved. Intel, Pentium, Xeon, Xeon Phi, Core, VTune, Cilk, and the Intel logo are trademarks of Intel Corporation in the U.S. and other countries.</a:t>
            </a:r>
          </a:p>
        </p:txBody>
      </p:sp>
      <p:graphicFrame>
        <p:nvGraphicFramePr>
          <p:cNvPr id="8" name="Table 7"/>
          <p:cNvGraphicFramePr>
            <a:graphicFrameLocks noGrp="1"/>
          </p:cNvGraphicFramePr>
          <p:nvPr>
            <p:extLst>
              <p:ext uri="{D42A27DB-BD31-4B8C-83A1-F6EECF244321}">
                <p14:modId xmlns:p14="http://schemas.microsoft.com/office/powerpoint/2010/main" val="3106595930"/>
              </p:ext>
            </p:extLst>
          </p:nvPr>
        </p:nvGraphicFramePr>
        <p:xfrm>
          <a:off x="457201" y="3271704"/>
          <a:ext cx="8251825" cy="1371600"/>
        </p:xfrm>
        <a:graphic>
          <a:graphicData uri="http://schemas.openxmlformats.org/drawingml/2006/table">
            <a:tbl>
              <a:tblPr/>
              <a:tblGrid>
                <a:gridCol w="8251825"/>
              </a:tblGrid>
              <a:tr h="20573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FFFFFF"/>
                          </a:solidFill>
                          <a:effectLst/>
                          <a:latin typeface="+mn-lt"/>
                          <a:ea typeface="MS PGothic" pitchFamily="34" charset="-128"/>
                        </a:rPr>
                        <a:t>Optimization Notice</a:t>
                      </a:r>
                    </a:p>
                  </a:txBody>
                  <a:tcPr marL="91425" marR="91425"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r>
              <a:tr h="11658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mn-lt"/>
                          <a:ea typeface="MS PGothic" pitchFamily="34" charset="-128"/>
                        </a:rPr>
                        <a:t>Intel</a:t>
                      </a:r>
                      <a:r>
                        <a:rPr kumimoji="0" lang="en-US" altLang="en-US" sz="1000" b="0" i="0" u="none" strike="noStrike" cap="none" normalizeH="0" baseline="0" dirty="0" smtClean="0">
                          <a:ln>
                            <a:noFill/>
                          </a:ln>
                          <a:solidFill>
                            <a:srgbClr val="000000"/>
                          </a:solidFill>
                          <a:effectLst/>
                          <a:latin typeface="+mn-lt"/>
                          <a:ea typeface="MS PGothic" pitchFamily="34" charset="-128"/>
                        </a:rPr>
                        <a:t>’</a:t>
                      </a:r>
                      <a:r>
                        <a:rPr kumimoji="0" lang="en-US" sz="1000" b="0" i="0" u="none" strike="noStrike" cap="none" normalizeH="0" baseline="0" dirty="0" smtClean="0">
                          <a:ln>
                            <a:noFill/>
                          </a:ln>
                          <a:solidFill>
                            <a:srgbClr val="000000"/>
                          </a:solidFill>
                          <a:effectLst/>
                          <a:latin typeface="+mn-lt"/>
                          <a:ea typeface="MS PGothic" pitchFamily="34" charset="-128"/>
                        </a:rPr>
                        <a:t>s compilers may or may not optimize to the same degree for non-Intel microprocessors for optimizations that are not unique to Intel microprocessors. These optimizations include SSE2, SSE3, and SSSE3 instruction sets and other optimizations. Intel does not guarantee the availability, functionality, or effectiveness of any optimization on microprocessors not manufactured by Intel. Microprocessor-dependent optimizations in this product are intended for use with Intel microprocessors. Certain optimizations not specific to Intel microarchitecture are reserved for Intel microprocessors. Please refer to the applicable product User and Reference Guides for more information regarding the specific instruction sets covered by this notice.</a:t>
                      </a:r>
                    </a:p>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mn-lt"/>
                          <a:ea typeface="MS PGothic" pitchFamily="34" charset="-128"/>
                        </a:rPr>
                        <a:t>Notice revision #20110804</a:t>
                      </a:r>
                    </a:p>
                  </a:txBody>
                  <a:tcPr marL="91425" marR="91425" marT="34286" marB="3428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
        <p:nvSpPr>
          <p:cNvPr id="18" name="Slide Number Placeholder 5"/>
          <p:cNvSpPr txBox="1">
            <a:spLocks/>
          </p:cNvSpPr>
          <p:nvPr/>
        </p:nvSpPr>
        <p:spPr>
          <a:xfrm>
            <a:off x="6873939" y="4825200"/>
            <a:ext cx="2133600" cy="273844"/>
          </a:xfrm>
          <a:prstGeom prst="rect">
            <a:avLst/>
          </a:prstGeom>
        </p:spPr>
        <p:txBody>
          <a:bodyPr vert="horz" lIns="0" tIns="0" rIns="0" bIns="0" rtlCol="0" anchor="ctr"/>
          <a:lstStyle>
            <a:defPPr>
              <a:defRPr lang="en-US"/>
            </a:defPPr>
            <a:lvl1pPr marL="0" algn="r" defTabSz="457200" rtl="0" eaLnBrk="1" latinLnBrk="0" hangingPunct="1">
              <a:defRPr sz="800" kern="1200">
                <a:solidFill>
                  <a:schemeClr val="bg1"/>
                </a:solidFill>
                <a:latin typeface="+mn-lt"/>
                <a:ea typeface="+mn-ea"/>
                <a:cs typeface="Intel Clear Light" panose="020B0404020203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E2556C5-CE8C-6547-B838-EA80C61A4AF7}" type="slidenum">
              <a:rPr lang="en-US" smtClean="0"/>
              <a:pPr/>
              <a:t>14</a:t>
            </a:fld>
            <a:endParaRPr lang="en-US" dirty="0"/>
          </a:p>
        </p:txBody>
      </p:sp>
      <p:sp>
        <p:nvSpPr>
          <p:cNvPr id="4" name="Rectangle 3"/>
          <p:cNvSpPr/>
          <p:nvPr/>
        </p:nvSpPr>
        <p:spPr>
          <a:xfrm>
            <a:off x="442992" y="4779958"/>
            <a:ext cx="1031002" cy="14474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71270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41525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2</a:t>
            </a:fld>
            <a:endParaRPr lang="en-US" dirty="0"/>
          </a:p>
        </p:txBody>
      </p:sp>
      <p:sp>
        <p:nvSpPr>
          <p:cNvPr id="3" name="Title 2"/>
          <p:cNvSpPr>
            <a:spLocks noGrp="1"/>
          </p:cNvSpPr>
          <p:nvPr>
            <p:ph type="title"/>
          </p:nvPr>
        </p:nvSpPr>
        <p:spPr/>
        <p:txBody>
          <a:bodyPr/>
          <a:lstStyle/>
          <a:p>
            <a:r>
              <a:rPr lang="en-US" dirty="0" smtClean="0"/>
              <a:t>Introduction to batched BLAS/LAPACK</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Execute independent BLAS/LAPACK operations simultaneously with one function call</a:t>
            </a:r>
          </a:p>
          <a:p>
            <a:pPr marL="285750" indent="-285750">
              <a:buFont typeface="Arial" panose="020B0604020202020204" pitchFamily="34" charset="0"/>
              <a:buChar char="•"/>
            </a:pPr>
            <a:r>
              <a:rPr lang="en-US" dirty="0" smtClean="0"/>
              <a:t>User ensures no data dependency between the operations</a:t>
            </a:r>
          </a:p>
          <a:p>
            <a:pPr marL="285750" indent="-285750">
              <a:buFont typeface="Arial" panose="020B0604020202020204" pitchFamily="34" charset="0"/>
              <a:buChar char="•"/>
            </a:pPr>
            <a:r>
              <a:rPr lang="en-US" dirty="0"/>
              <a:t>Take advantage of all cores even for small/medium </a:t>
            </a:r>
            <a:r>
              <a:rPr lang="en-US" dirty="0" smtClean="0"/>
              <a:t>sizes</a:t>
            </a:r>
          </a:p>
          <a:p>
            <a:pPr marL="285750" indent="-285750">
              <a:buFont typeface="Arial" panose="020B0604020202020204" pitchFamily="34" charset="0"/>
              <a:buChar char="•"/>
            </a:pPr>
            <a:r>
              <a:rPr lang="en-US" dirty="0" smtClean="0"/>
              <a:t>Existing implementations:</a:t>
            </a:r>
          </a:p>
          <a:p>
            <a:pPr marL="511175" lvl="1" indent="-285750">
              <a:buFont typeface="Arial" panose="020B0604020202020204" pitchFamily="34" charset="0"/>
              <a:buChar char="•"/>
            </a:pPr>
            <a:r>
              <a:rPr lang="en-US" dirty="0" err="1" smtClean="0"/>
              <a:t>cuBLAS</a:t>
            </a:r>
            <a:r>
              <a:rPr lang="en-US" dirty="0" smtClean="0"/>
              <a:t>*: </a:t>
            </a:r>
            <a:r>
              <a:rPr lang="en-US" dirty="0" err="1" smtClean="0"/>
              <a:t>cublasDgemmBatched</a:t>
            </a:r>
            <a:endParaRPr lang="en-US" dirty="0" smtClean="0"/>
          </a:p>
          <a:p>
            <a:pPr marL="511175" lvl="1" indent="-285750">
              <a:buFont typeface="Arial" panose="020B0604020202020204" pitchFamily="34" charset="0"/>
              <a:buChar char="•"/>
            </a:pPr>
            <a:r>
              <a:rPr lang="en-US" dirty="0" smtClean="0"/>
              <a:t>MAGMA*: </a:t>
            </a:r>
            <a:r>
              <a:rPr lang="en-US" dirty="0" err="1" smtClean="0"/>
              <a:t>magma_dgemm_batched</a:t>
            </a:r>
            <a:endParaRPr lang="en-US" dirty="0" smtClean="0"/>
          </a:p>
          <a:p>
            <a:pPr marL="511175" lvl="1" indent="-285750">
              <a:buFont typeface="Arial" panose="020B0604020202020204" pitchFamily="34" charset="0"/>
              <a:buChar char="•"/>
            </a:pPr>
            <a:r>
              <a:rPr lang="en-US" dirty="0" smtClean="0"/>
              <a:t>Intel® Math Kernel Library (Intel® MKL): DGEMM_BATCH</a:t>
            </a:r>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30191344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3</a:t>
            </a:fld>
            <a:endParaRPr lang="en-US" dirty="0"/>
          </a:p>
        </p:txBody>
      </p:sp>
      <p:sp>
        <p:nvSpPr>
          <p:cNvPr id="3" name="Title 2"/>
          <p:cNvSpPr>
            <a:spLocks noGrp="1"/>
          </p:cNvSpPr>
          <p:nvPr>
            <p:ph type="title"/>
          </p:nvPr>
        </p:nvSpPr>
        <p:spPr/>
        <p:txBody>
          <a:bodyPr/>
          <a:lstStyle/>
          <a:p>
            <a:r>
              <a:rPr lang="en-US" dirty="0" smtClean="0"/>
              <a:t>Performance opportunities for batching</a:t>
            </a:r>
            <a:endParaRPr lang="en-US" dirty="0"/>
          </a:p>
        </p:txBody>
      </p:sp>
      <p:sp>
        <p:nvSpPr>
          <p:cNvPr id="4" name="Content Placeholder 3"/>
          <p:cNvSpPr>
            <a:spLocks noGrp="1"/>
          </p:cNvSpPr>
          <p:nvPr>
            <p:ph sz="quarter" idx="13"/>
          </p:nvPr>
        </p:nvSpPr>
        <p:spPr/>
        <p:txBody>
          <a:bodyPr>
            <a:normAutofit fontScale="92500" lnSpcReduction="20000"/>
          </a:bodyPr>
          <a:lstStyle/>
          <a:p>
            <a:pPr marL="285750" indent="-285750">
              <a:buFont typeface="Arial" panose="020B0604020202020204" pitchFamily="34" charset="0"/>
              <a:buChar char="•"/>
            </a:pPr>
            <a:r>
              <a:rPr lang="en-US" dirty="0" smtClean="0"/>
              <a:t>Minimize library overheads for small sizes</a:t>
            </a:r>
          </a:p>
          <a:p>
            <a:pPr marL="511175" lvl="1" indent="-285750">
              <a:buFont typeface="Arial" panose="020B0604020202020204" pitchFamily="34" charset="0"/>
              <a:buChar char="•"/>
            </a:pPr>
            <a:r>
              <a:rPr lang="en-US" dirty="0" smtClean="0"/>
              <a:t>Function and error checking overheads are significant</a:t>
            </a:r>
          </a:p>
          <a:p>
            <a:pPr marL="511175" lvl="1" indent="-285750">
              <a:buFont typeface="Arial" panose="020B0604020202020204" pitchFamily="34" charset="0"/>
              <a:buChar char="•"/>
            </a:pPr>
            <a:r>
              <a:rPr lang="en-US" dirty="0" smtClean="0"/>
              <a:t>Dispatch and error check once for each GEMM group</a:t>
            </a:r>
          </a:p>
          <a:p>
            <a:pPr marL="285750" indent="-285750">
              <a:buFont typeface="Arial" panose="020B0604020202020204" pitchFamily="34" charset="0"/>
              <a:buChar char="•"/>
            </a:pPr>
            <a:r>
              <a:rPr lang="en-US" dirty="0" smtClean="0"/>
              <a:t>Better exploit parallelism available in many-/multi-core processors</a:t>
            </a:r>
          </a:p>
          <a:p>
            <a:pPr marL="511175" lvl="1" indent="-285750">
              <a:buFont typeface="Arial" panose="020B0604020202020204" pitchFamily="34" charset="0"/>
              <a:buChar char="•"/>
            </a:pPr>
            <a:r>
              <a:rPr lang="en-US" dirty="0" smtClean="0"/>
              <a:t>Schedule simultaneous GEMM functions on </a:t>
            </a:r>
            <a:r>
              <a:rPr lang="en-US" dirty="0"/>
              <a:t>Intel® Xeon® processor and Intel® Xeon Phi™ </a:t>
            </a:r>
            <a:r>
              <a:rPr lang="en-US" dirty="0" smtClean="0"/>
              <a:t>coprocessor</a:t>
            </a:r>
          </a:p>
          <a:p>
            <a:pPr marL="511175" lvl="1" indent="-285750">
              <a:buFont typeface="Arial" panose="020B0604020202020204" pitchFamily="34" charset="0"/>
              <a:buChar char="•"/>
            </a:pPr>
            <a:r>
              <a:rPr lang="en-US" dirty="0" smtClean="0"/>
              <a:t>Assign optimal number of threads/cores to each operation</a:t>
            </a:r>
          </a:p>
          <a:p>
            <a:pPr marL="285750" indent="-285750">
              <a:buFont typeface="Arial" panose="020B0604020202020204" pitchFamily="34" charset="0"/>
              <a:buChar char="•"/>
            </a:pPr>
            <a:r>
              <a:rPr lang="en-US" dirty="0" smtClean="0"/>
              <a:t>Specialized combined-GEMM kernels</a:t>
            </a:r>
          </a:p>
          <a:p>
            <a:pPr marL="511175" lvl="1" indent="-285750">
              <a:buFont typeface="Arial" panose="020B0604020202020204" pitchFamily="34" charset="0"/>
              <a:buChar char="•"/>
            </a:pPr>
            <a:r>
              <a:rPr lang="en-US" dirty="0" err="1" smtClean="0"/>
              <a:t>Vectorization</a:t>
            </a:r>
            <a:r>
              <a:rPr lang="en-US" dirty="0" smtClean="0"/>
              <a:t> across GEMM calls</a:t>
            </a:r>
          </a:p>
          <a:p>
            <a:pPr marL="511175" lvl="1" indent="-285750">
              <a:buFont typeface="Arial" panose="020B0604020202020204" pitchFamily="34" charset="0"/>
              <a:buChar char="•"/>
            </a:pPr>
            <a:r>
              <a:rPr lang="en-US" dirty="0" err="1" smtClean="0"/>
              <a:t>Prefetch</a:t>
            </a:r>
            <a:r>
              <a:rPr lang="en-US" dirty="0" smtClean="0"/>
              <a:t> the matrix blocks across GEMM calls</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6676170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4</a:t>
            </a:fld>
            <a:endParaRPr lang="en-US" dirty="0"/>
          </a:p>
        </p:txBody>
      </p:sp>
      <p:sp>
        <p:nvSpPr>
          <p:cNvPr id="3" name="Title 2"/>
          <p:cNvSpPr>
            <a:spLocks noGrp="1"/>
          </p:cNvSpPr>
          <p:nvPr>
            <p:ph type="title"/>
          </p:nvPr>
        </p:nvSpPr>
        <p:spPr/>
        <p:txBody>
          <a:bodyPr/>
          <a:lstStyle/>
          <a:p>
            <a:r>
              <a:rPr lang="en-US" dirty="0" smtClean="0"/>
              <a:t>GEMM_BATCH in Intel MKL - Group Concept</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Group: set of GEMM operations with same input parameters (except for matrix pointers)</a:t>
            </a:r>
          </a:p>
          <a:p>
            <a:pPr marL="511175" lvl="1" indent="-285750">
              <a:buFont typeface="Arial" panose="020B0604020202020204" pitchFamily="34" charset="0"/>
              <a:buChar char="•"/>
            </a:pPr>
            <a:r>
              <a:rPr lang="en-US" dirty="0" smtClean="0"/>
              <a:t>Transpose, size, leading dimension, alpha, beta</a:t>
            </a:r>
          </a:p>
          <a:p>
            <a:pPr marL="285750" indent="-285750">
              <a:buFont typeface="Arial" panose="020B0604020202020204" pitchFamily="34" charset="0"/>
              <a:buChar char="•"/>
            </a:pPr>
            <a:r>
              <a:rPr lang="en-US" dirty="0" smtClean="0"/>
              <a:t>One or more groups per GEMM_BATCH call</a:t>
            </a:r>
          </a:p>
        </p:txBody>
      </p:sp>
      <p:sp>
        <p:nvSpPr>
          <p:cNvPr id="5" name="Footer Placeholder 4"/>
          <p:cNvSpPr>
            <a:spLocks noGrp="1"/>
          </p:cNvSpPr>
          <p:nvPr>
            <p:ph type="ftr" sz="quarter" idx="3"/>
          </p:nvPr>
        </p:nvSpPr>
        <p:spPr/>
        <p:txBody>
          <a:bodyPr/>
          <a:lstStyle/>
          <a:p>
            <a:endParaRPr lang="en-US" dirty="0"/>
          </a:p>
        </p:txBody>
      </p:sp>
      <p:grpSp>
        <p:nvGrpSpPr>
          <p:cNvPr id="55" name="Group 54"/>
          <p:cNvGrpSpPr/>
          <p:nvPr/>
        </p:nvGrpSpPr>
        <p:grpSpPr>
          <a:xfrm>
            <a:off x="1053609" y="2921975"/>
            <a:ext cx="1838931" cy="1402080"/>
            <a:chOff x="108144" y="2728848"/>
            <a:chExt cx="1838931" cy="1402080"/>
          </a:xfrm>
        </p:grpSpPr>
        <p:sp>
          <p:nvSpPr>
            <p:cNvPr id="6" name="Rectangle 5"/>
            <p:cNvSpPr/>
            <p:nvPr/>
          </p:nvSpPr>
          <p:spPr>
            <a:xfrm>
              <a:off x="108144" y="2728848"/>
              <a:ext cx="274320" cy="64008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54" name="Group 53"/>
            <p:cNvGrpSpPr/>
            <p:nvPr/>
          </p:nvGrpSpPr>
          <p:grpSpPr>
            <a:xfrm>
              <a:off x="260544" y="2728848"/>
              <a:ext cx="1686531" cy="1402080"/>
              <a:chOff x="260544" y="2728848"/>
              <a:chExt cx="1686531" cy="1402080"/>
            </a:xfrm>
          </p:grpSpPr>
          <p:sp>
            <p:nvSpPr>
              <p:cNvPr id="7" name="Rectangle 6"/>
              <p:cNvSpPr/>
              <p:nvPr/>
            </p:nvSpPr>
            <p:spPr>
              <a:xfrm>
                <a:off x="591744" y="2728848"/>
                <a:ext cx="182880" cy="64008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rot="5400000">
                <a:off x="956475" y="2687637"/>
                <a:ext cx="182880" cy="27432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260544" y="2881248"/>
                <a:ext cx="274320" cy="64008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744144" y="2881248"/>
                <a:ext cx="182880" cy="64008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rot="5400000">
                <a:off x="1108875" y="2840037"/>
                <a:ext cx="182880"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412944" y="3033648"/>
                <a:ext cx="274320" cy="64008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896544" y="3033648"/>
                <a:ext cx="182880" cy="64008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rot="5400000">
                <a:off x="1261275" y="2992437"/>
                <a:ext cx="182880" cy="27432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565344" y="3186048"/>
                <a:ext cx="274320" cy="64008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1048944" y="3186048"/>
                <a:ext cx="182880" cy="64008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rot="5400000">
                <a:off x="1413675" y="3144837"/>
                <a:ext cx="182880" cy="27432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717744" y="3338448"/>
                <a:ext cx="274320" cy="64008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p:nvSpPr>
            <p:spPr>
              <a:xfrm>
                <a:off x="1201344" y="3338448"/>
                <a:ext cx="182880" cy="64008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p:nvSpPr>
            <p:spPr>
              <a:xfrm rot="5400000">
                <a:off x="1566075" y="3297237"/>
                <a:ext cx="182880" cy="27432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870144" y="3490848"/>
                <a:ext cx="274320" cy="64008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1353744" y="3490848"/>
                <a:ext cx="182880" cy="64008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rot="5400000">
                <a:off x="1718475" y="3449637"/>
                <a:ext cx="182880" cy="27432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nvGrpSpPr>
          <p:cNvPr id="56" name="Group 55"/>
          <p:cNvGrpSpPr/>
          <p:nvPr/>
        </p:nvGrpSpPr>
        <p:grpSpPr>
          <a:xfrm>
            <a:off x="3598572" y="2982935"/>
            <a:ext cx="1720795" cy="670560"/>
            <a:chOff x="2715744" y="2727207"/>
            <a:chExt cx="1720795" cy="670560"/>
          </a:xfrm>
        </p:grpSpPr>
        <p:sp>
          <p:nvSpPr>
            <p:cNvPr id="27" name="Rectangle 26"/>
            <p:cNvSpPr/>
            <p:nvPr/>
          </p:nvSpPr>
          <p:spPr>
            <a:xfrm>
              <a:off x="2715744" y="2727207"/>
              <a:ext cx="365760" cy="365760"/>
            </a:xfrm>
            <a:prstGeom prst="rect">
              <a:avLst/>
            </a:prstGeom>
            <a:solidFill>
              <a:schemeClr val="tx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p:cNvSpPr/>
            <p:nvPr/>
          </p:nvSpPr>
          <p:spPr>
            <a:xfrm>
              <a:off x="3270839" y="2727207"/>
              <a:ext cx="365760" cy="365760"/>
            </a:xfrm>
            <a:prstGeom prst="rect">
              <a:avLst/>
            </a:prstGeom>
            <a:solidFill>
              <a:schemeClr val="tx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p:nvSpPr>
          <p:spPr>
            <a:xfrm>
              <a:off x="3765979" y="2727207"/>
              <a:ext cx="365760" cy="365760"/>
            </a:xfrm>
            <a:prstGeom prst="rect">
              <a:avLst/>
            </a:prstGeom>
            <a:solidFill>
              <a:schemeClr val="tx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ectangle 29"/>
            <p:cNvSpPr/>
            <p:nvPr/>
          </p:nvSpPr>
          <p:spPr>
            <a:xfrm>
              <a:off x="2868144" y="2879607"/>
              <a:ext cx="365760" cy="365760"/>
            </a:xfrm>
            <a:prstGeom prst="rect">
              <a:avLst/>
            </a:prstGeom>
            <a:solidFill>
              <a:schemeClr val="accent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p:cNvSpPr/>
            <p:nvPr/>
          </p:nvSpPr>
          <p:spPr>
            <a:xfrm>
              <a:off x="3423239" y="2879607"/>
              <a:ext cx="365760" cy="365760"/>
            </a:xfrm>
            <a:prstGeom prst="rect">
              <a:avLst/>
            </a:prstGeom>
            <a:solidFill>
              <a:schemeClr val="accent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ectangle 31"/>
            <p:cNvSpPr/>
            <p:nvPr/>
          </p:nvSpPr>
          <p:spPr>
            <a:xfrm>
              <a:off x="3918379" y="2879607"/>
              <a:ext cx="365760" cy="365760"/>
            </a:xfrm>
            <a:prstGeom prst="rect">
              <a:avLst/>
            </a:prstGeom>
            <a:solidFill>
              <a:schemeClr val="accent1">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p:cNvSpPr/>
            <p:nvPr/>
          </p:nvSpPr>
          <p:spPr>
            <a:xfrm>
              <a:off x="3020544" y="3032007"/>
              <a:ext cx="365760" cy="365760"/>
            </a:xfrm>
            <a:prstGeom prst="rect">
              <a:avLst/>
            </a:prstGeom>
            <a:solidFill>
              <a:schemeClr val="accent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Rectangle 33"/>
            <p:cNvSpPr/>
            <p:nvPr/>
          </p:nvSpPr>
          <p:spPr>
            <a:xfrm>
              <a:off x="3575639" y="3032007"/>
              <a:ext cx="365760" cy="365760"/>
            </a:xfrm>
            <a:prstGeom prst="rect">
              <a:avLst/>
            </a:prstGeom>
            <a:solidFill>
              <a:schemeClr val="accent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ectangle 34"/>
            <p:cNvSpPr/>
            <p:nvPr/>
          </p:nvSpPr>
          <p:spPr>
            <a:xfrm>
              <a:off x="4070779" y="3032007"/>
              <a:ext cx="365760" cy="365760"/>
            </a:xfrm>
            <a:prstGeom prst="rect">
              <a:avLst/>
            </a:prstGeom>
            <a:solidFill>
              <a:schemeClr val="accent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57" name="Group 56"/>
          <p:cNvGrpSpPr/>
          <p:nvPr/>
        </p:nvGrpSpPr>
        <p:grpSpPr>
          <a:xfrm>
            <a:off x="6025398" y="2921975"/>
            <a:ext cx="2048668" cy="822960"/>
            <a:chOff x="5326967" y="2727207"/>
            <a:chExt cx="2048668" cy="822960"/>
          </a:xfrm>
        </p:grpSpPr>
        <p:sp>
          <p:nvSpPr>
            <p:cNvPr id="36" name="Rectangle 35"/>
            <p:cNvSpPr/>
            <p:nvPr/>
          </p:nvSpPr>
          <p:spPr>
            <a:xfrm>
              <a:off x="5326967" y="2727207"/>
              <a:ext cx="457200" cy="18288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Rectangle 36"/>
            <p:cNvSpPr/>
            <p:nvPr/>
          </p:nvSpPr>
          <p:spPr>
            <a:xfrm>
              <a:off x="5954567" y="2727207"/>
              <a:ext cx="365760" cy="18288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Rectangle 37"/>
            <p:cNvSpPr/>
            <p:nvPr/>
          </p:nvSpPr>
          <p:spPr>
            <a:xfrm>
              <a:off x="6461235" y="2727207"/>
              <a:ext cx="457200" cy="365760"/>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p:cNvSpPr/>
            <p:nvPr/>
          </p:nvSpPr>
          <p:spPr>
            <a:xfrm>
              <a:off x="5479367" y="2879607"/>
              <a:ext cx="457200" cy="18288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Rectangle 42"/>
            <p:cNvSpPr/>
            <p:nvPr/>
          </p:nvSpPr>
          <p:spPr>
            <a:xfrm>
              <a:off x="6106967" y="2879607"/>
              <a:ext cx="365760" cy="18288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Rectangle 43"/>
            <p:cNvSpPr/>
            <p:nvPr/>
          </p:nvSpPr>
          <p:spPr>
            <a:xfrm>
              <a:off x="6613635" y="2879607"/>
              <a:ext cx="457200" cy="36576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5631767" y="3032007"/>
              <a:ext cx="457200" cy="18288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Rectangle 45"/>
            <p:cNvSpPr/>
            <p:nvPr/>
          </p:nvSpPr>
          <p:spPr>
            <a:xfrm>
              <a:off x="6259367" y="3032007"/>
              <a:ext cx="365760" cy="18288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Rectangle 46"/>
            <p:cNvSpPr/>
            <p:nvPr/>
          </p:nvSpPr>
          <p:spPr>
            <a:xfrm>
              <a:off x="6766035" y="3032007"/>
              <a:ext cx="457200" cy="365760"/>
            </a:xfrm>
            <a:prstGeom prst="rect">
              <a:avLst/>
            </a:prstGeom>
            <a:solidFill>
              <a:schemeClr val="accent5">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ectangle 47"/>
            <p:cNvSpPr/>
            <p:nvPr/>
          </p:nvSpPr>
          <p:spPr>
            <a:xfrm>
              <a:off x="5784167" y="3184407"/>
              <a:ext cx="457200" cy="18288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ectangle 48"/>
            <p:cNvSpPr/>
            <p:nvPr/>
          </p:nvSpPr>
          <p:spPr>
            <a:xfrm>
              <a:off x="6411767" y="3184407"/>
              <a:ext cx="365760" cy="18288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0" name="Rectangle 49"/>
            <p:cNvSpPr/>
            <p:nvPr/>
          </p:nvSpPr>
          <p:spPr>
            <a:xfrm>
              <a:off x="6918435" y="3184407"/>
              <a:ext cx="457200" cy="36576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4" name="Oval 23"/>
          <p:cNvSpPr/>
          <p:nvPr/>
        </p:nvSpPr>
        <p:spPr>
          <a:xfrm>
            <a:off x="532684" y="2690327"/>
            <a:ext cx="2706624" cy="1804416"/>
          </a:xfrm>
          <a:prstGeom prst="ellipse">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8" name="Oval 57"/>
          <p:cNvSpPr/>
          <p:nvPr/>
        </p:nvSpPr>
        <p:spPr>
          <a:xfrm>
            <a:off x="3409708" y="2633908"/>
            <a:ext cx="2087839" cy="1429574"/>
          </a:xfrm>
          <a:prstGeom prst="ellipse">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Oval 58"/>
          <p:cNvSpPr/>
          <p:nvPr/>
        </p:nvSpPr>
        <p:spPr>
          <a:xfrm>
            <a:off x="5717372" y="2616688"/>
            <a:ext cx="2706052" cy="1446794"/>
          </a:xfrm>
          <a:prstGeom prst="ellipse">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169930" y="2590800"/>
            <a:ext cx="8974069" cy="1903943"/>
          </a:xfrm>
          <a:prstGeom prst="ellipse">
            <a:avLst/>
          </a:prstGeom>
          <a:noFill/>
          <a:ln>
            <a:solidFill>
              <a:schemeClr val="accent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74765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58" grpId="0" animBg="1"/>
      <p:bldP spid="59" grpId="0" animBg="1"/>
      <p:bldP spid="6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5</a:t>
            </a:fld>
            <a:endParaRPr lang="en-US" dirty="0"/>
          </a:p>
        </p:txBody>
      </p:sp>
      <p:sp>
        <p:nvSpPr>
          <p:cNvPr id="3" name="Title 2"/>
          <p:cNvSpPr>
            <a:spLocks noGrp="1"/>
          </p:cNvSpPr>
          <p:nvPr>
            <p:ph type="title"/>
          </p:nvPr>
        </p:nvSpPr>
        <p:spPr/>
        <p:txBody>
          <a:bodyPr/>
          <a:lstStyle/>
          <a:p>
            <a:r>
              <a:rPr lang="en-US" dirty="0" smtClean="0"/>
              <a:t>GEMM_BATCH in Intel MKL - API</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Two additional parameters versus GEMM</a:t>
            </a:r>
          </a:p>
          <a:p>
            <a:pPr marL="511175" lvl="1" indent="-285750">
              <a:buFont typeface="Arial" panose="020B0604020202020204" pitchFamily="34" charset="0"/>
              <a:buChar char="•"/>
            </a:pPr>
            <a:r>
              <a:rPr lang="en-US" dirty="0" err="1" smtClean="0"/>
              <a:t>group_count</a:t>
            </a:r>
            <a:r>
              <a:rPr lang="en-US" dirty="0" smtClean="0"/>
              <a:t> (integer) : total number of groups</a:t>
            </a:r>
          </a:p>
          <a:p>
            <a:pPr marL="511175" lvl="1" indent="-285750">
              <a:buFont typeface="Arial" panose="020B0604020202020204" pitchFamily="34" charset="0"/>
              <a:buChar char="•"/>
            </a:pPr>
            <a:r>
              <a:rPr lang="en-US" dirty="0" err="1" smtClean="0"/>
              <a:t>group_size</a:t>
            </a:r>
            <a:r>
              <a:rPr lang="en-US" dirty="0" smtClean="0"/>
              <a:t> (integer*) : number of matrices in each group, array of </a:t>
            </a:r>
            <a:r>
              <a:rPr lang="en-US" dirty="0" err="1" smtClean="0"/>
              <a:t>group_count</a:t>
            </a:r>
            <a:r>
              <a:rPr lang="en-US" dirty="0" smtClean="0"/>
              <a:t> size</a:t>
            </a:r>
          </a:p>
          <a:p>
            <a:pPr marL="285750" indent="-285750">
              <a:buFont typeface="Arial" panose="020B0604020202020204" pitchFamily="34" charset="0"/>
              <a:buChar char="•"/>
            </a:pPr>
            <a:r>
              <a:rPr lang="en-US" dirty="0" smtClean="0"/>
              <a:t>Consistent level of redirection for function parameters</a:t>
            </a:r>
          </a:p>
          <a:p>
            <a:pPr marL="511175" lvl="1" indent="-285750">
              <a:buFont typeface="Arial" panose="020B0604020202020204" pitchFamily="34" charset="0"/>
              <a:buChar char="•"/>
            </a:pPr>
            <a:r>
              <a:rPr lang="en-US" dirty="0" smtClean="0"/>
              <a:t>Integer </a:t>
            </a:r>
            <a:r>
              <a:rPr lang="en-US" dirty="0" smtClean="0">
                <a:sym typeface="Wingdings" panose="05000000000000000000" pitchFamily="2" charset="2"/>
              </a:rPr>
              <a:t> array of integers</a:t>
            </a:r>
          </a:p>
          <a:p>
            <a:pPr marL="511175" lvl="1" indent="-285750">
              <a:buFont typeface="Arial" panose="020B0604020202020204" pitchFamily="34" charset="0"/>
              <a:buChar char="•"/>
            </a:pPr>
            <a:r>
              <a:rPr lang="en-US" dirty="0" smtClean="0">
                <a:sym typeface="Wingdings" panose="05000000000000000000" pitchFamily="2" charset="2"/>
              </a:rPr>
              <a:t>Pointer  array of pointers</a:t>
            </a:r>
            <a:endParaRPr lang="en-US" dirty="0" smtClean="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615878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285750" indent="-285750">
              <a:buFont typeface="Arial" panose="020B0604020202020204" pitchFamily="34" charset="0"/>
              <a:buChar char="•"/>
            </a:pPr>
            <a:r>
              <a:rPr lang="en-US" dirty="0" err="1" smtClean="0"/>
              <a:t>int</a:t>
            </a:r>
            <a:r>
              <a:rPr lang="en-US" dirty="0"/>
              <a:t> </a:t>
            </a:r>
            <a:r>
              <a:rPr lang="en-US" dirty="0" err="1" smtClean="0"/>
              <a:t>group_count</a:t>
            </a:r>
            <a:r>
              <a:rPr lang="en-US" dirty="0" smtClean="0"/>
              <a:t> = 2;</a:t>
            </a:r>
          </a:p>
          <a:p>
            <a:pPr marL="285750" indent="-285750">
              <a:buFont typeface="Arial" panose="020B0604020202020204" pitchFamily="34" charset="0"/>
              <a:buChar char="•"/>
            </a:pPr>
            <a:r>
              <a:rPr lang="en-US" dirty="0" err="1" smtClean="0"/>
              <a:t>int</a:t>
            </a:r>
            <a:r>
              <a:rPr lang="en-US" dirty="0" smtClean="0"/>
              <a:t> </a:t>
            </a:r>
            <a:r>
              <a:rPr lang="en-US" dirty="0" err="1" smtClean="0"/>
              <a:t>group_sizes</a:t>
            </a:r>
            <a:r>
              <a:rPr lang="en-US" dirty="0" smtClean="0"/>
              <a:t>[</a:t>
            </a:r>
            <a:r>
              <a:rPr lang="en-US" dirty="0" err="1" smtClean="0"/>
              <a:t>group_count</a:t>
            </a:r>
            <a:r>
              <a:rPr lang="en-US" dirty="0" smtClean="0"/>
              <a:t>] = {100, 200};</a:t>
            </a:r>
          </a:p>
          <a:p>
            <a:pPr marL="285750" indent="-285750">
              <a:buFont typeface="Arial" panose="020B0604020202020204" pitchFamily="34" charset="0"/>
              <a:buChar char="•"/>
            </a:pPr>
            <a:r>
              <a:rPr lang="en-US" dirty="0" err="1" smtClean="0"/>
              <a:t>int</a:t>
            </a:r>
            <a:r>
              <a:rPr lang="en-US" dirty="0" smtClean="0"/>
              <a:t> m[</a:t>
            </a:r>
            <a:r>
              <a:rPr lang="en-US" dirty="0" err="1" smtClean="0"/>
              <a:t>group_count</a:t>
            </a:r>
            <a:r>
              <a:rPr lang="en-US" dirty="0"/>
              <a:t>]</a:t>
            </a:r>
            <a:r>
              <a:rPr lang="en-US" dirty="0" smtClean="0"/>
              <a:t> = {4, 2};</a:t>
            </a:r>
          </a:p>
          <a:p>
            <a:pPr marL="285750" indent="-285750">
              <a:buFont typeface="Arial" panose="020B0604020202020204" pitchFamily="34" charset="0"/>
              <a:buChar char="•"/>
            </a:pPr>
            <a:r>
              <a:rPr lang="en-US" dirty="0" err="1"/>
              <a:t>int</a:t>
            </a:r>
            <a:r>
              <a:rPr lang="en-US" dirty="0"/>
              <a:t> </a:t>
            </a:r>
            <a:r>
              <a:rPr lang="en-US" dirty="0" smtClean="0"/>
              <a:t>n[</a:t>
            </a:r>
            <a:r>
              <a:rPr lang="en-US" dirty="0" err="1" smtClean="0"/>
              <a:t>group_count</a:t>
            </a:r>
            <a:r>
              <a:rPr lang="en-US" dirty="0"/>
              <a:t>] = {4, 2};</a:t>
            </a:r>
          </a:p>
          <a:p>
            <a:pPr marL="285750" indent="-285750">
              <a:buFont typeface="Arial" panose="020B0604020202020204" pitchFamily="34" charset="0"/>
              <a:buChar char="•"/>
            </a:pPr>
            <a:r>
              <a:rPr lang="en-US" dirty="0" err="1"/>
              <a:t>int</a:t>
            </a:r>
            <a:r>
              <a:rPr lang="en-US" dirty="0"/>
              <a:t> </a:t>
            </a:r>
            <a:r>
              <a:rPr lang="en-US" dirty="0" smtClean="0"/>
              <a:t>k[</a:t>
            </a:r>
            <a:r>
              <a:rPr lang="en-US" dirty="0" err="1" smtClean="0"/>
              <a:t>group_count</a:t>
            </a:r>
            <a:r>
              <a:rPr lang="en-US" dirty="0"/>
              <a:t>] = {4, 2};</a:t>
            </a:r>
          </a:p>
          <a:p>
            <a:pPr marL="285750" indent="-285750">
              <a:buFont typeface="Arial" panose="020B0604020202020204" pitchFamily="34" charset="0"/>
              <a:buChar char="•"/>
            </a:pPr>
            <a:r>
              <a:rPr lang="en-US" dirty="0" smtClean="0"/>
              <a:t>float *A[300] = {pA0, pA1, pA2, …, pA299};</a:t>
            </a:r>
          </a:p>
          <a:p>
            <a:pPr marL="511175" lvl="1" indent="-285750">
              <a:buFont typeface="Arial" panose="020B0604020202020204" pitchFamily="34" charset="0"/>
              <a:buChar char="•"/>
            </a:pPr>
            <a:r>
              <a:rPr lang="en-US" dirty="0" smtClean="0"/>
              <a:t>A[0:group_sizes[0]-1]: A</a:t>
            </a:r>
            <a:r>
              <a:rPr lang="en-US" baseline="-25000" dirty="0" smtClean="0"/>
              <a:t>4x4</a:t>
            </a:r>
            <a:r>
              <a:rPr lang="en-US" dirty="0" smtClean="0"/>
              <a:t> matrices for the first group</a:t>
            </a:r>
          </a:p>
          <a:p>
            <a:pPr marL="511175" lvl="1" indent="-285750">
              <a:buFont typeface="Arial" panose="020B0604020202020204" pitchFamily="34" charset="0"/>
              <a:buChar char="•"/>
            </a:pPr>
            <a:r>
              <a:rPr lang="en-US" dirty="0" smtClean="0"/>
              <a:t>A[</a:t>
            </a:r>
            <a:r>
              <a:rPr lang="en-US" dirty="0" err="1" smtClean="0"/>
              <a:t>group_sizes</a:t>
            </a:r>
            <a:r>
              <a:rPr lang="en-US" dirty="0" smtClean="0"/>
              <a:t>[0]:</a:t>
            </a:r>
            <a:r>
              <a:rPr lang="en-US" dirty="0" err="1" smtClean="0"/>
              <a:t>group_sizes</a:t>
            </a:r>
            <a:r>
              <a:rPr lang="en-US" dirty="0" smtClean="0"/>
              <a:t>[1]-1]: A</a:t>
            </a:r>
            <a:r>
              <a:rPr lang="en-US" baseline="-25000" dirty="0" smtClean="0"/>
              <a:t>2x2</a:t>
            </a:r>
            <a:r>
              <a:rPr lang="en-US" dirty="0" smtClean="0"/>
              <a:t> matrices for the second group</a:t>
            </a:r>
          </a:p>
          <a:p>
            <a:pPr marL="285750" indent="-285750">
              <a:buFont typeface="Arial" panose="020B0604020202020204" pitchFamily="34" charset="0"/>
              <a:buChar char="•"/>
            </a:pPr>
            <a:r>
              <a:rPr lang="en-US" dirty="0"/>
              <a:t>float </a:t>
            </a:r>
            <a:r>
              <a:rPr lang="en-US" dirty="0" smtClean="0"/>
              <a:t>*B[300</a:t>
            </a:r>
            <a:r>
              <a:rPr lang="en-US" dirty="0"/>
              <a:t>] = {</a:t>
            </a:r>
            <a:r>
              <a:rPr lang="en-US" dirty="0" smtClean="0"/>
              <a:t>pB0, pB1, pB2, </a:t>
            </a:r>
            <a:r>
              <a:rPr lang="en-US" dirty="0"/>
              <a:t>…, </a:t>
            </a:r>
            <a:r>
              <a:rPr lang="en-US" dirty="0" smtClean="0"/>
              <a:t>pB299};</a:t>
            </a:r>
            <a:endParaRPr lang="en-US" dirty="0"/>
          </a:p>
          <a:p>
            <a:pPr marL="511175" lvl="1" indent="-285750">
              <a:buFont typeface="Arial" panose="020B0604020202020204" pitchFamily="34" charset="0"/>
              <a:buChar char="•"/>
            </a:pPr>
            <a:r>
              <a:rPr lang="en-US" dirty="0" smtClean="0"/>
              <a:t>B[0:99]: B</a:t>
            </a:r>
            <a:r>
              <a:rPr lang="en-US" baseline="-25000" dirty="0" smtClean="0"/>
              <a:t>4x4</a:t>
            </a:r>
            <a:r>
              <a:rPr lang="en-US" dirty="0" smtClean="0"/>
              <a:t> </a:t>
            </a:r>
            <a:r>
              <a:rPr lang="en-US" dirty="0"/>
              <a:t>matrices for the first group</a:t>
            </a:r>
          </a:p>
          <a:p>
            <a:pPr marL="511175" lvl="1" indent="-285750">
              <a:buFont typeface="Arial" panose="020B0604020202020204" pitchFamily="34" charset="0"/>
              <a:buChar char="•"/>
            </a:pPr>
            <a:r>
              <a:rPr lang="en-US" dirty="0" smtClean="0"/>
              <a:t>B[100:299]: B</a:t>
            </a:r>
            <a:r>
              <a:rPr lang="en-US" baseline="-25000" dirty="0" smtClean="0"/>
              <a:t>2x2</a:t>
            </a:r>
            <a:r>
              <a:rPr lang="en-US" dirty="0" smtClean="0"/>
              <a:t> </a:t>
            </a:r>
            <a:r>
              <a:rPr lang="en-US" dirty="0"/>
              <a:t>matrices for the second group</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
        <p:nvSpPr>
          <p:cNvPr id="3" name="Footer Placeholder 2"/>
          <p:cNvSpPr>
            <a:spLocks noGrp="1"/>
          </p:cNvSpPr>
          <p:nvPr>
            <p:ph type="ftr" sz="quarter" idx="11"/>
          </p:nvPr>
        </p:nvSpPr>
        <p:spPr/>
        <p:txBody>
          <a:bodyPr/>
          <a:lstStyle/>
          <a:p>
            <a:r>
              <a:rPr lang="en-US" smtClean="0"/>
              <a:t>Intel Confidential</a:t>
            </a:r>
            <a:endParaRPr lang="en-US" dirty="0"/>
          </a:p>
        </p:txBody>
      </p:sp>
      <p:sp>
        <p:nvSpPr>
          <p:cNvPr id="4" name="Slide Number Placeholder 3"/>
          <p:cNvSpPr>
            <a:spLocks noGrp="1"/>
          </p:cNvSpPr>
          <p:nvPr>
            <p:ph type="sldNum" sz="quarter" idx="12"/>
          </p:nvPr>
        </p:nvSpPr>
        <p:spPr/>
        <p:txBody>
          <a:bodyPr/>
          <a:lstStyle/>
          <a:p>
            <a:fld id="{EE2556C5-CE8C-6547-B838-EA80C61A4AF7}" type="slidenum">
              <a:rPr lang="en-US" smtClean="0"/>
              <a:pPr/>
              <a:t>6</a:t>
            </a:fld>
            <a:endParaRPr lang="en-US" dirty="0"/>
          </a:p>
        </p:txBody>
      </p:sp>
      <p:sp>
        <p:nvSpPr>
          <p:cNvPr id="5" name="Title 4"/>
          <p:cNvSpPr>
            <a:spLocks noGrp="1"/>
          </p:cNvSpPr>
          <p:nvPr>
            <p:ph type="title"/>
          </p:nvPr>
        </p:nvSpPr>
        <p:spPr/>
        <p:txBody>
          <a:bodyPr/>
          <a:lstStyle/>
          <a:p>
            <a:r>
              <a:rPr lang="en-US" dirty="0" smtClean="0"/>
              <a:t>Example: 100 4x4x4 and 200 2x2x2 SGEMMs</a:t>
            </a:r>
            <a:endParaRPr lang="en-US" dirty="0"/>
          </a:p>
        </p:txBody>
      </p:sp>
    </p:spTree>
    <p:extLst>
      <p:ext uri="{BB962C8B-B14F-4D97-AF65-F5344CB8AC3E}">
        <p14:creationId xmlns:p14="http://schemas.microsoft.com/office/powerpoint/2010/main" val="9874450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7</a:t>
            </a:fld>
            <a:endParaRPr lang="en-US" dirty="0"/>
          </a:p>
        </p:txBody>
      </p:sp>
      <p:sp>
        <p:nvSpPr>
          <p:cNvPr id="3" name="Content Placeholder 2"/>
          <p:cNvSpPr>
            <a:spLocks noGrp="1"/>
          </p:cNvSpPr>
          <p:nvPr>
            <p:ph sz="half" idx="1"/>
          </p:nvPr>
        </p:nvSpPr>
        <p:spPr/>
        <p:txBody>
          <a:bodyPr>
            <a:normAutofit fontScale="40000" lnSpcReduction="20000"/>
          </a:bodyPr>
          <a:lstStyle/>
          <a:p>
            <a:r>
              <a:rPr lang="en-US" dirty="0"/>
              <a:t>void </a:t>
            </a:r>
            <a:r>
              <a:rPr lang="en-US" dirty="0" err="1"/>
              <a:t>cblas_sgemm</a:t>
            </a:r>
            <a:r>
              <a:rPr lang="en-US" b="1" dirty="0" err="1">
                <a:solidFill>
                  <a:schemeClr val="accent5"/>
                </a:solidFill>
              </a:rPr>
              <a:t>_batch</a:t>
            </a:r>
            <a:r>
              <a:rPr lang="en-US" dirty="0"/>
              <a:t> (</a:t>
            </a:r>
          </a:p>
          <a:p>
            <a:r>
              <a:rPr lang="en-US" dirty="0" err="1"/>
              <a:t>const</a:t>
            </a:r>
            <a:r>
              <a:rPr lang="en-US" dirty="0"/>
              <a:t> CBLAS_LAYOUT Layout, </a:t>
            </a:r>
          </a:p>
          <a:p>
            <a:r>
              <a:rPr lang="en-US" dirty="0" err="1"/>
              <a:t>const</a:t>
            </a:r>
            <a:r>
              <a:rPr lang="en-US" dirty="0"/>
              <a:t> CBLAS_TRANSPOSE</a:t>
            </a:r>
            <a:r>
              <a:rPr lang="en-US" b="1" dirty="0">
                <a:solidFill>
                  <a:schemeClr val="accent5"/>
                </a:solidFill>
              </a:rPr>
              <a:t>*</a:t>
            </a:r>
            <a:r>
              <a:rPr lang="en-US" dirty="0"/>
              <a:t> </a:t>
            </a:r>
            <a:r>
              <a:rPr lang="en-US" dirty="0" err="1"/>
              <a:t>transa</a:t>
            </a:r>
            <a:r>
              <a:rPr lang="en-US" b="1" dirty="0" err="1">
                <a:solidFill>
                  <a:schemeClr val="accent5"/>
                </a:solidFill>
              </a:rPr>
              <a:t>_array</a:t>
            </a:r>
            <a:r>
              <a:rPr lang="en-US" dirty="0"/>
              <a:t>, </a:t>
            </a:r>
            <a:r>
              <a:rPr lang="en-US" dirty="0" err="1"/>
              <a:t>const</a:t>
            </a:r>
            <a:r>
              <a:rPr lang="en-US" dirty="0"/>
              <a:t> CBLAS_TRANSPOSE</a:t>
            </a:r>
            <a:r>
              <a:rPr lang="en-US" b="1" dirty="0">
                <a:solidFill>
                  <a:schemeClr val="accent5"/>
                </a:solidFill>
              </a:rPr>
              <a:t>*</a:t>
            </a:r>
            <a:r>
              <a:rPr lang="en-US" dirty="0"/>
              <a:t> </a:t>
            </a:r>
            <a:r>
              <a:rPr lang="en-US" dirty="0" err="1"/>
              <a:t>transb</a:t>
            </a:r>
            <a:r>
              <a:rPr lang="en-US" b="1" dirty="0" err="1">
                <a:solidFill>
                  <a:schemeClr val="accent5"/>
                </a:solidFill>
              </a:rPr>
              <a:t>_array</a:t>
            </a:r>
            <a:r>
              <a:rPr lang="en-US" dirty="0"/>
              <a:t>, </a:t>
            </a:r>
          </a:p>
          <a:p>
            <a:r>
              <a:rPr lang="en-US" dirty="0" err="1"/>
              <a:t>const</a:t>
            </a:r>
            <a:r>
              <a:rPr lang="en-US" dirty="0"/>
              <a:t> MKL_INT</a:t>
            </a:r>
            <a:r>
              <a:rPr lang="en-US" b="1" dirty="0">
                <a:solidFill>
                  <a:schemeClr val="accent5"/>
                </a:solidFill>
              </a:rPr>
              <a:t>*</a:t>
            </a:r>
            <a:r>
              <a:rPr lang="en-US" dirty="0"/>
              <a:t> </a:t>
            </a:r>
            <a:r>
              <a:rPr lang="en-US" dirty="0" err="1"/>
              <a:t>m</a:t>
            </a:r>
            <a:r>
              <a:rPr lang="en-US" b="1" dirty="0" err="1">
                <a:solidFill>
                  <a:schemeClr val="accent5"/>
                </a:solidFill>
              </a:rPr>
              <a:t>_array</a:t>
            </a:r>
            <a:r>
              <a:rPr lang="en-US" dirty="0"/>
              <a:t>, </a:t>
            </a:r>
            <a:r>
              <a:rPr lang="en-US" dirty="0" err="1"/>
              <a:t>const</a:t>
            </a:r>
            <a:r>
              <a:rPr lang="en-US" dirty="0"/>
              <a:t> MKL_INT</a:t>
            </a:r>
            <a:r>
              <a:rPr lang="en-US" b="1" dirty="0">
                <a:solidFill>
                  <a:schemeClr val="accent5"/>
                </a:solidFill>
              </a:rPr>
              <a:t>*</a:t>
            </a:r>
            <a:r>
              <a:rPr lang="en-US" dirty="0"/>
              <a:t> </a:t>
            </a:r>
            <a:r>
              <a:rPr lang="en-US" dirty="0" err="1"/>
              <a:t>n</a:t>
            </a:r>
            <a:r>
              <a:rPr lang="en-US" b="1" dirty="0" err="1">
                <a:solidFill>
                  <a:schemeClr val="accent5"/>
                </a:solidFill>
              </a:rPr>
              <a:t>_array</a:t>
            </a:r>
            <a:r>
              <a:rPr lang="en-US" dirty="0"/>
              <a:t>, </a:t>
            </a:r>
            <a:r>
              <a:rPr lang="en-US" dirty="0" err="1"/>
              <a:t>const</a:t>
            </a:r>
            <a:r>
              <a:rPr lang="en-US" dirty="0"/>
              <a:t> MKL_INT</a:t>
            </a:r>
            <a:r>
              <a:rPr lang="en-US" b="1" dirty="0">
                <a:solidFill>
                  <a:schemeClr val="accent5"/>
                </a:solidFill>
              </a:rPr>
              <a:t>*</a:t>
            </a:r>
            <a:r>
              <a:rPr lang="en-US" dirty="0"/>
              <a:t> </a:t>
            </a:r>
            <a:r>
              <a:rPr lang="en-US" dirty="0" err="1"/>
              <a:t>k</a:t>
            </a:r>
            <a:r>
              <a:rPr lang="en-US" b="1" dirty="0" err="1">
                <a:solidFill>
                  <a:schemeClr val="accent5"/>
                </a:solidFill>
              </a:rPr>
              <a:t>_array</a:t>
            </a:r>
            <a:r>
              <a:rPr lang="en-US" dirty="0"/>
              <a:t>, </a:t>
            </a:r>
          </a:p>
          <a:p>
            <a:r>
              <a:rPr lang="en-US" dirty="0" err="1"/>
              <a:t>const</a:t>
            </a:r>
            <a:r>
              <a:rPr lang="en-US" dirty="0"/>
              <a:t> float</a:t>
            </a:r>
            <a:r>
              <a:rPr lang="en-US" b="1" dirty="0">
                <a:solidFill>
                  <a:schemeClr val="accent5"/>
                </a:solidFill>
              </a:rPr>
              <a:t>*</a:t>
            </a:r>
            <a:r>
              <a:rPr lang="en-US" dirty="0"/>
              <a:t> </a:t>
            </a:r>
            <a:r>
              <a:rPr lang="en-US" dirty="0" err="1"/>
              <a:t>alpha</a:t>
            </a:r>
            <a:r>
              <a:rPr lang="en-US" b="1" dirty="0" err="1">
                <a:solidFill>
                  <a:schemeClr val="accent5"/>
                </a:solidFill>
              </a:rPr>
              <a:t>_array</a:t>
            </a:r>
            <a:r>
              <a:rPr lang="en-US" dirty="0"/>
              <a:t>, </a:t>
            </a:r>
          </a:p>
          <a:p>
            <a:r>
              <a:rPr lang="en-US" dirty="0" err="1"/>
              <a:t>const</a:t>
            </a:r>
            <a:r>
              <a:rPr lang="en-US" dirty="0"/>
              <a:t> float*</a:t>
            </a:r>
            <a:r>
              <a:rPr lang="en-US" b="1" dirty="0">
                <a:solidFill>
                  <a:schemeClr val="accent5"/>
                </a:solidFill>
              </a:rPr>
              <a:t>* </a:t>
            </a:r>
            <a:r>
              <a:rPr lang="en-US" dirty="0" err="1"/>
              <a:t>a</a:t>
            </a:r>
            <a:r>
              <a:rPr lang="en-US" b="1" dirty="0" err="1">
                <a:solidFill>
                  <a:schemeClr val="accent5"/>
                </a:solidFill>
              </a:rPr>
              <a:t>_array</a:t>
            </a:r>
            <a:r>
              <a:rPr lang="en-US" dirty="0"/>
              <a:t>, </a:t>
            </a:r>
          </a:p>
          <a:p>
            <a:r>
              <a:rPr lang="en-US" dirty="0" err="1"/>
              <a:t>const</a:t>
            </a:r>
            <a:r>
              <a:rPr lang="en-US" dirty="0"/>
              <a:t> MKL_INT</a:t>
            </a:r>
            <a:r>
              <a:rPr lang="en-US" b="1" dirty="0">
                <a:solidFill>
                  <a:schemeClr val="accent5"/>
                </a:solidFill>
              </a:rPr>
              <a:t>*</a:t>
            </a:r>
            <a:r>
              <a:rPr lang="en-US" dirty="0"/>
              <a:t> </a:t>
            </a:r>
            <a:r>
              <a:rPr lang="en-US" dirty="0" err="1"/>
              <a:t>lda</a:t>
            </a:r>
            <a:r>
              <a:rPr lang="en-US" b="1" dirty="0" err="1">
                <a:solidFill>
                  <a:schemeClr val="accent5"/>
                </a:solidFill>
              </a:rPr>
              <a:t>_array</a:t>
            </a:r>
            <a:r>
              <a:rPr lang="en-US" dirty="0"/>
              <a:t>, </a:t>
            </a:r>
          </a:p>
          <a:p>
            <a:r>
              <a:rPr lang="en-US" dirty="0" err="1"/>
              <a:t>const</a:t>
            </a:r>
            <a:r>
              <a:rPr lang="en-US" dirty="0"/>
              <a:t> float*</a:t>
            </a:r>
            <a:r>
              <a:rPr lang="en-US" b="1" dirty="0">
                <a:solidFill>
                  <a:schemeClr val="accent5"/>
                </a:solidFill>
              </a:rPr>
              <a:t>* </a:t>
            </a:r>
            <a:r>
              <a:rPr lang="en-US" dirty="0" err="1"/>
              <a:t>b</a:t>
            </a:r>
            <a:r>
              <a:rPr lang="en-US" b="1" dirty="0" err="1">
                <a:solidFill>
                  <a:schemeClr val="accent5"/>
                </a:solidFill>
              </a:rPr>
              <a:t>_array</a:t>
            </a:r>
            <a:r>
              <a:rPr lang="en-US" dirty="0"/>
              <a:t>, </a:t>
            </a:r>
          </a:p>
          <a:p>
            <a:r>
              <a:rPr lang="en-US" dirty="0" err="1"/>
              <a:t>const</a:t>
            </a:r>
            <a:r>
              <a:rPr lang="en-US" dirty="0"/>
              <a:t> MKL_INT</a:t>
            </a:r>
            <a:r>
              <a:rPr lang="en-US" b="1" dirty="0">
                <a:solidFill>
                  <a:schemeClr val="accent5"/>
                </a:solidFill>
              </a:rPr>
              <a:t>*</a:t>
            </a:r>
            <a:r>
              <a:rPr lang="en-US" dirty="0"/>
              <a:t> </a:t>
            </a:r>
            <a:r>
              <a:rPr lang="en-US" dirty="0" err="1"/>
              <a:t>ldb</a:t>
            </a:r>
            <a:r>
              <a:rPr lang="en-US" b="1" dirty="0" err="1">
                <a:solidFill>
                  <a:schemeClr val="accent5"/>
                </a:solidFill>
              </a:rPr>
              <a:t>_array</a:t>
            </a:r>
            <a:r>
              <a:rPr lang="en-US" dirty="0"/>
              <a:t>, </a:t>
            </a:r>
          </a:p>
          <a:p>
            <a:r>
              <a:rPr lang="en-US" dirty="0" err="1"/>
              <a:t>const</a:t>
            </a:r>
            <a:r>
              <a:rPr lang="en-US" dirty="0"/>
              <a:t> float</a:t>
            </a:r>
            <a:r>
              <a:rPr lang="en-US" b="1" dirty="0">
                <a:solidFill>
                  <a:schemeClr val="accent5"/>
                </a:solidFill>
              </a:rPr>
              <a:t>*</a:t>
            </a:r>
            <a:r>
              <a:rPr lang="en-US" dirty="0"/>
              <a:t> </a:t>
            </a:r>
            <a:r>
              <a:rPr lang="en-US" dirty="0" err="1"/>
              <a:t>beta</a:t>
            </a:r>
            <a:r>
              <a:rPr lang="en-US" b="1" dirty="0" err="1">
                <a:solidFill>
                  <a:schemeClr val="accent5"/>
                </a:solidFill>
              </a:rPr>
              <a:t>_array</a:t>
            </a:r>
            <a:r>
              <a:rPr lang="en-US" dirty="0"/>
              <a:t>, </a:t>
            </a:r>
          </a:p>
          <a:p>
            <a:r>
              <a:rPr lang="en-US" dirty="0"/>
              <a:t>float*</a:t>
            </a:r>
            <a:r>
              <a:rPr lang="en-US" b="1" dirty="0">
                <a:solidFill>
                  <a:schemeClr val="accent5"/>
                </a:solidFill>
              </a:rPr>
              <a:t>*</a:t>
            </a:r>
            <a:r>
              <a:rPr lang="en-US" dirty="0"/>
              <a:t> </a:t>
            </a:r>
            <a:r>
              <a:rPr lang="en-US" dirty="0" err="1"/>
              <a:t>c</a:t>
            </a:r>
            <a:r>
              <a:rPr lang="en-US" b="1" dirty="0" err="1">
                <a:solidFill>
                  <a:schemeClr val="accent5"/>
                </a:solidFill>
              </a:rPr>
              <a:t>_array</a:t>
            </a:r>
            <a:r>
              <a:rPr lang="en-US" dirty="0"/>
              <a:t>, </a:t>
            </a:r>
          </a:p>
          <a:p>
            <a:r>
              <a:rPr lang="en-US" dirty="0" err="1"/>
              <a:t>const</a:t>
            </a:r>
            <a:r>
              <a:rPr lang="en-US" dirty="0"/>
              <a:t> MKL_INT</a:t>
            </a:r>
            <a:r>
              <a:rPr lang="en-US" b="1" dirty="0">
                <a:solidFill>
                  <a:schemeClr val="accent5"/>
                </a:solidFill>
              </a:rPr>
              <a:t>*</a:t>
            </a:r>
            <a:r>
              <a:rPr lang="en-US" dirty="0"/>
              <a:t> </a:t>
            </a:r>
            <a:r>
              <a:rPr lang="en-US" dirty="0" err="1"/>
              <a:t>ldc</a:t>
            </a:r>
            <a:r>
              <a:rPr lang="en-US" b="1" dirty="0" err="1">
                <a:solidFill>
                  <a:schemeClr val="accent5"/>
                </a:solidFill>
              </a:rPr>
              <a:t>_array</a:t>
            </a:r>
            <a:r>
              <a:rPr lang="en-US" dirty="0"/>
              <a:t>, </a:t>
            </a:r>
          </a:p>
          <a:p>
            <a:r>
              <a:rPr lang="en-US" b="1" dirty="0" err="1">
                <a:solidFill>
                  <a:schemeClr val="accent5"/>
                </a:solidFill>
              </a:rPr>
              <a:t>const</a:t>
            </a:r>
            <a:r>
              <a:rPr lang="en-US" b="1" dirty="0">
                <a:solidFill>
                  <a:schemeClr val="accent5"/>
                </a:solidFill>
              </a:rPr>
              <a:t> MKL_INT </a:t>
            </a:r>
            <a:r>
              <a:rPr lang="en-US" b="1" dirty="0" err="1">
                <a:solidFill>
                  <a:schemeClr val="accent5"/>
                </a:solidFill>
              </a:rPr>
              <a:t>group_count</a:t>
            </a:r>
            <a:r>
              <a:rPr lang="en-US" dirty="0"/>
              <a:t>, </a:t>
            </a:r>
          </a:p>
          <a:p>
            <a:r>
              <a:rPr lang="en-US" b="1" dirty="0" err="1">
                <a:solidFill>
                  <a:schemeClr val="accent5"/>
                </a:solidFill>
              </a:rPr>
              <a:t>const</a:t>
            </a:r>
            <a:r>
              <a:rPr lang="en-US" b="1" dirty="0">
                <a:solidFill>
                  <a:schemeClr val="accent5"/>
                </a:solidFill>
              </a:rPr>
              <a:t> MKL_INT* </a:t>
            </a:r>
            <a:r>
              <a:rPr lang="en-US" b="1" dirty="0" err="1">
                <a:solidFill>
                  <a:schemeClr val="accent5"/>
                </a:solidFill>
              </a:rPr>
              <a:t>group_size</a:t>
            </a:r>
            <a:r>
              <a:rPr lang="en-US" dirty="0"/>
              <a:t>)</a:t>
            </a:r>
          </a:p>
          <a:p>
            <a:endParaRPr lang="en-US" dirty="0"/>
          </a:p>
        </p:txBody>
      </p:sp>
      <p:sp>
        <p:nvSpPr>
          <p:cNvPr id="4" name="Content Placeholder 3"/>
          <p:cNvSpPr>
            <a:spLocks noGrp="1"/>
          </p:cNvSpPr>
          <p:nvPr>
            <p:ph sz="half" idx="13"/>
          </p:nvPr>
        </p:nvSpPr>
        <p:spPr/>
        <p:txBody>
          <a:bodyPr/>
          <a:lstStyle/>
          <a:p>
            <a:r>
              <a:rPr lang="en-US" dirty="0"/>
              <a:t>Not an array:</a:t>
            </a:r>
          </a:p>
          <a:p>
            <a:pPr marL="285750" indent="-285750">
              <a:buFont typeface="Arial" panose="020B0604020202020204" pitchFamily="34" charset="0"/>
              <a:buChar char="•"/>
            </a:pPr>
            <a:r>
              <a:rPr lang="en-US" dirty="0"/>
              <a:t>Layout, </a:t>
            </a:r>
            <a:r>
              <a:rPr lang="en-US" dirty="0" err="1"/>
              <a:t>group_count</a:t>
            </a:r>
            <a:endParaRPr lang="en-US" dirty="0"/>
          </a:p>
          <a:p>
            <a:r>
              <a:rPr lang="en-US" dirty="0"/>
              <a:t>Arrays of size </a:t>
            </a:r>
            <a:r>
              <a:rPr lang="en-US" dirty="0" err="1"/>
              <a:t>group_count</a:t>
            </a:r>
            <a:r>
              <a:rPr lang="en-US" dirty="0"/>
              <a:t>:</a:t>
            </a:r>
          </a:p>
          <a:p>
            <a:pPr marL="285750" indent="-285750">
              <a:buFont typeface="Arial" panose="020B0604020202020204" pitchFamily="34" charset="0"/>
              <a:buChar char="•"/>
            </a:pPr>
            <a:r>
              <a:rPr lang="en-US" dirty="0" err="1"/>
              <a:t>transa_array</a:t>
            </a:r>
            <a:r>
              <a:rPr lang="en-US" dirty="0"/>
              <a:t>, </a:t>
            </a:r>
            <a:r>
              <a:rPr lang="en-US" dirty="0" err="1"/>
              <a:t>transb_array</a:t>
            </a:r>
            <a:r>
              <a:rPr lang="en-US" dirty="0"/>
              <a:t>, </a:t>
            </a:r>
            <a:r>
              <a:rPr lang="en-US" dirty="0" err="1"/>
              <a:t>m_array</a:t>
            </a:r>
            <a:r>
              <a:rPr lang="en-US" dirty="0"/>
              <a:t>, </a:t>
            </a:r>
            <a:r>
              <a:rPr lang="en-US" dirty="0" err="1"/>
              <a:t>n_array</a:t>
            </a:r>
            <a:r>
              <a:rPr lang="en-US" dirty="0"/>
              <a:t>, </a:t>
            </a:r>
            <a:r>
              <a:rPr lang="en-US" dirty="0" err="1"/>
              <a:t>k_array</a:t>
            </a:r>
            <a:r>
              <a:rPr lang="en-US" dirty="0"/>
              <a:t>, </a:t>
            </a:r>
            <a:r>
              <a:rPr lang="en-US" dirty="0" err="1"/>
              <a:t>alpha_array</a:t>
            </a:r>
            <a:r>
              <a:rPr lang="en-US" dirty="0"/>
              <a:t>, </a:t>
            </a:r>
            <a:r>
              <a:rPr lang="en-US" dirty="0" err="1"/>
              <a:t>lda_array</a:t>
            </a:r>
            <a:r>
              <a:rPr lang="en-US" dirty="0"/>
              <a:t>, </a:t>
            </a:r>
            <a:r>
              <a:rPr lang="en-US" dirty="0" err="1"/>
              <a:t>ldb_array</a:t>
            </a:r>
            <a:r>
              <a:rPr lang="en-US" dirty="0"/>
              <a:t>, </a:t>
            </a:r>
            <a:r>
              <a:rPr lang="en-US" dirty="0" err="1"/>
              <a:t>beta_array</a:t>
            </a:r>
            <a:r>
              <a:rPr lang="en-US" dirty="0"/>
              <a:t>, </a:t>
            </a:r>
            <a:r>
              <a:rPr lang="en-US" dirty="0" err="1"/>
              <a:t>ldc_array</a:t>
            </a:r>
            <a:r>
              <a:rPr lang="en-US" dirty="0"/>
              <a:t>, </a:t>
            </a:r>
            <a:r>
              <a:rPr lang="en-US" dirty="0" err="1"/>
              <a:t>group_size</a:t>
            </a:r>
            <a:endParaRPr lang="en-US" dirty="0"/>
          </a:p>
          <a:p>
            <a:r>
              <a:rPr lang="en-US" dirty="0"/>
              <a:t>Arrays of size sum(</a:t>
            </a:r>
            <a:r>
              <a:rPr lang="en-US" dirty="0" err="1"/>
              <a:t>group_size</a:t>
            </a:r>
            <a:r>
              <a:rPr lang="en-US" dirty="0"/>
              <a:t>[i]):</a:t>
            </a:r>
          </a:p>
          <a:p>
            <a:pPr marL="285750" indent="-285750">
              <a:buFont typeface="Arial" panose="020B0604020202020204" pitchFamily="34" charset="0"/>
              <a:buChar char="•"/>
            </a:pPr>
            <a:r>
              <a:rPr lang="en-US" dirty="0" err="1"/>
              <a:t>a_array</a:t>
            </a:r>
            <a:r>
              <a:rPr lang="en-US" dirty="0"/>
              <a:t>, </a:t>
            </a:r>
            <a:r>
              <a:rPr lang="en-US" dirty="0" err="1"/>
              <a:t>b_array</a:t>
            </a:r>
            <a:r>
              <a:rPr lang="en-US" dirty="0"/>
              <a:t>, </a:t>
            </a:r>
            <a:r>
              <a:rPr lang="en-US" dirty="0" err="1"/>
              <a:t>c_array</a:t>
            </a:r>
            <a:endParaRPr lang="en-US" dirty="0"/>
          </a:p>
          <a:p>
            <a:endParaRPr lang="en-US" dirty="0"/>
          </a:p>
        </p:txBody>
      </p:sp>
      <p:sp>
        <p:nvSpPr>
          <p:cNvPr id="5" name="Title 4"/>
          <p:cNvSpPr>
            <a:spLocks noGrp="1"/>
          </p:cNvSpPr>
          <p:nvPr>
            <p:ph type="title"/>
          </p:nvPr>
        </p:nvSpPr>
        <p:spPr/>
        <p:txBody>
          <a:bodyPr/>
          <a:lstStyle/>
          <a:p>
            <a:r>
              <a:rPr lang="en-US" dirty="0"/>
              <a:t>GEMM_BATCH in Intel MKL - CBLAS API</a:t>
            </a:r>
          </a:p>
        </p:txBody>
      </p:sp>
      <p:sp>
        <p:nvSpPr>
          <p:cNvPr id="6" name="Footer Placeholder 5"/>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42668781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8</a:t>
            </a:fld>
            <a:endParaRPr lang="en-US" dirty="0"/>
          </a:p>
        </p:txBody>
      </p:sp>
      <p:sp>
        <p:nvSpPr>
          <p:cNvPr id="3" name="Title 2"/>
          <p:cNvSpPr>
            <a:spLocks noGrp="1"/>
          </p:cNvSpPr>
          <p:nvPr>
            <p:ph type="title"/>
          </p:nvPr>
        </p:nvSpPr>
        <p:spPr/>
        <p:txBody>
          <a:bodyPr/>
          <a:lstStyle/>
          <a:p>
            <a:r>
              <a:rPr lang="en-US" dirty="0" smtClean="0"/>
              <a:t>Interface of various batched GEMMs versus GEMM</a:t>
            </a:r>
            <a:endParaRPr lang="en-US"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3668443757"/>
              </p:ext>
            </p:extLst>
          </p:nvPr>
        </p:nvGraphicFramePr>
        <p:xfrm>
          <a:off x="835299" y="743188"/>
          <a:ext cx="7470225" cy="3589628"/>
        </p:xfrm>
        <a:graphic>
          <a:graphicData uri="http://schemas.openxmlformats.org/drawingml/2006/table">
            <a:tbl>
              <a:tblPr firstRow="1" bandRow="1">
                <a:tableStyleId>{5C22544A-7EE6-4342-B048-85BDC9FD1C3A}</a:tableStyleId>
              </a:tblPr>
              <a:tblGrid>
                <a:gridCol w="876025"/>
                <a:gridCol w="1926950"/>
                <a:gridCol w="466725"/>
                <a:gridCol w="1377950"/>
                <a:gridCol w="1235075"/>
                <a:gridCol w="793750"/>
                <a:gridCol w="793750"/>
              </a:tblGrid>
              <a:tr h="446168">
                <a:tc>
                  <a:txBody>
                    <a:bodyPr/>
                    <a:lstStyle/>
                    <a:p>
                      <a:pPr algn="ctr" fontAlgn="b"/>
                      <a:r>
                        <a:rPr lang="en-US" sz="900" b="1" i="0" u="none" strike="noStrike" dirty="0">
                          <a:solidFill>
                            <a:schemeClr val="bg1"/>
                          </a:solidFill>
                          <a:effectLst/>
                          <a:latin typeface="+mn-lt"/>
                        </a:rPr>
                        <a:t>Argument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1" i="0" u="none" strike="noStrike" dirty="0">
                          <a:solidFill>
                            <a:schemeClr val="bg1"/>
                          </a:solidFill>
                          <a:effectLst/>
                          <a:latin typeface="+mn-lt"/>
                        </a:rPr>
                        <a:t>Description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b="1" i="0" u="none" strike="noStrike" dirty="0" smtClean="0">
                          <a:solidFill>
                            <a:schemeClr val="bg1"/>
                          </a:solidFill>
                          <a:effectLst/>
                          <a:latin typeface="+mn-lt"/>
                        </a:rPr>
                        <a:t>BLAS</a:t>
                      </a:r>
                    </a:p>
                    <a:p>
                      <a:pPr algn="ctr" fontAlgn="ctr"/>
                      <a:r>
                        <a:rPr lang="en-US" sz="900" b="1" i="0" u="none" strike="noStrike" dirty="0" smtClean="0">
                          <a:solidFill>
                            <a:schemeClr val="bg1"/>
                          </a:solidFill>
                          <a:effectLst/>
                          <a:latin typeface="+mn-lt"/>
                        </a:rPr>
                        <a:t> </a:t>
                      </a:r>
                      <a:r>
                        <a:rPr lang="en-US" sz="900" b="1" i="0" u="none" strike="noStrike" dirty="0" err="1">
                          <a:solidFill>
                            <a:schemeClr val="bg1"/>
                          </a:solidFill>
                          <a:effectLst/>
                          <a:latin typeface="+mn-lt"/>
                        </a:rPr>
                        <a:t>sgemm</a:t>
                      </a:r>
                      <a:endParaRPr lang="en-US" sz="900" b="1" i="0" u="none" strike="noStrike" dirty="0">
                        <a:solidFill>
                          <a:schemeClr val="bg1"/>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b="1" i="0" u="none" strike="noStrike" dirty="0" err="1">
                          <a:solidFill>
                            <a:schemeClr val="bg1"/>
                          </a:solidFill>
                          <a:effectLst/>
                          <a:latin typeface="+mn-lt"/>
                        </a:rPr>
                        <a:t>magma_sgemm_batched</a:t>
                      </a:r>
                      <a:endParaRPr lang="en-US" sz="900" b="1" i="0" u="none" strike="noStrike" dirty="0">
                        <a:solidFill>
                          <a:schemeClr val="bg1"/>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b="1" i="0" u="none" strike="noStrike" dirty="0">
                          <a:solidFill>
                            <a:schemeClr val="bg1"/>
                          </a:solidFill>
                          <a:effectLst/>
                          <a:latin typeface="+mn-lt"/>
                        </a:rPr>
                        <a:t>NVidia </a:t>
                      </a:r>
                      <a:endParaRPr lang="en-US" sz="900" b="1" i="0" u="none" strike="noStrike" dirty="0" smtClean="0">
                        <a:solidFill>
                          <a:schemeClr val="bg1"/>
                        </a:solidFill>
                        <a:effectLst/>
                        <a:latin typeface="+mn-lt"/>
                      </a:endParaRPr>
                    </a:p>
                    <a:p>
                      <a:pPr algn="ctr" fontAlgn="ctr"/>
                      <a:r>
                        <a:rPr lang="en-US" sz="900" b="1" i="0" u="none" strike="noStrike" dirty="0" err="1" smtClean="0">
                          <a:solidFill>
                            <a:schemeClr val="bg1"/>
                          </a:solidFill>
                          <a:effectLst/>
                          <a:latin typeface="+mn-lt"/>
                        </a:rPr>
                        <a:t>cublasSgemmBatched</a:t>
                      </a:r>
                      <a:endParaRPr lang="en-US" sz="900" b="1" i="0" u="none" strike="noStrike" dirty="0">
                        <a:solidFill>
                          <a:schemeClr val="bg1"/>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b="1" i="0" u="none" strike="noStrike" dirty="0">
                          <a:solidFill>
                            <a:schemeClr val="bg1"/>
                          </a:solidFill>
                          <a:effectLst/>
                          <a:latin typeface="+mn-lt"/>
                        </a:rPr>
                        <a:t>UTK </a:t>
                      </a:r>
                      <a:endParaRPr lang="en-US" sz="900" b="1" i="0" u="none" strike="noStrike" dirty="0" smtClean="0">
                        <a:solidFill>
                          <a:schemeClr val="bg1"/>
                        </a:solidFill>
                        <a:effectLst/>
                        <a:latin typeface="+mn-lt"/>
                      </a:endParaRPr>
                    </a:p>
                    <a:p>
                      <a:pPr algn="ctr" fontAlgn="ctr"/>
                      <a:r>
                        <a:rPr lang="en-US" sz="900" b="1" i="0" u="none" strike="noStrike" dirty="0" err="1" smtClean="0">
                          <a:solidFill>
                            <a:schemeClr val="bg1"/>
                          </a:solidFill>
                          <a:effectLst/>
                          <a:latin typeface="+mn-lt"/>
                        </a:rPr>
                        <a:t>sgemm_batch</a:t>
                      </a:r>
                      <a:endParaRPr lang="en-US" sz="900" b="1" i="0" u="none" strike="noStrike" dirty="0">
                        <a:solidFill>
                          <a:schemeClr val="bg1"/>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900" b="1" i="0" u="none" strike="noStrike" dirty="0">
                          <a:solidFill>
                            <a:schemeClr val="bg1"/>
                          </a:solidFill>
                          <a:effectLst/>
                          <a:latin typeface="+mn-lt"/>
                        </a:rPr>
                        <a:t>Intel MKL </a:t>
                      </a:r>
                      <a:endParaRPr lang="en-US" sz="900" b="1" i="0" u="none" strike="noStrike" dirty="0" smtClean="0">
                        <a:solidFill>
                          <a:schemeClr val="bg1"/>
                        </a:solidFill>
                        <a:effectLst/>
                        <a:latin typeface="+mn-lt"/>
                      </a:endParaRPr>
                    </a:p>
                    <a:p>
                      <a:pPr algn="ctr" fontAlgn="ctr"/>
                      <a:r>
                        <a:rPr lang="en-US" sz="900" b="1" i="0" u="none" strike="noStrike" dirty="0" err="1" smtClean="0">
                          <a:solidFill>
                            <a:schemeClr val="bg1"/>
                          </a:solidFill>
                          <a:effectLst/>
                          <a:latin typeface="+mn-lt"/>
                        </a:rPr>
                        <a:t>sgemm_batch</a:t>
                      </a:r>
                      <a:endParaRPr lang="en-US" sz="900" b="1" i="0" u="none" strike="noStrike" dirty="0">
                        <a:solidFill>
                          <a:schemeClr val="bg1"/>
                        </a:solidFill>
                        <a:effectLst/>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6003">
                <a:tc>
                  <a:txBody>
                    <a:bodyPr/>
                    <a:lstStyle/>
                    <a:p>
                      <a:pPr algn="l" fontAlgn="b"/>
                      <a:r>
                        <a:rPr lang="en-US" sz="900" b="0" i="0" u="none" strike="noStrike" dirty="0">
                          <a:solidFill>
                            <a:srgbClr val="000000"/>
                          </a:solidFill>
                          <a:effectLst/>
                          <a:latin typeface="+mn-lt"/>
                        </a:rPr>
                        <a:t>HANDLE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mn-lt"/>
                        </a:rPr>
                        <a:t>handle to the cuBLAS library context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err="1">
                          <a:solidFill>
                            <a:srgbClr val="000000"/>
                          </a:solidFill>
                          <a:effectLst/>
                          <a:latin typeface="+mn-lt"/>
                        </a:rPr>
                        <a:t>cublasHandle_t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6003">
                <a:tc>
                  <a:txBody>
                    <a:bodyPr/>
                    <a:lstStyle/>
                    <a:p>
                      <a:pPr algn="l" fontAlgn="b"/>
                      <a:r>
                        <a:rPr lang="en-US" sz="900" b="0" i="0" u="none" strike="noStrike" dirty="0">
                          <a:solidFill>
                            <a:srgbClr val="000000"/>
                          </a:solidFill>
                          <a:effectLst/>
                          <a:latin typeface="+mn-lt"/>
                        </a:rPr>
                        <a:t>TRANSA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fontAlgn="b"/>
                      <a:r>
                        <a:rPr lang="en-US" sz="900" b="0" i="0" u="none" strike="noStrike" dirty="0">
                          <a:solidFill>
                            <a:srgbClr val="000000"/>
                          </a:solidFill>
                          <a:effectLst/>
                          <a:latin typeface="+mn-lt"/>
                        </a:rPr>
                        <a:t>op(A)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dirty="0">
                          <a:solidFill>
                            <a:srgbClr val="000000"/>
                          </a:solidFill>
                          <a:effectLst/>
                          <a:latin typeface="+mn-lt"/>
                        </a:rPr>
                        <a:t>char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dirty="0">
                          <a:solidFill>
                            <a:srgbClr val="000000"/>
                          </a:solidFill>
                          <a:effectLst/>
                          <a:latin typeface="+mn-lt"/>
                        </a:rPr>
                        <a:t>char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dirty="0">
                          <a:solidFill>
                            <a:srgbClr val="000000"/>
                          </a:solidFill>
                          <a:effectLst/>
                          <a:latin typeface="+mn-lt"/>
                        </a:rPr>
                        <a:t>char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a:solidFill>
                            <a:srgbClr val="000000"/>
                          </a:solidFill>
                          <a:effectLst/>
                          <a:latin typeface="+mn-lt"/>
                        </a:rPr>
                        <a:t>char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a:solidFill>
                            <a:srgbClr val="000000"/>
                          </a:solidFill>
                          <a:effectLst/>
                          <a:latin typeface="+mn-lt"/>
                        </a:rPr>
                        <a:t>char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56003">
                <a:tc>
                  <a:txBody>
                    <a:bodyPr/>
                    <a:lstStyle/>
                    <a:p>
                      <a:pPr algn="l" fontAlgn="b"/>
                      <a:r>
                        <a:rPr lang="en-US" sz="900" b="0" i="0" u="none" strike="noStrike">
                          <a:solidFill>
                            <a:srgbClr val="000000"/>
                          </a:solidFill>
                          <a:effectLst/>
                          <a:latin typeface="+mn-lt"/>
                        </a:rPr>
                        <a:t>TRANSB</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dirty="0">
                          <a:solidFill>
                            <a:srgbClr val="000000"/>
                          </a:solidFill>
                          <a:effectLst/>
                          <a:latin typeface="+mn-lt"/>
                        </a:rPr>
                        <a:t>op(B)</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char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char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char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char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char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rows of op(A)/C</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err="1">
                          <a:solidFill>
                            <a:srgbClr val="000000"/>
                          </a:solidFill>
                          <a:effectLst/>
                          <a:latin typeface="+mn-lt"/>
                        </a:rPr>
                        <a:t>int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columns of op(B)/C</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K</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columns of op(A)/rows of op(B)</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ALPHA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alpha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float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input matrix</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LDA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leading dimension of 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err="1">
                          <a:solidFill>
                            <a:srgbClr val="000000"/>
                          </a:solidFill>
                          <a:effectLst/>
                          <a:latin typeface="+mn-lt"/>
                        </a:rPr>
                        <a:t>int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B</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input matrix</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LDB</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leading dimension of B</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err="1">
                          <a:solidFill>
                            <a:srgbClr val="000000"/>
                          </a:solidFill>
                          <a:effectLst/>
                          <a:latin typeface="+mn-lt"/>
                        </a:rPr>
                        <a:t>int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BETA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beta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63803">
                <a:tc>
                  <a:txBody>
                    <a:bodyPr/>
                    <a:lstStyle/>
                    <a:p>
                      <a:pPr algn="l" fontAlgn="b"/>
                      <a:r>
                        <a:rPr lang="en-US" sz="900" b="0" i="0" u="none" strike="noStrike" dirty="0">
                          <a:solidFill>
                            <a:srgbClr val="000000"/>
                          </a:solidFill>
                          <a:effectLst/>
                          <a:latin typeface="+mn-lt"/>
                        </a:rPr>
                        <a:t>C</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l" fontAlgn="b"/>
                      <a:r>
                        <a:rPr lang="en-US" sz="900" b="0" i="0" u="none" strike="noStrike" dirty="0">
                          <a:solidFill>
                            <a:srgbClr val="000000"/>
                          </a:solidFill>
                          <a:effectLst/>
                          <a:latin typeface="+mn-lt"/>
                        </a:rPr>
                        <a:t>input/output matrix</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mn-lt"/>
                        </a:rPr>
                        <a:t>float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r>
              <a:tr h="156003">
                <a:tc>
                  <a:txBody>
                    <a:bodyPr/>
                    <a:lstStyle/>
                    <a:p>
                      <a:pPr algn="l" fontAlgn="b"/>
                      <a:r>
                        <a:rPr lang="en-US" sz="900" b="0" i="0" u="none" strike="noStrike" dirty="0">
                          <a:solidFill>
                            <a:srgbClr val="000000"/>
                          </a:solidFill>
                          <a:effectLst/>
                          <a:latin typeface="+mn-lt"/>
                        </a:rPr>
                        <a:t>LDC</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900" b="0" i="0" u="none" strike="noStrike" dirty="0">
                          <a:solidFill>
                            <a:srgbClr val="000000"/>
                          </a:solidFill>
                          <a:effectLst/>
                          <a:latin typeface="+mn-lt"/>
                        </a:rPr>
                        <a:t>leading dimension of C</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mn-lt"/>
                        </a:rPr>
                        <a:t>int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err="1">
                          <a:solidFill>
                            <a:srgbClr val="000000"/>
                          </a:solidFill>
                          <a:effectLst/>
                          <a:latin typeface="+mn-lt"/>
                        </a:rPr>
                        <a:t>int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err="1">
                          <a:solidFill>
                            <a:srgbClr val="000000"/>
                          </a:solidFill>
                          <a:effectLst/>
                          <a:latin typeface="+mn-lt"/>
                        </a:rPr>
                        <a:t>int</a:t>
                      </a:r>
                      <a:r>
                        <a:rPr lang="en-US" sz="900" b="0" i="0" u="none" strike="noStrike" dirty="0">
                          <a:solidFill>
                            <a:srgbClr val="000000"/>
                          </a:solidFill>
                          <a:effectLst/>
                          <a:latin typeface="+mn-lt"/>
                        </a:rPr>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900" b="0" i="0" u="none" strike="noStrike" dirty="0" err="1">
                          <a:solidFill>
                            <a:srgbClr val="000000"/>
                          </a:solidFill>
                          <a:effectLst/>
                          <a:latin typeface="+mn-lt"/>
                        </a:rPr>
                        <a:t>int</a:t>
                      </a:r>
                      <a:r>
                        <a:rPr lang="en-US" sz="900" b="0" i="0" u="none" strike="noStrike" dirty="0">
                          <a:solidFill>
                            <a:srgbClr val="000000"/>
                          </a:solidFill>
                          <a:effectLst/>
                          <a:latin typeface="+mn-lt"/>
                        </a:rPr>
                        <a: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6003">
                <a:tc>
                  <a:txBody>
                    <a:bodyPr/>
                    <a:lstStyle/>
                    <a:p>
                      <a:pPr algn="l" fontAlgn="b"/>
                      <a:r>
                        <a:rPr lang="en-US" sz="900" b="0" i="0" u="none" strike="noStrike" dirty="0">
                          <a:solidFill>
                            <a:srgbClr val="000000"/>
                          </a:solidFill>
                          <a:effectLst/>
                          <a:latin typeface="+mn-lt"/>
                        </a:rPr>
                        <a:t>BATCHCOUNT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fontAlgn="b"/>
                      <a:r>
                        <a:rPr lang="en-US" sz="900" b="0" i="0" u="none" strike="noStrike">
                          <a:solidFill>
                            <a:srgbClr val="000000"/>
                          </a:solidFill>
                          <a:effectLst/>
                          <a:latin typeface="+mn-lt"/>
                        </a:rPr>
                        <a:t>number of matrices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dirty="0" err="1">
                          <a:solidFill>
                            <a:srgbClr val="000000"/>
                          </a:solidFill>
                          <a:effectLst/>
                          <a:latin typeface="+mn-lt"/>
                        </a:rPr>
                        <a:t>int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dirty="0" err="1">
                          <a:solidFill>
                            <a:srgbClr val="000000"/>
                          </a:solidFill>
                          <a:effectLst/>
                          <a:latin typeface="+mn-lt"/>
                        </a:rPr>
                        <a:t>int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dirty="0" err="1">
                          <a:solidFill>
                            <a:srgbClr val="000000"/>
                          </a:solidFill>
                          <a:effectLst/>
                          <a:latin typeface="+mn-lt"/>
                        </a:rPr>
                        <a:t>int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56003">
                <a:tc>
                  <a:txBody>
                    <a:bodyPr/>
                    <a:lstStyle/>
                    <a:p>
                      <a:pPr algn="l" fontAlgn="b"/>
                      <a:r>
                        <a:rPr lang="en-US" sz="900" b="0" i="0" u="none" strike="noStrike">
                          <a:solidFill>
                            <a:srgbClr val="000000"/>
                          </a:solidFill>
                          <a:effectLst/>
                          <a:latin typeface="+mn-lt"/>
                        </a:rPr>
                        <a:t>QUEUE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queue to execute in</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magma_queue_t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BATCH_OPTS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style for batched (fixed or variable)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enum</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56003">
                <a:tc>
                  <a:txBody>
                    <a:bodyPr/>
                    <a:lstStyle/>
                    <a:p>
                      <a:pPr algn="l" fontAlgn="b"/>
                      <a:r>
                        <a:rPr lang="en-US" sz="900" b="0" i="0" u="none" strike="noStrike">
                          <a:solidFill>
                            <a:srgbClr val="000000"/>
                          </a:solidFill>
                          <a:effectLst/>
                          <a:latin typeface="+mn-lt"/>
                        </a:rPr>
                        <a:t>INFO</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error handling</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int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63803">
                <a:tc>
                  <a:txBody>
                    <a:bodyPr/>
                    <a:lstStyle/>
                    <a:p>
                      <a:pPr algn="l" fontAlgn="b"/>
                      <a:r>
                        <a:rPr lang="en-US" sz="900" b="0" i="0" u="none" strike="noStrike">
                          <a:solidFill>
                            <a:srgbClr val="000000"/>
                          </a:solidFill>
                          <a:effectLst/>
                          <a:latin typeface="+mn-lt"/>
                        </a:rPr>
                        <a:t>GROUP_COUNT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b"/>
                      <a:r>
                        <a:rPr lang="en-US" sz="900" b="0" i="0" u="none" strike="noStrike">
                          <a:solidFill>
                            <a:srgbClr val="000000"/>
                          </a:solidFill>
                          <a:effectLst/>
                          <a:latin typeface="+mn-lt"/>
                        </a:rPr>
                        <a:t>number of groups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a:solidFill>
                            <a:srgbClr val="000000"/>
                          </a:solidFill>
                          <a:effectLst/>
                          <a:latin typeface="+mn-lt"/>
                        </a:rPr>
                        <a: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fontAlgn="b"/>
                      <a:r>
                        <a:rPr lang="en-US" sz="900" b="0" i="0" u="none" strike="noStrike" dirty="0" err="1">
                          <a:solidFill>
                            <a:srgbClr val="000000"/>
                          </a:solidFill>
                          <a:effectLst/>
                          <a:latin typeface="+mn-lt"/>
                        </a:rPr>
                        <a:t>int</a:t>
                      </a:r>
                      <a:endParaRPr lang="en-US" sz="9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63803">
                <a:tc>
                  <a:txBody>
                    <a:bodyPr/>
                    <a:lstStyle/>
                    <a:p>
                      <a:pPr algn="l" fontAlgn="b"/>
                      <a:r>
                        <a:rPr lang="en-US" sz="900" u="none" strike="noStrike" dirty="0">
                          <a:effectLst/>
                        </a:rPr>
                        <a:t>GROUP_SIZES</a:t>
                      </a:r>
                      <a:endParaRPr lang="en-US" sz="900" b="0" i="0" u="none" strike="noStrike" dirty="0">
                        <a:solidFill>
                          <a:srgbClr val="000000"/>
                        </a:solidFill>
                        <a:effectLst/>
                        <a:latin typeface="Calibri" panose="020F0502020204030204" pitchFamily="34" charset="0"/>
                      </a:endParaRPr>
                    </a:p>
                  </a:txBody>
                  <a:tcPr marL="7800" marR="7800" marT="78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b"/>
                      <a:r>
                        <a:rPr lang="en-US" sz="900" u="none" strike="noStrike" dirty="0">
                          <a:effectLst/>
                        </a:rPr>
                        <a:t>number of matrices in each group</a:t>
                      </a:r>
                      <a:endParaRPr lang="en-US" sz="900" b="0" i="0" u="none" strike="noStrike" dirty="0">
                        <a:solidFill>
                          <a:srgbClr val="000000"/>
                        </a:solidFill>
                        <a:effectLst/>
                        <a:latin typeface="Calibri" panose="020F0502020204030204" pitchFamily="34" charset="0"/>
                      </a:endParaRPr>
                    </a:p>
                  </a:txBody>
                  <a:tcPr marL="7800" marR="7800" marT="78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900" u="none" strike="noStrike" dirty="0">
                          <a:effectLst/>
                        </a:rPr>
                        <a:t>--</a:t>
                      </a:r>
                      <a:endParaRPr lang="en-US" sz="900" b="0" i="0" u="none" strike="noStrike" dirty="0">
                        <a:solidFill>
                          <a:srgbClr val="000000"/>
                        </a:solidFill>
                        <a:effectLst/>
                        <a:latin typeface="Calibri" panose="020F0502020204030204" pitchFamily="34" charset="0"/>
                      </a:endParaRPr>
                    </a:p>
                  </a:txBody>
                  <a:tcPr marL="7800" marR="7800" marT="78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900" u="none" strike="noStrike" dirty="0">
                          <a:effectLst/>
                        </a:rPr>
                        <a:t>--</a:t>
                      </a:r>
                      <a:endParaRPr lang="en-US" sz="900" b="0" i="0" u="none" strike="noStrike" dirty="0">
                        <a:solidFill>
                          <a:srgbClr val="000000"/>
                        </a:solidFill>
                        <a:effectLst/>
                        <a:latin typeface="Calibri" panose="020F0502020204030204" pitchFamily="34" charset="0"/>
                      </a:endParaRPr>
                    </a:p>
                  </a:txBody>
                  <a:tcPr marL="7800" marR="7800" marT="78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900" u="none" strike="noStrike" dirty="0">
                          <a:effectLst/>
                        </a:rPr>
                        <a:t>--</a:t>
                      </a:r>
                      <a:endParaRPr lang="en-US" sz="900" b="0" i="0" u="none" strike="noStrike" dirty="0">
                        <a:solidFill>
                          <a:srgbClr val="000000"/>
                        </a:solidFill>
                        <a:effectLst/>
                        <a:latin typeface="Calibri" panose="020F0502020204030204" pitchFamily="34" charset="0"/>
                      </a:endParaRPr>
                    </a:p>
                  </a:txBody>
                  <a:tcPr marL="7800" marR="7800" marT="78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900" u="none" strike="noStrike" dirty="0">
                          <a:effectLst/>
                        </a:rPr>
                        <a:t>--</a:t>
                      </a:r>
                      <a:endParaRPr lang="en-US" sz="900" b="0" i="0" u="none" strike="noStrike" dirty="0">
                        <a:solidFill>
                          <a:srgbClr val="000000"/>
                        </a:solidFill>
                        <a:effectLst/>
                        <a:latin typeface="Calibri" panose="020F0502020204030204" pitchFamily="34" charset="0"/>
                      </a:endParaRPr>
                    </a:p>
                  </a:txBody>
                  <a:tcPr marL="7800" marR="7800" marT="78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900" u="none" strike="noStrike" dirty="0" err="1">
                          <a:effectLst/>
                        </a:rPr>
                        <a:t>int</a:t>
                      </a:r>
                      <a:r>
                        <a:rPr lang="en-US" sz="900" u="none" strike="noStrike" dirty="0">
                          <a:effectLst/>
                        </a:rPr>
                        <a:t> *</a:t>
                      </a:r>
                      <a:endParaRPr lang="en-US" sz="900" b="0" i="0" u="none" strike="noStrike" dirty="0">
                        <a:solidFill>
                          <a:srgbClr val="000000"/>
                        </a:solidFill>
                        <a:effectLst/>
                        <a:latin typeface="Calibri" panose="020F0502020204030204" pitchFamily="34" charset="0"/>
                      </a:endParaRPr>
                    </a:p>
                  </a:txBody>
                  <a:tcPr marL="7800" marR="7800" marT="780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5" name="Footer Placeholder 4"/>
          <p:cNvSpPr>
            <a:spLocks noGrp="1"/>
          </p:cNvSpPr>
          <p:nvPr>
            <p:ph type="ftr" sz="quarter" idx="3"/>
          </p:nvPr>
        </p:nvSpPr>
        <p:spPr/>
        <p:txBody>
          <a:bodyPr/>
          <a:lstStyle/>
          <a:p>
            <a:endParaRPr lang="en-US" dirty="0"/>
          </a:p>
        </p:txBody>
      </p:sp>
      <p:sp>
        <p:nvSpPr>
          <p:cNvPr id="7" name="TextBox 6"/>
          <p:cNvSpPr txBox="1"/>
          <p:nvPr/>
        </p:nvSpPr>
        <p:spPr>
          <a:xfrm>
            <a:off x="568388" y="4388883"/>
            <a:ext cx="8004048" cy="338554"/>
          </a:xfrm>
          <a:prstGeom prst="rect">
            <a:avLst/>
          </a:prstGeom>
          <a:noFill/>
        </p:spPr>
        <p:txBody>
          <a:bodyPr vert="horz" wrap="square" lIns="0" tIns="0" rIns="0" bIns="0" rtlCol="0">
            <a:spAutoFit/>
          </a:bodyPr>
          <a:lstStyle/>
          <a:p>
            <a:r>
              <a:rPr lang="en-US" sz="1100" dirty="0" smtClean="0">
                <a:solidFill>
                  <a:srgbClr val="003C71"/>
                </a:solidFill>
              </a:rPr>
              <a:t>For simplicity, some </a:t>
            </a:r>
            <a:r>
              <a:rPr lang="en-US" sz="1100" dirty="0" err="1" smtClean="0">
                <a:solidFill>
                  <a:srgbClr val="003C71"/>
                </a:solidFill>
              </a:rPr>
              <a:t>enum</a:t>
            </a:r>
            <a:r>
              <a:rPr lang="en-US" sz="1100" dirty="0" smtClean="0">
                <a:solidFill>
                  <a:srgbClr val="003C71"/>
                </a:solidFill>
              </a:rPr>
              <a:t> types reduced to char or int.  Table </a:t>
            </a:r>
            <a:r>
              <a:rPr lang="en-US" sz="1100" dirty="0">
                <a:solidFill>
                  <a:srgbClr val="003C71"/>
                </a:solidFill>
              </a:rPr>
              <a:t>idea and some data from </a:t>
            </a:r>
            <a:r>
              <a:rPr lang="en-US" sz="1100" dirty="0">
                <a:solidFill>
                  <a:srgbClr val="003C71"/>
                </a:solidFill>
                <a:hlinkClick r:id="rId3"/>
              </a:rPr>
              <a:t>Performance, Design, and </a:t>
            </a:r>
            <a:r>
              <a:rPr lang="en-US" sz="1100" dirty="0" err="1">
                <a:solidFill>
                  <a:srgbClr val="003C71"/>
                </a:solidFill>
                <a:hlinkClick r:id="rId3"/>
              </a:rPr>
              <a:t>Autotuning</a:t>
            </a:r>
            <a:r>
              <a:rPr lang="en-US" sz="1100" dirty="0">
                <a:solidFill>
                  <a:srgbClr val="003C71"/>
                </a:solidFill>
                <a:hlinkClick r:id="rId3"/>
              </a:rPr>
              <a:t> of Batched GEMM for GPUs</a:t>
            </a:r>
            <a:r>
              <a:rPr lang="en-US" sz="1100" dirty="0">
                <a:solidFill>
                  <a:srgbClr val="003C71"/>
                </a:solidFill>
              </a:rPr>
              <a:t> by Ahmad </a:t>
            </a:r>
            <a:r>
              <a:rPr lang="en-US" sz="1100" dirty="0" err="1">
                <a:solidFill>
                  <a:srgbClr val="003C71"/>
                </a:solidFill>
              </a:rPr>
              <a:t>Abdelfattah</a:t>
            </a:r>
            <a:r>
              <a:rPr lang="en-US" sz="1100" dirty="0">
                <a:solidFill>
                  <a:srgbClr val="003C71"/>
                </a:solidFill>
              </a:rPr>
              <a:t>, </a:t>
            </a:r>
            <a:r>
              <a:rPr lang="en-US" sz="1100" dirty="0" err="1">
                <a:solidFill>
                  <a:srgbClr val="003C71"/>
                </a:solidFill>
              </a:rPr>
              <a:t>Azzam</a:t>
            </a:r>
            <a:r>
              <a:rPr lang="en-US" sz="1100" dirty="0">
                <a:solidFill>
                  <a:srgbClr val="003C71"/>
                </a:solidFill>
              </a:rPr>
              <a:t> </a:t>
            </a:r>
            <a:r>
              <a:rPr lang="en-US" sz="1100" dirty="0" err="1">
                <a:solidFill>
                  <a:srgbClr val="003C71"/>
                </a:solidFill>
              </a:rPr>
              <a:t>Haidar</a:t>
            </a:r>
            <a:r>
              <a:rPr lang="en-US" sz="1100" dirty="0">
                <a:solidFill>
                  <a:srgbClr val="003C71"/>
                </a:solidFill>
              </a:rPr>
              <a:t>, </a:t>
            </a:r>
            <a:r>
              <a:rPr lang="en-US" sz="1100" dirty="0" err="1">
                <a:solidFill>
                  <a:srgbClr val="003C71"/>
                </a:solidFill>
              </a:rPr>
              <a:t>Stanimire</a:t>
            </a:r>
            <a:r>
              <a:rPr lang="en-US" sz="1100" dirty="0">
                <a:solidFill>
                  <a:srgbClr val="003C71"/>
                </a:solidFill>
              </a:rPr>
              <a:t> </a:t>
            </a:r>
            <a:r>
              <a:rPr lang="en-US" sz="1100" dirty="0" err="1">
                <a:solidFill>
                  <a:srgbClr val="003C71"/>
                </a:solidFill>
              </a:rPr>
              <a:t>Tomov</a:t>
            </a:r>
            <a:r>
              <a:rPr lang="en-US" sz="1100" dirty="0">
                <a:solidFill>
                  <a:srgbClr val="003C71"/>
                </a:solidFill>
              </a:rPr>
              <a:t>, and Jack </a:t>
            </a:r>
            <a:r>
              <a:rPr lang="en-US" sz="1100" dirty="0" smtClean="0">
                <a:solidFill>
                  <a:srgbClr val="003C71"/>
                </a:solidFill>
              </a:rPr>
              <a:t>Dongarra.</a:t>
            </a:r>
          </a:p>
        </p:txBody>
      </p:sp>
    </p:spTree>
    <p:extLst>
      <p:ext uri="{BB962C8B-B14F-4D97-AF65-F5344CB8AC3E}">
        <p14:creationId xmlns:p14="http://schemas.microsoft.com/office/powerpoint/2010/main" val="23735639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E2556C5-CE8C-6547-B838-EA80C61A4AF7}" type="slidenum">
              <a:rPr lang="en-US" smtClean="0"/>
              <a:pPr/>
              <a:t>9</a:t>
            </a:fld>
            <a:endParaRPr lang="en-US" dirty="0"/>
          </a:p>
        </p:txBody>
      </p:sp>
      <p:sp>
        <p:nvSpPr>
          <p:cNvPr id="3" name="Title 2"/>
          <p:cNvSpPr>
            <a:spLocks noGrp="1"/>
          </p:cNvSpPr>
          <p:nvPr>
            <p:ph type="title"/>
          </p:nvPr>
        </p:nvSpPr>
        <p:spPr/>
        <p:txBody>
          <a:bodyPr/>
          <a:lstStyle/>
          <a:p>
            <a:r>
              <a:rPr lang="en-US" dirty="0" smtClean="0"/>
              <a:t>GEMM_BATCH in Intel MKL - Error Checking</a:t>
            </a:r>
            <a:endParaRPr lang="en-US" dirty="0"/>
          </a:p>
        </p:txBody>
      </p:sp>
      <p:sp>
        <p:nvSpPr>
          <p:cNvPr id="4" name="Content Placeholder 3"/>
          <p:cNvSpPr>
            <a:spLocks noGrp="1"/>
          </p:cNvSpPr>
          <p:nvPr>
            <p:ph sz="quarter" idx="13"/>
          </p:nvPr>
        </p:nvSpPr>
        <p:spPr/>
        <p:txBody>
          <a:bodyPr/>
          <a:lstStyle/>
          <a:p>
            <a:pPr marL="285750" indent="-285750">
              <a:buFont typeface="Arial" panose="020B0604020202020204" pitchFamily="34" charset="0"/>
              <a:buChar char="•"/>
            </a:pPr>
            <a:r>
              <a:rPr lang="en-US" dirty="0" smtClean="0"/>
              <a:t>Similar to existing BLAS/LAPACK error checking</a:t>
            </a:r>
          </a:p>
          <a:p>
            <a:pPr marL="285750" indent="-285750">
              <a:buFont typeface="Arial" panose="020B0604020202020204" pitchFamily="34" charset="0"/>
              <a:buChar char="•"/>
            </a:pPr>
            <a:r>
              <a:rPr lang="en-US" dirty="0" smtClean="0"/>
              <a:t>Input parameters checked before kernel call</a:t>
            </a:r>
          </a:p>
          <a:p>
            <a:pPr marL="511175" lvl="1" indent="-285750">
              <a:buFont typeface="Arial" panose="020B0604020202020204" pitchFamily="34" charset="0"/>
              <a:buChar char="•"/>
            </a:pPr>
            <a:r>
              <a:rPr lang="en-US" dirty="0" smtClean="0"/>
              <a:t>No computation done if error in any group</a:t>
            </a:r>
          </a:p>
          <a:p>
            <a:pPr marL="285750" indent="-285750">
              <a:buFont typeface="Arial" panose="020B0604020202020204" pitchFamily="34" charset="0"/>
              <a:buChar char="•"/>
            </a:pPr>
            <a:r>
              <a:rPr lang="en-US" dirty="0" smtClean="0"/>
              <a:t>Call XERBLA in case of an error</a:t>
            </a:r>
          </a:p>
          <a:p>
            <a:pPr marL="511175" lvl="1" indent="-285750">
              <a:buFont typeface="Arial" panose="020B0604020202020204" pitchFamily="34" charset="0"/>
              <a:buChar char="•"/>
            </a:pPr>
            <a:r>
              <a:rPr lang="en-US" dirty="0" smtClean="0"/>
              <a:t>Return which parameter had error, but not which group</a:t>
            </a:r>
            <a:endParaRPr lang="en-US" dirty="0"/>
          </a:p>
        </p:txBody>
      </p:sp>
      <p:sp>
        <p:nvSpPr>
          <p:cNvPr id="5" name="Footer Placeholder 4"/>
          <p:cNvSpPr>
            <a:spLocks noGrp="1"/>
          </p:cNvSpPr>
          <p:nvPr>
            <p:ph type="ftr" sz="quarter" idx="3"/>
          </p:nvPr>
        </p:nvSpPr>
        <p:spPr/>
        <p:txBody>
          <a:bodyPr/>
          <a:lstStyle/>
          <a:p>
            <a:endParaRPr lang="en-US" dirty="0"/>
          </a:p>
        </p:txBody>
      </p:sp>
    </p:spTree>
    <p:extLst>
      <p:ext uri="{BB962C8B-B14F-4D97-AF65-F5344CB8AC3E}">
        <p14:creationId xmlns:p14="http://schemas.microsoft.com/office/powerpoint/2010/main" val="1232734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Int_PPT Template_ClearPro_16x9">
  <a:themeElements>
    <a:clrScheme name="Intel Color Palette">
      <a:dk1>
        <a:sysClr val="windowText" lastClr="000000"/>
      </a:dk1>
      <a:lt1>
        <a:sysClr val="window" lastClr="FFFFFF"/>
      </a:lt1>
      <a:dk2>
        <a:srgbClr val="003C71"/>
      </a:dk2>
      <a:lt2>
        <a:srgbClr val="B1BABF"/>
      </a:lt2>
      <a:accent1>
        <a:srgbClr val="0071C5"/>
      </a:accent1>
      <a:accent2>
        <a:srgbClr val="00AEEF"/>
      </a:accent2>
      <a:accent3>
        <a:srgbClr val="F3D54E"/>
      </a:accent3>
      <a:accent4>
        <a:srgbClr val="FFA300"/>
      </a:accent4>
      <a:accent5>
        <a:srgbClr val="FC4C02"/>
      </a:accent5>
      <a:accent6>
        <a:srgbClr val="C3D600"/>
      </a:accent6>
      <a:hlink>
        <a:srgbClr val="0071C5"/>
      </a:hlink>
      <a:folHlink>
        <a:srgbClr val="00AEEF"/>
      </a:folHlink>
    </a:clrScheme>
    <a:fontScheme name="Intel Clear">
      <a:majorFont>
        <a:latin typeface="Intel Clear"/>
        <a:ea typeface=""/>
        <a:cs typeface=""/>
      </a:majorFont>
      <a:minorFont>
        <a:latin typeface="Intel Cle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chemeClr val="tx2"/>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vert="horz" wrap="square" lIns="0" tIns="0" rIns="0" bIns="0" rtlCol="0">
        <a:spAutoFit/>
      </a:bodyPr>
      <a:lstStyle>
        <a:defPPr>
          <a:defRPr sz="1100" dirty="0" err="1" smtClean="0">
            <a:solidFill>
              <a:srgbClr val="003C71"/>
            </a:solidFill>
          </a:defRPr>
        </a:defPPr>
      </a:lstStyle>
    </a:txDef>
  </a:objectDefaults>
  <a:extraClrSchemeLst/>
  <a:extLst>
    <a:ext uri="{05A4C25C-085E-4340-85A3-A5531E510DB2}">
      <thm15:themeFamily xmlns:thm15="http://schemas.microsoft.com/office/thememl/2012/main" name="Intel_DPD_PPT_PREFERRED_Template_ClearPro_16x9_061715.pptx [Read-Only]" id="{45C2EA33-6328-4ECB-AE54-BEDC4F668BB1}" vid="{8B4C07AC-BB48-4026-A72A-A5218408D9C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1499</Words>
  <Application>Microsoft Office PowerPoint</Application>
  <PresentationFormat>On-screen Show (16:9)</PresentationFormat>
  <Paragraphs>277</Paragraphs>
  <Slides>15</Slides>
  <Notes>4</Notes>
  <HiddenSlides>0</HiddenSlides>
  <MMClips>0</MMClips>
  <ScaleCrop>false</ScaleCrop>
  <HeadingPairs>
    <vt:vector size="8" baseType="variant">
      <vt:variant>
        <vt:lpstr>Fonts Used</vt:lpstr>
      </vt:variant>
      <vt:variant>
        <vt:i4>7</vt:i4>
      </vt:variant>
      <vt:variant>
        <vt:lpstr>Theme</vt:lpstr>
      </vt:variant>
      <vt:variant>
        <vt:i4>1</vt:i4>
      </vt:variant>
      <vt:variant>
        <vt:lpstr>Slide Titles</vt:lpstr>
      </vt:variant>
      <vt:variant>
        <vt:i4>15</vt:i4>
      </vt:variant>
      <vt:variant>
        <vt:lpstr>Custom Shows</vt:lpstr>
      </vt:variant>
      <vt:variant>
        <vt:i4>1</vt:i4>
      </vt:variant>
    </vt:vector>
  </HeadingPairs>
  <TitlesOfParts>
    <vt:vector size="24" baseType="lpstr">
      <vt:lpstr>MS PGothic</vt:lpstr>
      <vt:lpstr>Arial</vt:lpstr>
      <vt:lpstr>Calibri</vt:lpstr>
      <vt:lpstr>Intel Clear</vt:lpstr>
      <vt:lpstr>Intel Clear Light</vt:lpstr>
      <vt:lpstr>Intel Clear Pro</vt:lpstr>
      <vt:lpstr>Wingdings</vt:lpstr>
      <vt:lpstr>Int_PPT Template_ClearPro_16x9</vt:lpstr>
      <vt:lpstr>Intel MKL® GEMM_BATCH</vt:lpstr>
      <vt:lpstr>Introduction to batched BLAS/LAPACK</vt:lpstr>
      <vt:lpstr>Performance opportunities for batching</vt:lpstr>
      <vt:lpstr>GEMM_BATCH in Intel MKL - Group Concept</vt:lpstr>
      <vt:lpstr>GEMM_BATCH in Intel MKL - API</vt:lpstr>
      <vt:lpstr>Example: 100 4x4x4 and 200 2x2x2 SGEMMs</vt:lpstr>
      <vt:lpstr>GEMM_BATCH in Intel MKL - CBLAS API</vt:lpstr>
      <vt:lpstr>Interface of various batched GEMMs versus GEMM</vt:lpstr>
      <vt:lpstr>GEMM_BATCH in Intel MKL - Error Checking</vt:lpstr>
      <vt:lpstr>DGEMM_BATCH vs DGEMM in Intel MKL 10,000 Matrix Multiplication Instances</vt:lpstr>
      <vt:lpstr>Benefit of Group in DGEMM_BATCH 10,000 Matrix Multiplication Instances</vt:lpstr>
      <vt:lpstr>Benefit of Multiple Groups in DGEMM_BATCH Similar FLOP count per group</vt:lpstr>
      <vt:lpstr>Final Remarks</vt:lpstr>
      <vt:lpstr>Legal Disclaimer &amp; Optimization Notice</vt:lpstr>
      <vt:lpstr>PowerPoint Presentation</vt:lpstr>
      <vt:lpstr>Opt Notice</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CTPClassification=CTP_IC:VisualMarkings=</cp:keywords>
  <cp:lastModifiedBy/>
  <cp:revision>1</cp:revision>
  <dcterms:created xsi:type="dcterms:W3CDTF">2016-05-05T22:15:59Z</dcterms:created>
  <dcterms:modified xsi:type="dcterms:W3CDTF">2016-05-18T18:39:56Z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f0304229-4334-419c-98a0-6eb5369ab6cf</vt:lpwstr>
  </property>
  <property fmtid="{D5CDD505-2E9C-101B-9397-08002B2CF9AE}" pid="3" name="CTP_BU">
    <vt:lpwstr>SSG ENABLING GROUP</vt:lpwstr>
  </property>
  <property fmtid="{D5CDD505-2E9C-101B-9397-08002B2CF9AE}" pid="4" name="CTP_TimeStamp">
    <vt:lpwstr>2016-05-18 18:39:55Z</vt:lpwstr>
  </property>
  <property fmtid="{D5CDD505-2E9C-101B-9397-08002B2CF9AE}" pid="5" name="CTPClassification">
    <vt:lpwstr>CTP_IC</vt:lpwstr>
  </property>
</Properties>
</file>