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5" r:id="rId1"/>
  </p:sldMasterIdLst>
  <p:notesMasterIdLst>
    <p:notesMasterId r:id="rId52"/>
  </p:notesMasterIdLst>
  <p:handoutMasterIdLst>
    <p:handoutMasterId r:id="rId53"/>
  </p:handoutMasterIdLst>
  <p:sldIdLst>
    <p:sldId id="360" r:id="rId2"/>
    <p:sldId id="431" r:id="rId3"/>
    <p:sldId id="552" r:id="rId4"/>
    <p:sldId id="539" r:id="rId5"/>
    <p:sldId id="487" r:id="rId6"/>
    <p:sldId id="530" r:id="rId7"/>
    <p:sldId id="529" r:id="rId8"/>
    <p:sldId id="532" r:id="rId9"/>
    <p:sldId id="533" r:id="rId10"/>
    <p:sldId id="534" r:id="rId11"/>
    <p:sldId id="535" r:id="rId12"/>
    <p:sldId id="536" r:id="rId13"/>
    <p:sldId id="537" r:id="rId14"/>
    <p:sldId id="538" r:id="rId15"/>
    <p:sldId id="531" r:id="rId16"/>
    <p:sldId id="490" r:id="rId17"/>
    <p:sldId id="491" r:id="rId18"/>
    <p:sldId id="492" r:id="rId19"/>
    <p:sldId id="493" r:id="rId20"/>
    <p:sldId id="494" r:id="rId21"/>
    <p:sldId id="495" r:id="rId22"/>
    <p:sldId id="496" r:id="rId23"/>
    <p:sldId id="497" r:id="rId24"/>
    <p:sldId id="498" r:id="rId25"/>
    <p:sldId id="540" r:id="rId26"/>
    <p:sldId id="499" r:id="rId27"/>
    <p:sldId id="500" r:id="rId28"/>
    <p:sldId id="501" r:id="rId29"/>
    <p:sldId id="502" r:id="rId30"/>
    <p:sldId id="503" r:id="rId31"/>
    <p:sldId id="504" r:id="rId32"/>
    <p:sldId id="505" r:id="rId33"/>
    <p:sldId id="506" r:id="rId34"/>
    <p:sldId id="507" r:id="rId35"/>
    <p:sldId id="508" r:id="rId36"/>
    <p:sldId id="509" r:id="rId37"/>
    <p:sldId id="510" r:id="rId38"/>
    <p:sldId id="511" r:id="rId39"/>
    <p:sldId id="512" r:id="rId40"/>
    <p:sldId id="513" r:id="rId41"/>
    <p:sldId id="516" r:id="rId42"/>
    <p:sldId id="542" r:id="rId43"/>
    <p:sldId id="543" r:id="rId44"/>
    <p:sldId id="544" r:id="rId45"/>
    <p:sldId id="545" r:id="rId46"/>
    <p:sldId id="546" r:id="rId47"/>
    <p:sldId id="525" r:id="rId48"/>
    <p:sldId id="526" r:id="rId49"/>
    <p:sldId id="527" r:id="rId50"/>
    <p:sldId id="380" r:id="rId51"/>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E5DE8"/>
    <a:srgbClr val="96B8FC"/>
    <a:srgbClr val="5575D7"/>
    <a:srgbClr val="928AFE"/>
    <a:srgbClr val="4AABFE"/>
    <a:srgbClr val="4092EE"/>
    <a:srgbClr val="80D81D"/>
    <a:srgbClr val="7E7E00"/>
    <a:srgbClr val="54D979"/>
    <a:srgbClr val="71E1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19" autoAdjust="0"/>
    <p:restoredTop sz="94660"/>
  </p:normalViewPr>
  <p:slideViewPr>
    <p:cSldViewPr snapToGrid="0" showGuides="1">
      <p:cViewPr>
        <p:scale>
          <a:sx n="100" d="100"/>
          <a:sy n="100" d="100"/>
        </p:scale>
        <p:origin x="-1360" y="-80"/>
      </p:cViewPr>
      <p:guideLst>
        <p:guide orient="horz" pos="144"/>
        <p:guide orient="horz" pos="4176"/>
        <p:guide pos="3120"/>
        <p:guide pos="565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notesMaster" Target="notesMasters/notesMaster1.xml"/><Relationship Id="rId53" Type="http://schemas.openxmlformats.org/officeDocument/2006/relationships/handoutMaster" Target="handoutMasters/handoutMaster1.xml"/><Relationship Id="rId54" Type="http://schemas.openxmlformats.org/officeDocument/2006/relationships/printerSettings" Target="printerSettings/printerSettings1.bin"/><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799AB94D-FDE2-FF40-965D-00B1A1AB2930}" type="datetime1">
              <a:rPr lang="en-US" smtClean="0"/>
              <a:pPr/>
              <a:t>5/17/16</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F3DBBD87-4D68-9B48-B102-4F84F03ED4C6}" type="slidenum">
              <a:rPr lang="en-US" smtClean="0"/>
              <a:pPr/>
              <a:t>‹#›</a:t>
            </a:fld>
            <a:endParaRPr lang="en-US"/>
          </a:p>
        </p:txBody>
      </p:sp>
    </p:spTree>
    <p:extLst>
      <p:ext uri="{BB962C8B-B14F-4D97-AF65-F5344CB8AC3E}">
        <p14:creationId xmlns:p14="http://schemas.microsoft.com/office/powerpoint/2010/main" val="107435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610EE65C-9849-0649-B93A-48D81326C752}" type="datetime1">
              <a:rPr lang="en-US" smtClean="0"/>
              <a:pPr/>
              <a:t>5/17/16</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8B9B8B10-2236-4CE7-91E2-DAC5B21AB9E1}" type="slidenum">
              <a:rPr lang="en-US" smtClean="0"/>
              <a:pPr/>
              <a:t>‹#›</a:t>
            </a:fld>
            <a:endParaRPr lang="en-US"/>
          </a:p>
        </p:txBody>
      </p:sp>
    </p:spTree>
    <p:extLst>
      <p:ext uri="{BB962C8B-B14F-4D97-AF65-F5344CB8AC3E}">
        <p14:creationId xmlns:p14="http://schemas.microsoft.com/office/powerpoint/2010/main" val="91765178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9B8B10-2236-4CE7-91E2-DAC5B21AB9E1}"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2DC507-F2A5-2548-BCE0-EE9264EB6B07}" type="slidenum">
              <a:rPr lang="en-US" smtClean="0"/>
              <a:t>44</a:t>
            </a:fld>
            <a:endParaRPr lang="en-US"/>
          </a:p>
        </p:txBody>
      </p:sp>
    </p:spTree>
    <p:extLst>
      <p:ext uri="{BB962C8B-B14F-4D97-AF65-F5344CB8AC3E}">
        <p14:creationId xmlns:p14="http://schemas.microsoft.com/office/powerpoint/2010/main" val="685885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4"/>
          </p:nvPr>
        </p:nvSpPr>
        <p:spPr>
          <a:xfrm>
            <a:off x="3124200" y="6527800"/>
            <a:ext cx="2133600" cy="295275"/>
          </a:xfrm>
          <a:prstGeom prst="rect">
            <a:avLst/>
          </a:prstGeom>
        </p:spPr>
        <p:txBody>
          <a:bodyPr/>
          <a:lstStyle>
            <a:lvl1pPr>
              <a:defRPr sz="1400"/>
            </a:lvl1pPr>
            <a:lvl2pPr>
              <a:defRPr sz="1200"/>
            </a:lvl2pPr>
          </a:lstStyle>
          <a:p>
            <a:pPr lvl="1"/>
            <a:fld id="{AFB4AD7B-171D-6948-9ACE-2C5409E1B4AC}" type="slidenum">
              <a:rPr lang="en-US" smtClean="0"/>
              <a:pPr lvl="1"/>
              <a:t>‹#›</a:t>
            </a:fld>
            <a:r>
              <a:rPr lang="en-US" dirty="0" smtClean="0"/>
              <a:t> / 57</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ac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Contact</a:t>
            </a:r>
            <a:endParaRPr lang="en-US" dirty="0"/>
          </a:p>
        </p:txBody>
      </p:sp>
      <p:sp>
        <p:nvSpPr>
          <p:cNvPr id="6" name="Text Placeholder 5"/>
          <p:cNvSpPr>
            <a:spLocks noGrp="1"/>
          </p:cNvSpPr>
          <p:nvPr>
            <p:ph type="body" sz="quarter" idx="10"/>
          </p:nvPr>
        </p:nvSpPr>
        <p:spPr>
          <a:xfrm>
            <a:off x="152400" y="914400"/>
            <a:ext cx="7239000" cy="424732"/>
          </a:xfrm>
        </p:spPr>
        <p:txBody>
          <a:bodyPr/>
          <a:lstStyle>
            <a:lvl1pPr>
              <a:spcBef>
                <a:spcPts val="0"/>
              </a:spcBef>
              <a:buNone/>
              <a:defRPr sz="2400">
                <a:latin typeface="Arial Black" pitchFamily="34" charset="0"/>
              </a:defRPr>
            </a:lvl1pPr>
          </a:lstStyle>
          <a:p>
            <a:pPr lvl="0"/>
            <a:r>
              <a:rPr lang="en-US" dirty="0" smtClean="0"/>
              <a:t>Click to edit Master text</a:t>
            </a:r>
            <a:endParaRPr lang="en-US" dirty="0"/>
          </a:p>
        </p:txBody>
      </p:sp>
      <p:sp>
        <p:nvSpPr>
          <p:cNvPr id="11" name="Text Placeholder 10"/>
          <p:cNvSpPr>
            <a:spLocks noGrp="1"/>
          </p:cNvSpPr>
          <p:nvPr>
            <p:ph type="body" sz="quarter" idx="11"/>
          </p:nvPr>
        </p:nvSpPr>
        <p:spPr>
          <a:xfrm>
            <a:off x="142875" y="1381125"/>
            <a:ext cx="3676650" cy="341632"/>
          </a:xfrm>
        </p:spPr>
        <p:txBody>
          <a:bodyPr/>
          <a:lstStyle>
            <a:lvl1pPr>
              <a:spcBef>
                <a:spcPts val="0"/>
              </a:spcBef>
              <a:buNone/>
              <a:defRPr sz="1800"/>
            </a:lvl1pPr>
          </a:lstStyle>
          <a:p>
            <a:pPr lvl="0"/>
            <a:r>
              <a:rPr lang="en-US" dirty="0" smtClean="0"/>
              <a:t>Click to edit Master</a:t>
            </a:r>
            <a:endParaRPr lang="en-US" dirty="0"/>
          </a:p>
        </p:txBody>
      </p:sp>
      <p:sp>
        <p:nvSpPr>
          <p:cNvPr id="7" name="Slide Number Placeholder 4"/>
          <p:cNvSpPr>
            <a:spLocks noGrp="1"/>
          </p:cNvSpPr>
          <p:nvPr>
            <p:ph type="sldNum" sz="quarter" idx="4"/>
          </p:nvPr>
        </p:nvSpPr>
        <p:spPr>
          <a:xfrm>
            <a:off x="3124200" y="6527800"/>
            <a:ext cx="2133600" cy="295275"/>
          </a:xfrm>
          <a:prstGeom prst="rect">
            <a:avLst/>
          </a:prstGeom>
        </p:spPr>
        <p:txBody>
          <a:bodyPr/>
          <a:lstStyle>
            <a:lvl1pPr>
              <a:defRPr sz="1400"/>
            </a:lvl1pPr>
            <a:lvl2pPr>
              <a:defRPr sz="1200"/>
            </a:lvl2pPr>
          </a:lstStyle>
          <a:p>
            <a:pPr lvl="1"/>
            <a:fld id="{AFB4AD7B-171D-6948-9ACE-2C5409E1B4AC}" type="slidenum">
              <a:rPr lang="en-US" smtClean="0"/>
              <a:pPr lvl="1"/>
              <a:t>‹#›</a:t>
            </a:fld>
            <a:r>
              <a:rPr lang="en-US" dirty="0" smtClean="0"/>
              <a:t> / 57</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12356" y="1709853"/>
            <a:ext cx="6102873" cy="1719147"/>
          </a:xfrm>
        </p:spPr>
        <p:txBody>
          <a:bodyPr anchor="t" anchorCtr="0">
            <a:normAutofit/>
          </a:bodyPr>
          <a:lstStyle>
            <a:lvl1pPr algn="l">
              <a:defRPr sz="3600" b="1" i="0">
                <a:latin typeface="Cambria"/>
                <a:cs typeface="Cambria"/>
              </a:defRPr>
            </a:lvl1pPr>
          </a:lstStyle>
          <a:p>
            <a:r>
              <a:rPr lang="en-US" smtClean="0"/>
              <a:t>Click to edit Master title style</a:t>
            </a:r>
            <a:endParaRPr lang="en-US" dirty="0"/>
          </a:p>
        </p:txBody>
      </p:sp>
      <p:sp>
        <p:nvSpPr>
          <p:cNvPr id="3" name="Subtitle 2"/>
          <p:cNvSpPr>
            <a:spLocks noGrp="1"/>
          </p:cNvSpPr>
          <p:nvPr>
            <p:ph type="subTitle" idx="1" hasCustomPrompt="1"/>
          </p:nvPr>
        </p:nvSpPr>
        <p:spPr>
          <a:xfrm>
            <a:off x="412356" y="3962260"/>
            <a:ext cx="3049289" cy="913266"/>
          </a:xfrm>
        </p:spPr>
        <p:txBody>
          <a:bodyPr numCol="1" spcCol="182880">
            <a:normAutofit/>
          </a:bodyPr>
          <a:lstStyle>
            <a:lvl1pPr marL="0" indent="0" algn="l">
              <a:spcBef>
                <a:spcPts val="0"/>
              </a:spcBef>
              <a:spcAft>
                <a:spcPts val="0"/>
              </a:spcAft>
              <a:buNone/>
              <a:defRPr sz="2000" b="0" i="0">
                <a:solidFill>
                  <a:schemeClr val="tx1"/>
                </a:solidFill>
                <a:latin typeface="Cambria"/>
                <a:cs typeface="Cambr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Author Name</a:t>
            </a:r>
          </a:p>
          <a:p>
            <a:r>
              <a:rPr lang="en-US" dirty="0" smtClean="0"/>
              <a:t>Affilliation</a:t>
            </a:r>
          </a:p>
        </p:txBody>
      </p:sp>
      <p:sp>
        <p:nvSpPr>
          <p:cNvPr id="15" name="Picture Placeholder 14"/>
          <p:cNvSpPr>
            <a:spLocks noGrp="1"/>
          </p:cNvSpPr>
          <p:nvPr>
            <p:ph type="pic" sz="quarter" idx="13" hasCustomPrompt="1"/>
          </p:nvPr>
        </p:nvSpPr>
        <p:spPr>
          <a:xfrm>
            <a:off x="7246597" y="2514600"/>
            <a:ext cx="1369515" cy="914400"/>
          </a:xfrm>
        </p:spPr>
        <p:txBody>
          <a:bodyPr anchor="ctr" anchorCtr="0">
            <a:normAutofit/>
          </a:bodyPr>
          <a:lstStyle>
            <a:lvl1pPr marL="0" indent="0" algn="ctr">
              <a:buNone/>
              <a:defRPr sz="1200"/>
            </a:lvl1pPr>
          </a:lstStyle>
          <a:p>
            <a:r>
              <a:rPr lang="en-US" dirty="0" smtClean="0"/>
              <a:t>Logo</a:t>
            </a:r>
            <a:endParaRPr lang="en-US" dirty="0"/>
          </a:p>
        </p:txBody>
      </p:sp>
      <p:sp>
        <p:nvSpPr>
          <p:cNvPr id="16" name="Picture Placeholder 14"/>
          <p:cNvSpPr>
            <a:spLocks noGrp="1"/>
          </p:cNvSpPr>
          <p:nvPr>
            <p:ph type="pic" sz="quarter" idx="14" hasCustomPrompt="1"/>
          </p:nvPr>
        </p:nvSpPr>
        <p:spPr>
          <a:xfrm>
            <a:off x="7246597" y="3962260"/>
            <a:ext cx="1363890" cy="914400"/>
          </a:xfrm>
        </p:spPr>
        <p:txBody>
          <a:bodyPr anchor="ctr" anchorCtr="0">
            <a:normAutofit/>
          </a:bodyPr>
          <a:lstStyle>
            <a:lvl1pPr marL="0" indent="0" algn="ctr">
              <a:buNone/>
              <a:defRPr sz="1200"/>
            </a:lvl1pPr>
          </a:lstStyle>
          <a:p>
            <a:r>
              <a:rPr lang="en-US" dirty="0" smtClean="0"/>
              <a:t>Logo</a:t>
            </a:r>
            <a:endParaRPr lang="en-US" dirty="0"/>
          </a:p>
        </p:txBody>
      </p:sp>
      <p:sp>
        <p:nvSpPr>
          <p:cNvPr id="17" name="Picture Placeholder 14"/>
          <p:cNvSpPr>
            <a:spLocks noGrp="1"/>
          </p:cNvSpPr>
          <p:nvPr>
            <p:ph type="pic" sz="quarter" idx="15" hasCustomPrompt="1"/>
          </p:nvPr>
        </p:nvSpPr>
        <p:spPr>
          <a:xfrm>
            <a:off x="7252222" y="5409920"/>
            <a:ext cx="1363890" cy="914400"/>
          </a:xfrm>
        </p:spPr>
        <p:txBody>
          <a:bodyPr anchor="ctr" anchorCtr="0">
            <a:normAutofit/>
          </a:bodyPr>
          <a:lstStyle>
            <a:lvl1pPr marL="0" indent="0" algn="ctr">
              <a:buNone/>
              <a:defRPr sz="1200"/>
            </a:lvl1pPr>
          </a:lstStyle>
          <a:p>
            <a:r>
              <a:rPr lang="en-US" dirty="0" smtClean="0"/>
              <a:t>Logo</a:t>
            </a:r>
            <a:endParaRPr lang="en-US" dirty="0"/>
          </a:p>
        </p:txBody>
      </p:sp>
      <p:sp>
        <p:nvSpPr>
          <p:cNvPr id="20" name="Text Placeholder 19"/>
          <p:cNvSpPr>
            <a:spLocks noGrp="1"/>
          </p:cNvSpPr>
          <p:nvPr>
            <p:ph type="body" sz="quarter" idx="16" hasCustomPrompt="1"/>
          </p:nvPr>
        </p:nvSpPr>
        <p:spPr>
          <a:xfrm>
            <a:off x="3465641" y="3962260"/>
            <a:ext cx="3049588" cy="914400"/>
          </a:xfrm>
        </p:spPr>
        <p:txBody>
          <a:bodyPr>
            <a:normAutofit/>
          </a:bodyPr>
          <a:lstStyle>
            <a:lvl1pPr marL="0" indent="0">
              <a:spcBef>
                <a:spcPts val="0"/>
              </a:spcBef>
              <a:spcAft>
                <a:spcPts val="0"/>
              </a:spcAft>
              <a:buNone/>
              <a:defRPr sz="2000"/>
            </a:lvl1pPr>
          </a:lstStyle>
          <a:p>
            <a:r>
              <a:rPr lang="en-US" dirty="0" smtClean="0"/>
              <a:t>Author Name</a:t>
            </a:r>
          </a:p>
          <a:p>
            <a:r>
              <a:rPr lang="en-US" dirty="0" smtClean="0"/>
              <a:t>Affilliation</a:t>
            </a:r>
          </a:p>
        </p:txBody>
      </p:sp>
      <p:sp>
        <p:nvSpPr>
          <p:cNvPr id="23" name="Picture Placeholder 14"/>
          <p:cNvSpPr>
            <a:spLocks noGrp="1"/>
          </p:cNvSpPr>
          <p:nvPr>
            <p:ph type="pic" sz="quarter" idx="17" hasCustomPrompt="1"/>
          </p:nvPr>
        </p:nvSpPr>
        <p:spPr>
          <a:xfrm>
            <a:off x="3884962" y="5409920"/>
            <a:ext cx="1365541" cy="914400"/>
          </a:xfrm>
        </p:spPr>
        <p:txBody>
          <a:bodyPr anchor="ctr" anchorCtr="0">
            <a:normAutofit/>
          </a:bodyPr>
          <a:lstStyle>
            <a:lvl1pPr marL="0" indent="0" algn="ctr">
              <a:buNone/>
              <a:defRPr sz="1200"/>
            </a:lvl1pPr>
          </a:lstStyle>
          <a:p>
            <a:r>
              <a:rPr lang="en-US" dirty="0" smtClean="0"/>
              <a:t>Logo</a:t>
            </a:r>
            <a:endParaRPr lang="en-US" dirty="0"/>
          </a:p>
        </p:txBody>
      </p:sp>
      <p:sp>
        <p:nvSpPr>
          <p:cNvPr id="24" name="Picture Placeholder 14"/>
          <p:cNvSpPr>
            <a:spLocks noGrp="1"/>
          </p:cNvSpPr>
          <p:nvPr>
            <p:ph type="pic" sz="quarter" idx="18" hasCustomPrompt="1"/>
          </p:nvPr>
        </p:nvSpPr>
        <p:spPr>
          <a:xfrm>
            <a:off x="1242642" y="5409920"/>
            <a:ext cx="1372367" cy="914400"/>
          </a:xfrm>
        </p:spPr>
        <p:txBody>
          <a:bodyPr anchor="ctr" anchorCtr="0">
            <a:normAutofit/>
          </a:bodyPr>
          <a:lstStyle>
            <a:lvl1pPr marL="0" indent="0" algn="ctr">
              <a:buNone/>
              <a:defRPr sz="1200"/>
            </a:lvl1pPr>
          </a:lstStyle>
          <a:p>
            <a:r>
              <a:rPr lang="en-US" dirty="0" smtClean="0"/>
              <a:t>Logo</a:t>
            </a:r>
            <a:endParaRPr lang="en-US" dirty="0"/>
          </a:p>
        </p:txBody>
      </p:sp>
      <p:sp>
        <p:nvSpPr>
          <p:cNvPr id="10" name="Slide Number Placeholder 4"/>
          <p:cNvSpPr>
            <a:spLocks noGrp="1"/>
          </p:cNvSpPr>
          <p:nvPr>
            <p:ph type="sldNum" sz="quarter" idx="4"/>
          </p:nvPr>
        </p:nvSpPr>
        <p:spPr>
          <a:xfrm>
            <a:off x="3124200" y="6527800"/>
            <a:ext cx="2133600" cy="295275"/>
          </a:xfrm>
          <a:prstGeom prst="rect">
            <a:avLst/>
          </a:prstGeom>
        </p:spPr>
        <p:txBody>
          <a:bodyPr/>
          <a:lstStyle>
            <a:lvl1pPr>
              <a:defRPr sz="1400"/>
            </a:lvl1pPr>
            <a:lvl2pPr>
              <a:defRPr sz="1200"/>
            </a:lvl2pPr>
          </a:lstStyle>
          <a:p>
            <a:pPr lvl="1"/>
            <a:fld id="{AFB4AD7B-171D-6948-9ACE-2C5409E1B4AC}" type="slidenum">
              <a:rPr lang="en-US" smtClean="0"/>
              <a:pPr lvl="1"/>
              <a:t>‹#›</a:t>
            </a:fld>
            <a:r>
              <a:rPr lang="en-US" dirty="0" smtClean="0"/>
              <a:t> / 57</a:t>
            </a:r>
            <a:endParaRPr lang="en-US" dirty="0"/>
          </a:p>
        </p:txBody>
      </p:sp>
    </p:spTree>
    <p:extLst>
      <p:ext uri="{BB962C8B-B14F-4D97-AF65-F5344CB8AC3E}">
        <p14:creationId xmlns:p14="http://schemas.microsoft.com/office/powerpoint/2010/main" val="1225664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sz="4000" b="1" i="0" smtClean="0">
                <a:solidFill>
                  <a:srgbClr val="2C2D2C"/>
                </a:solidFill>
              </a:rPr>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marL="228600" indent="-228600">
              <a:defRPr sz="2800"/>
            </a:lvl1pPr>
            <a:lvl2pPr marL="457200" indent="-228600">
              <a:defRPr sz="2400"/>
            </a:lvl2pPr>
            <a:lvl3pPr marL="685800" indent="-228600">
              <a:defRPr sz="2000"/>
            </a:lvl3pPr>
            <a:lvl4pPr marL="914400" indent="-228600">
              <a:defRPr sz="1800"/>
            </a:lvl4pPr>
            <a:lvl5pPr marL="1143000" indent="-228600">
              <a:defRPr sz="1800"/>
            </a:lvl5pPr>
            <a:lvl6pPr>
              <a:defRPr sz="1800"/>
            </a:lvl6pPr>
            <a:lvl7pPr>
              <a:defRPr sz="1800"/>
            </a:lvl7pPr>
            <a:lvl8pPr>
              <a:defRPr sz="1800"/>
            </a:lvl8pPr>
            <a:lvl9pPr>
              <a:defRPr sz="1800"/>
            </a:lvl9pPr>
          </a:lstStyle>
          <a:p>
            <a:pPr lvl="0"/>
            <a:r>
              <a:rPr lang="en-US" sz="2800" smtClean="0">
                <a:solidFill>
                  <a:srgbClr val="262626"/>
                </a:solidFill>
              </a:rPr>
              <a:t>Click to edit Master text styles</a:t>
            </a:r>
          </a:p>
          <a:p>
            <a:pPr lvl="1"/>
            <a:r>
              <a:rPr lang="en-US" sz="2800" smtClean="0">
                <a:solidFill>
                  <a:srgbClr val="262626"/>
                </a:solidFill>
              </a:rPr>
              <a:t>Second level</a:t>
            </a:r>
          </a:p>
          <a:p>
            <a:pPr lvl="2"/>
            <a:r>
              <a:rPr lang="en-US" sz="2800" smtClean="0">
                <a:solidFill>
                  <a:srgbClr val="262626"/>
                </a:solidFill>
              </a:rPr>
              <a:t>Third level</a:t>
            </a:r>
          </a:p>
          <a:p>
            <a:pPr lvl="3"/>
            <a:r>
              <a:rPr lang="en-US" sz="2800" smtClean="0">
                <a:solidFill>
                  <a:srgbClr val="262626"/>
                </a:solidFill>
              </a:rPr>
              <a:t>Fourth level</a:t>
            </a:r>
          </a:p>
          <a:p>
            <a:pPr lvl="4"/>
            <a:r>
              <a:rPr lang="en-US" sz="2800" smtClean="0">
                <a:solidFill>
                  <a:srgbClr val="262626"/>
                </a:solidFill>
              </a:rPr>
              <a:t>Fifth level</a:t>
            </a:r>
            <a:endParaRPr lang="en-US" dirty="0" smtClean="0"/>
          </a:p>
        </p:txBody>
      </p:sp>
      <p:sp>
        <p:nvSpPr>
          <p:cNvPr id="5" name="Date Placeholder 4"/>
          <p:cNvSpPr>
            <a:spLocks noGrp="1"/>
          </p:cNvSpPr>
          <p:nvPr>
            <p:ph type="dt" sz="half" idx="10"/>
          </p:nvPr>
        </p:nvSpPr>
        <p:spPr>
          <a:xfrm>
            <a:off x="72849" y="6384852"/>
            <a:ext cx="771052" cy="365125"/>
          </a:xfrm>
          <a:prstGeom prst="rect">
            <a:avLst/>
          </a:prstGeom>
        </p:spPr>
        <p:txBody>
          <a:bodyPr/>
          <a:lstStyle/>
          <a:p>
            <a:fld id="{9EE97851-B570-B048-B586-44D39F1B831B}" type="datetime1">
              <a:rPr lang="en-US" smtClean="0"/>
              <a:t>5/18/16</a:t>
            </a:fld>
            <a:endParaRPr lang="en-US"/>
          </a:p>
        </p:txBody>
      </p:sp>
      <p:sp>
        <p:nvSpPr>
          <p:cNvPr id="6" name="Footer Placeholder 5"/>
          <p:cNvSpPr>
            <a:spLocks noGrp="1"/>
          </p:cNvSpPr>
          <p:nvPr>
            <p:ph type="ftr" sz="quarter" idx="11"/>
          </p:nvPr>
        </p:nvSpPr>
        <p:spPr>
          <a:xfrm>
            <a:off x="1035336" y="6384852"/>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8E0081F6-856B-F949-B709-C1B03706D6C5}" type="slidenum">
              <a:rPr lang="en-US" smtClean="0"/>
              <a:pPr/>
              <a:t>‹#›</a:t>
            </a:fld>
            <a:endParaRPr lang="en-US"/>
          </a:p>
        </p:txBody>
      </p:sp>
      <p:sp>
        <p:nvSpPr>
          <p:cNvPr id="8" name="Content Placeholder 2"/>
          <p:cNvSpPr>
            <a:spLocks noGrp="1"/>
          </p:cNvSpPr>
          <p:nvPr>
            <p:ph sz="half" idx="13"/>
          </p:nvPr>
        </p:nvSpPr>
        <p:spPr>
          <a:xfrm>
            <a:off x="4733102" y="1600200"/>
            <a:ext cx="4038600" cy="4525963"/>
          </a:xfrm>
        </p:spPr>
        <p:txBody>
          <a:bodyPr/>
          <a:lstStyle>
            <a:lvl1pPr marL="228600" indent="-228600">
              <a:defRPr sz="2800"/>
            </a:lvl1pPr>
            <a:lvl2pPr marL="457200" indent="-228600">
              <a:defRPr sz="2400"/>
            </a:lvl2pPr>
            <a:lvl3pPr marL="685800" indent="-228600">
              <a:defRPr sz="2000"/>
            </a:lvl3pPr>
            <a:lvl4pPr marL="914400" indent="-228600">
              <a:defRPr sz="1800"/>
            </a:lvl4pPr>
            <a:lvl5pPr marL="1143000" indent="-228600">
              <a:defRPr sz="1800"/>
            </a:lvl5pPr>
            <a:lvl6pPr>
              <a:defRPr sz="1800"/>
            </a:lvl6pPr>
            <a:lvl7pPr>
              <a:defRPr sz="1800"/>
            </a:lvl7pPr>
            <a:lvl8pPr>
              <a:defRPr sz="1800"/>
            </a:lvl8pPr>
            <a:lvl9pPr>
              <a:defRPr sz="1800"/>
            </a:lvl9pPr>
          </a:lstStyle>
          <a:p>
            <a:pPr lvl="0"/>
            <a:r>
              <a:rPr lang="en-US" sz="2800" smtClean="0">
                <a:solidFill>
                  <a:srgbClr val="262626"/>
                </a:solidFill>
              </a:rPr>
              <a:t>Click to edit Master text styles</a:t>
            </a:r>
          </a:p>
          <a:p>
            <a:pPr lvl="1"/>
            <a:r>
              <a:rPr lang="en-US" sz="2800" smtClean="0">
                <a:solidFill>
                  <a:srgbClr val="262626"/>
                </a:solidFill>
              </a:rPr>
              <a:t>Second level</a:t>
            </a:r>
          </a:p>
          <a:p>
            <a:pPr lvl="2"/>
            <a:r>
              <a:rPr lang="en-US" sz="2800" smtClean="0">
                <a:solidFill>
                  <a:srgbClr val="262626"/>
                </a:solidFill>
              </a:rPr>
              <a:t>Third level</a:t>
            </a:r>
          </a:p>
          <a:p>
            <a:pPr lvl="3"/>
            <a:r>
              <a:rPr lang="en-US" sz="2800" smtClean="0">
                <a:solidFill>
                  <a:srgbClr val="262626"/>
                </a:solidFill>
              </a:rPr>
              <a:t>Fourth level</a:t>
            </a:r>
          </a:p>
          <a:p>
            <a:pPr lvl="4"/>
            <a:r>
              <a:rPr lang="en-US" sz="2800" smtClean="0">
                <a:solidFill>
                  <a:srgbClr val="262626"/>
                </a:solidFill>
              </a:rPr>
              <a:t>Fifth level</a:t>
            </a:r>
            <a:endParaRPr lang="en-US" dirty="0" smtClean="0"/>
          </a:p>
        </p:txBody>
      </p:sp>
    </p:spTree>
    <p:extLst>
      <p:ext uri="{BB962C8B-B14F-4D97-AF65-F5344CB8AC3E}">
        <p14:creationId xmlns:p14="http://schemas.microsoft.com/office/powerpoint/2010/main" val="174934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sz="4000" b="1" i="0" smtClean="0">
                <a:solidFill>
                  <a:srgbClr val="2C2D2C"/>
                </a:solidFill>
              </a:rPr>
              <a:t>Click to edit Master title style</a:t>
            </a:r>
            <a:endParaRPr lang="en-US" dirty="0"/>
          </a:p>
        </p:txBody>
      </p:sp>
      <p:sp>
        <p:nvSpPr>
          <p:cNvPr id="3" name="Date Placeholder 2"/>
          <p:cNvSpPr>
            <a:spLocks noGrp="1"/>
          </p:cNvSpPr>
          <p:nvPr>
            <p:ph type="dt" sz="half" idx="10"/>
          </p:nvPr>
        </p:nvSpPr>
        <p:spPr>
          <a:xfrm>
            <a:off x="72849" y="6384852"/>
            <a:ext cx="771052" cy="365125"/>
          </a:xfrm>
          <a:prstGeom prst="rect">
            <a:avLst/>
          </a:prstGeom>
        </p:spPr>
        <p:txBody>
          <a:bodyPr/>
          <a:lstStyle/>
          <a:p>
            <a:fld id="{20776B99-BE0A-1D4A-BABC-5AAAF65F3105}" type="datetime1">
              <a:rPr lang="en-US" smtClean="0"/>
              <a:t>5/18/16</a:t>
            </a:fld>
            <a:endParaRPr lang="en-US"/>
          </a:p>
        </p:txBody>
      </p:sp>
      <p:sp>
        <p:nvSpPr>
          <p:cNvPr id="4" name="Footer Placeholder 3"/>
          <p:cNvSpPr>
            <a:spLocks noGrp="1"/>
          </p:cNvSpPr>
          <p:nvPr>
            <p:ph type="ftr" sz="quarter" idx="11"/>
          </p:nvPr>
        </p:nvSpPr>
        <p:spPr>
          <a:xfrm>
            <a:off x="1035336" y="6384852"/>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8E0081F6-856B-F949-B709-C1B03706D6C5}" type="slidenum">
              <a:rPr lang="en-US" smtClean="0"/>
              <a:pPr/>
              <a:t>‹#›</a:t>
            </a:fld>
            <a:endParaRPr lang="en-US"/>
          </a:p>
        </p:txBody>
      </p:sp>
    </p:spTree>
    <p:extLst>
      <p:ext uri="{BB962C8B-B14F-4D97-AF65-F5344CB8AC3E}">
        <p14:creationId xmlns:p14="http://schemas.microsoft.com/office/powerpoint/2010/main" val="53140720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png"/><Relationship Id="rId8"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1204" y="177114"/>
            <a:ext cx="8229600" cy="496290"/>
          </a:xfrm>
          <a:prstGeom prst="rect">
            <a:avLst/>
          </a:prstGeom>
        </p:spPr>
        <p:txBody>
          <a:bodyPr vert="horz" lIns="91440" tIns="45720" rIns="91440" bIns="45720" rtlCol="0" anchor="t" anchorCtr="0">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11204" y="1344823"/>
            <a:ext cx="8229600" cy="2024144"/>
          </a:xfrm>
          <a:prstGeom prst="rect">
            <a:avLst/>
          </a:prstGeom>
        </p:spPr>
        <p:txBody>
          <a:bodyPr vert="horz" lIns="91440" tIns="45720" rIns="91440" bIns="4572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descr="icl.png"/>
          <p:cNvPicPr>
            <a:picLocks noChangeAspect="1"/>
          </p:cNvPicPr>
          <p:nvPr/>
        </p:nvPicPr>
        <p:blipFill>
          <a:blip r:embed="rId7" cstate="print"/>
          <a:stretch>
            <a:fillRect/>
          </a:stretch>
        </p:blipFill>
        <p:spPr>
          <a:xfrm>
            <a:off x="6929914" y="6307222"/>
            <a:ext cx="842486" cy="465052"/>
          </a:xfrm>
          <a:prstGeom prst="rect">
            <a:avLst/>
          </a:prstGeom>
        </p:spPr>
      </p:pic>
      <p:pic>
        <p:nvPicPr>
          <p:cNvPr id="9" name="Picture 8" descr="ut-eecs.png"/>
          <p:cNvPicPr>
            <a:picLocks noChangeAspect="1"/>
          </p:cNvPicPr>
          <p:nvPr/>
        </p:nvPicPr>
        <p:blipFill>
          <a:blip r:embed="rId8" cstate="print"/>
          <a:stretch>
            <a:fillRect/>
          </a:stretch>
        </p:blipFill>
        <p:spPr>
          <a:xfrm>
            <a:off x="8007885" y="6324600"/>
            <a:ext cx="1026582" cy="461962"/>
          </a:xfrm>
          <a:prstGeom prst="rect">
            <a:avLst/>
          </a:prstGeom>
        </p:spPr>
      </p:pic>
      <p:sp>
        <p:nvSpPr>
          <p:cNvPr id="6" name="Slide Number Placeholder 4"/>
          <p:cNvSpPr>
            <a:spLocks noGrp="1"/>
          </p:cNvSpPr>
          <p:nvPr>
            <p:ph type="sldNum" sz="quarter" idx="4"/>
          </p:nvPr>
        </p:nvSpPr>
        <p:spPr>
          <a:xfrm>
            <a:off x="3124200" y="6527800"/>
            <a:ext cx="2133600" cy="295275"/>
          </a:xfrm>
          <a:prstGeom prst="rect">
            <a:avLst/>
          </a:prstGeom>
        </p:spPr>
        <p:txBody>
          <a:bodyPr/>
          <a:lstStyle>
            <a:lvl1pPr>
              <a:defRPr sz="1400"/>
            </a:lvl1pPr>
            <a:lvl2pPr>
              <a:defRPr sz="1200"/>
            </a:lvl2pPr>
          </a:lstStyle>
          <a:p>
            <a:pPr lvl="1"/>
            <a:fld id="{AFB4AD7B-171D-6948-9ACE-2C5409E1B4AC}" type="slidenum">
              <a:rPr lang="en-US" smtClean="0"/>
              <a:pPr lvl="1"/>
              <a:t>‹#›</a:t>
            </a:fld>
            <a:r>
              <a:rPr lang="en-US" dirty="0" smtClean="0"/>
              <a:t> / 57</a:t>
            </a:r>
            <a:endParaRPr lang="en-US" dirty="0"/>
          </a:p>
        </p:txBody>
      </p:sp>
    </p:spTree>
  </p:cSld>
  <p:clrMap bg1="lt1" tx1="dk1" bg2="lt2" tx2="dk2" accent1="accent1" accent2="accent2" accent3="accent3" accent4="accent4" accent5="accent5" accent6="accent6" hlink="hlink" folHlink="folHlink"/>
  <p:sldLayoutIdLst>
    <p:sldLayoutId id="2147483917" r:id="rId1"/>
    <p:sldLayoutId id="2147483922" r:id="rId2"/>
    <p:sldLayoutId id="2147483924" r:id="rId3"/>
    <p:sldLayoutId id="2147483925" r:id="rId4"/>
    <p:sldLayoutId id="2147483926" r:id="rId5"/>
  </p:sldLayoutIdLst>
  <p:hf hdr="0" ftr="0" dt="0"/>
  <p:txStyles>
    <p:titleStyle>
      <a:lvl1pPr algn="l" defTabSz="914400" rtl="0" eaLnBrk="1" latinLnBrk="0" hangingPunct="1">
        <a:lnSpc>
          <a:spcPct val="85000"/>
        </a:lnSpc>
        <a:spcBef>
          <a:spcPct val="0"/>
        </a:spcBef>
        <a:buNone/>
        <a:defRPr sz="3000" kern="1200">
          <a:solidFill>
            <a:schemeClr val="accent1">
              <a:lumMod val="75000"/>
            </a:schemeClr>
          </a:solidFill>
          <a:latin typeface="Arial Black" pitchFamily="34" charset="0"/>
          <a:ea typeface="+mj-ea"/>
          <a:cs typeface="+mj-cs"/>
        </a:defRPr>
      </a:lvl1pPr>
    </p:titleStyle>
    <p:bodyStyle>
      <a:lvl1pPr marL="230188" indent="-230188" algn="l" defTabSz="914400" rtl="0" eaLnBrk="1" latinLnBrk="0" hangingPunct="1">
        <a:lnSpc>
          <a:spcPct val="90000"/>
        </a:lnSpc>
        <a:spcBef>
          <a:spcPts val="1400"/>
        </a:spcBef>
        <a:buClr>
          <a:schemeClr val="accent1"/>
        </a:buClr>
        <a:buFont typeface="Arial" pitchFamily="34" charset="0"/>
        <a:buChar char="•"/>
        <a:defRPr sz="2800" b="1" kern="1200">
          <a:solidFill>
            <a:schemeClr val="tx1"/>
          </a:solidFill>
          <a:latin typeface="Arial Narrow" pitchFamily="34" charset="0"/>
          <a:ea typeface="+mn-ea"/>
          <a:cs typeface="+mn-cs"/>
        </a:defRPr>
      </a:lvl1pPr>
      <a:lvl2pPr marL="625475" indent="-279400" algn="l" defTabSz="914400" rtl="0" eaLnBrk="1" latinLnBrk="0" hangingPunct="1">
        <a:lnSpc>
          <a:spcPct val="90000"/>
        </a:lnSpc>
        <a:spcBef>
          <a:spcPts val="800"/>
        </a:spcBef>
        <a:buClr>
          <a:schemeClr val="accent1"/>
        </a:buClr>
        <a:buFont typeface="Arial" pitchFamily="34" charset="0"/>
        <a:buChar char="–"/>
        <a:defRPr sz="2400" b="1" kern="1200">
          <a:solidFill>
            <a:schemeClr val="tx1"/>
          </a:solidFill>
          <a:latin typeface="Arial Narrow" pitchFamily="34" charset="0"/>
          <a:ea typeface="+mn-ea"/>
          <a:cs typeface="+mn-cs"/>
        </a:defRPr>
      </a:lvl2pPr>
      <a:lvl3pPr marL="914400" indent="-230188" algn="l" defTabSz="914400" rtl="0" eaLnBrk="1" latinLnBrk="0" hangingPunct="1">
        <a:lnSpc>
          <a:spcPct val="90000"/>
        </a:lnSpc>
        <a:spcBef>
          <a:spcPts val="800"/>
        </a:spcBef>
        <a:buClr>
          <a:schemeClr val="accent1"/>
        </a:buClr>
        <a:buFont typeface="Arial" pitchFamily="34" charset="0"/>
        <a:buChar char="•"/>
        <a:defRPr sz="2000" b="1" kern="1200">
          <a:solidFill>
            <a:schemeClr val="tx1"/>
          </a:solidFill>
          <a:latin typeface="Arial Narrow" pitchFamily="34" charset="0"/>
          <a:ea typeface="+mn-ea"/>
          <a:cs typeface="+mn-cs"/>
        </a:defRPr>
      </a:lvl3pPr>
      <a:lvl4pPr marL="1144588" indent="-173038" algn="l" defTabSz="914400" rtl="0" eaLnBrk="1" latinLnBrk="0" hangingPunct="1">
        <a:lnSpc>
          <a:spcPct val="90000"/>
        </a:lnSpc>
        <a:spcBef>
          <a:spcPts val="800"/>
        </a:spcBef>
        <a:buClr>
          <a:schemeClr val="accent1"/>
        </a:buClr>
        <a:buFont typeface="Arial" pitchFamily="34" charset="0"/>
        <a:buChar char="–"/>
        <a:defRPr sz="1800" b="1" kern="1200">
          <a:solidFill>
            <a:schemeClr val="tx1"/>
          </a:solidFill>
          <a:latin typeface="Arial Narrow" pitchFamily="34" charset="0"/>
          <a:ea typeface="+mn-ea"/>
          <a:cs typeface="+mn-cs"/>
        </a:defRPr>
      </a:lvl4pPr>
      <a:lvl5pPr marL="1482725" indent="-222250" algn="l" defTabSz="914400" rtl="0" eaLnBrk="1" latinLnBrk="0" hangingPunct="1">
        <a:lnSpc>
          <a:spcPct val="90000"/>
        </a:lnSpc>
        <a:spcBef>
          <a:spcPts val="600"/>
        </a:spcBef>
        <a:buClr>
          <a:schemeClr val="accent1"/>
        </a:buClr>
        <a:buFont typeface="Arial" pitchFamily="34" charset="0"/>
        <a:buChar char="»"/>
        <a:defRPr sz="1800" b="1"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emf"/><Relationship Id="rId1" Type="http://schemas.openxmlformats.org/officeDocument/2006/relationships/slideLayout" Target="../slideLayouts/slideLayout1.xml"/><Relationship Id="rId2" Type="http://schemas.openxmlformats.org/officeDocument/2006/relationships/image" Target="../media/image9.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emf"/><Relationship Id="rId3"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emf"/><Relationship Id="rId3" Type="http://schemas.openxmlformats.org/officeDocument/2006/relationships/image" Target="../media/image17.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 Id="rId3" Type="http://schemas.openxmlformats.org/officeDocument/2006/relationships/image" Target="../media/image22.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 Id="rId3" Type="http://schemas.openxmlformats.org/officeDocument/2006/relationships/image" Target="../media/image2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png"/><Relationship Id="rId3" Type="http://schemas.openxmlformats.org/officeDocument/2006/relationships/image" Target="../media/image2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emf"/><Relationship Id="rId3" Type="http://schemas.openxmlformats.org/officeDocument/2006/relationships/image" Target="../media/image2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3.png"/><Relationship Id="rId8" Type="http://schemas.openxmlformats.org/officeDocument/2006/relationships/image" Target="../media/image44.png"/><Relationship Id="rId9"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3d-Business-question-helps-backgrounds.jpg"/>
          <p:cNvPicPr>
            <a:picLocks noChangeAspect="1"/>
          </p:cNvPicPr>
          <p:nvPr/>
        </p:nvPicPr>
        <p:blipFill>
          <a:blip r:embed="rId3"/>
          <a:stretch>
            <a:fillRect/>
          </a:stretch>
        </p:blipFill>
        <p:spPr>
          <a:xfrm>
            <a:off x="-1270000" y="0"/>
            <a:ext cx="9144000" cy="6858000"/>
          </a:xfrm>
          <a:prstGeom prst="rect">
            <a:avLst/>
          </a:prstGeom>
        </p:spPr>
      </p:pic>
      <p:sp>
        <p:nvSpPr>
          <p:cNvPr id="14" name="Title 4"/>
          <p:cNvSpPr>
            <a:spLocks noGrp="1"/>
          </p:cNvSpPr>
          <p:nvPr>
            <p:ph type="ctrTitle"/>
          </p:nvPr>
        </p:nvSpPr>
        <p:spPr>
          <a:xfrm>
            <a:off x="0" y="0"/>
            <a:ext cx="9144000" cy="1640459"/>
          </a:xfrm>
        </p:spPr>
        <p:txBody>
          <a:bodyPr>
            <a:normAutofit/>
          </a:bodyPr>
          <a:lstStyle/>
          <a:p>
            <a:pPr algn="ctr"/>
            <a:r>
              <a:rPr lang="en-US" sz="2800" dirty="0" smtClean="0">
                <a:latin typeface="Arial"/>
                <a:cs typeface="Arial"/>
              </a:rPr>
              <a:t>High-Performance Batched </a:t>
            </a:r>
            <a:r>
              <a:rPr lang="en-US" sz="2800" dirty="0" smtClean="0">
                <a:latin typeface="Arial"/>
                <a:cs typeface="Arial"/>
              </a:rPr>
              <a:t>Computations</a:t>
            </a:r>
            <a:endParaRPr lang="en-US" sz="2800" dirty="0"/>
          </a:p>
        </p:txBody>
      </p:sp>
      <p:sp>
        <p:nvSpPr>
          <p:cNvPr id="15" name="Subtitle 1"/>
          <p:cNvSpPr>
            <a:spLocks noGrp="1"/>
          </p:cNvSpPr>
          <p:nvPr>
            <p:ph type="subTitle" idx="1"/>
          </p:nvPr>
        </p:nvSpPr>
        <p:spPr>
          <a:xfrm>
            <a:off x="5936856" y="3563610"/>
            <a:ext cx="3207144" cy="2684790"/>
          </a:xfrm>
        </p:spPr>
        <p:txBody>
          <a:bodyPr>
            <a:normAutofit lnSpcReduction="10000"/>
          </a:bodyPr>
          <a:lstStyle/>
          <a:p>
            <a:r>
              <a:rPr lang="en-US" sz="1600" kern="0" dirty="0" smtClean="0">
                <a:latin typeface="Arial"/>
                <a:cs typeface="Arial"/>
              </a:rPr>
              <a:t>Innovative Computing </a:t>
            </a:r>
            <a:r>
              <a:rPr lang="en-US" sz="1600" kern="0" dirty="0" smtClean="0">
                <a:latin typeface="Arial"/>
                <a:cs typeface="Arial"/>
              </a:rPr>
              <a:t>Laboratory</a:t>
            </a:r>
            <a:r>
              <a:rPr lang="en-US" sz="1600" kern="0" dirty="0" smtClean="0">
                <a:latin typeface="Arial"/>
                <a:cs typeface="Arial"/>
              </a:rPr>
              <a:t/>
            </a:r>
            <a:br>
              <a:rPr lang="en-US" sz="1600" kern="0" dirty="0" smtClean="0">
                <a:latin typeface="Arial"/>
                <a:cs typeface="Arial"/>
              </a:rPr>
            </a:br>
            <a:r>
              <a:rPr lang="en-US" sz="1600" kern="0" dirty="0" smtClean="0">
                <a:latin typeface="Arial"/>
                <a:cs typeface="Arial"/>
              </a:rPr>
              <a:t>University of Tennessee, Knoxville</a:t>
            </a:r>
            <a:br>
              <a:rPr lang="en-US" sz="1600" kern="0" dirty="0" smtClean="0">
                <a:latin typeface="Arial"/>
                <a:cs typeface="Arial"/>
              </a:rPr>
            </a:br>
            <a:r>
              <a:rPr lang="en-US" sz="1600" kern="0" dirty="0" smtClean="0">
                <a:latin typeface="Arial"/>
                <a:cs typeface="Arial"/>
              </a:rPr>
              <a:t/>
            </a:r>
            <a:br>
              <a:rPr lang="en-US" sz="1600" kern="0" dirty="0" smtClean="0">
                <a:latin typeface="Arial"/>
                <a:cs typeface="Arial"/>
              </a:rPr>
            </a:br>
            <a:r>
              <a:rPr lang="en-US" sz="1400" b="1" kern="0" dirty="0" smtClean="0">
                <a:latin typeface="Arial Narrow"/>
                <a:cs typeface="Arial Narrow"/>
              </a:rPr>
              <a:t>In collaboration with</a:t>
            </a:r>
            <a:r>
              <a:rPr lang="en-US" sz="1400" kern="0" dirty="0" smtClean="0">
                <a:latin typeface="Arial Narrow"/>
                <a:cs typeface="Arial Narrow"/>
              </a:rPr>
              <a:t>: </a:t>
            </a:r>
          </a:p>
          <a:p>
            <a:r>
              <a:rPr lang="en-US" sz="1400" kern="0" dirty="0" smtClean="0">
                <a:latin typeface="Arial Narrow"/>
                <a:cs typeface="Arial Narrow"/>
              </a:rPr>
              <a:t>LLNL</a:t>
            </a:r>
            <a:r>
              <a:rPr lang="en-US" sz="1400" kern="0" dirty="0" smtClean="0">
                <a:latin typeface="Arial Narrow"/>
                <a:cs typeface="Arial Narrow"/>
              </a:rPr>
              <a:t>, Livermore, CA, USA</a:t>
            </a:r>
            <a:br>
              <a:rPr lang="en-US" sz="1400" kern="0" dirty="0" smtClean="0">
                <a:latin typeface="Arial Narrow"/>
                <a:cs typeface="Arial Narrow"/>
              </a:rPr>
            </a:br>
            <a:r>
              <a:rPr lang="en-US" sz="1400" kern="0" dirty="0" smtClean="0">
                <a:latin typeface="Arial Narrow"/>
                <a:cs typeface="Arial Narrow"/>
              </a:rPr>
              <a:t>University </a:t>
            </a:r>
            <a:r>
              <a:rPr lang="en-US" sz="1400" kern="0" dirty="0">
                <a:latin typeface="Arial Narrow"/>
                <a:cs typeface="Arial Narrow"/>
              </a:rPr>
              <a:t>of Manchester, Manchester, </a:t>
            </a:r>
            <a:r>
              <a:rPr lang="en-US" sz="1400" kern="0" dirty="0" smtClean="0">
                <a:latin typeface="Arial Narrow"/>
                <a:cs typeface="Arial Narrow"/>
              </a:rPr>
              <a:t>UK</a:t>
            </a:r>
          </a:p>
          <a:p>
            <a:r>
              <a:rPr lang="en-US" sz="1400" kern="0" dirty="0" smtClean="0">
                <a:latin typeface="Arial Narrow"/>
                <a:cs typeface="Arial Narrow"/>
              </a:rPr>
              <a:t>University </a:t>
            </a:r>
            <a:r>
              <a:rPr lang="en-US" sz="1400" kern="0" dirty="0">
                <a:latin typeface="Arial Narrow"/>
                <a:cs typeface="Arial Narrow"/>
              </a:rPr>
              <a:t>of Paris-</a:t>
            </a:r>
            <a:r>
              <a:rPr lang="en-US" sz="1400" kern="0" dirty="0" err="1">
                <a:latin typeface="Arial Narrow"/>
                <a:cs typeface="Arial Narrow"/>
              </a:rPr>
              <a:t>Sud</a:t>
            </a:r>
            <a:r>
              <a:rPr lang="en-US" sz="1400" kern="0" dirty="0">
                <a:latin typeface="Arial Narrow"/>
                <a:cs typeface="Arial Narrow"/>
              </a:rPr>
              <a:t>, France</a:t>
            </a:r>
            <a:br>
              <a:rPr lang="en-US" sz="1400" kern="0" dirty="0">
                <a:latin typeface="Arial Narrow"/>
                <a:cs typeface="Arial Narrow"/>
              </a:rPr>
            </a:br>
            <a:endParaRPr lang="en-US" sz="1400" kern="0" dirty="0">
              <a:latin typeface="Arial Narrow"/>
              <a:cs typeface="Arial Narrow"/>
            </a:endParaRPr>
          </a:p>
          <a:p>
            <a:pPr lvl="0"/>
            <a:endParaRPr lang="en-US" sz="1600" kern="0" dirty="0" smtClean="0">
              <a:latin typeface="Arial"/>
              <a:cs typeface="Arial"/>
            </a:endParaRPr>
          </a:p>
          <a:p>
            <a:r>
              <a:rPr lang="en-US" sz="1600" dirty="0" smtClean="0"/>
              <a:t>May 18–19</a:t>
            </a:r>
            <a:r>
              <a:rPr lang="en-US" sz="1600" dirty="0"/>
              <a:t>, 2016 </a:t>
            </a:r>
          </a:p>
          <a:p>
            <a:endParaRPr lang="en-US" dirty="0"/>
          </a:p>
        </p:txBody>
      </p:sp>
      <p:sp>
        <p:nvSpPr>
          <p:cNvPr id="16" name="Subtitle 2"/>
          <p:cNvSpPr txBox="1">
            <a:spLocks/>
          </p:cNvSpPr>
          <p:nvPr/>
        </p:nvSpPr>
        <p:spPr>
          <a:xfrm>
            <a:off x="5805328" y="2527245"/>
            <a:ext cx="4743581" cy="913266"/>
          </a:xfrm>
          <a:prstGeom prst="rect">
            <a:avLst/>
          </a:prstGeom>
        </p:spPr>
        <p:txBody>
          <a:bodyPr vert="horz" lIns="91440" tIns="45720" rIns="91440" bIns="45720" numCol="1" spcCol="182880" rtlCol="0">
            <a:normAutofit/>
          </a:bodyPr>
          <a:lstStyle>
            <a:lvl1pPr marL="0" indent="0" algn="l" defTabSz="914400" rtl="0" eaLnBrk="1" latinLnBrk="0" hangingPunct="1">
              <a:lnSpc>
                <a:spcPct val="90000"/>
              </a:lnSpc>
              <a:spcBef>
                <a:spcPts val="0"/>
              </a:spcBef>
              <a:spcAft>
                <a:spcPts val="0"/>
              </a:spcAft>
              <a:buClr>
                <a:schemeClr val="accent1"/>
              </a:buClr>
              <a:buFont typeface="Arial" pitchFamily="34" charset="0"/>
              <a:buNone/>
              <a:defRPr sz="2000" b="0" i="0" kern="1200">
                <a:solidFill>
                  <a:schemeClr val="tx1"/>
                </a:solidFill>
                <a:latin typeface="Cambria"/>
                <a:ea typeface="+mn-ea"/>
                <a:cs typeface="Cambria"/>
              </a:defRPr>
            </a:lvl1pPr>
            <a:lvl2pPr marL="457200" indent="0" algn="ctr" defTabSz="914400" rtl="0" eaLnBrk="1" latinLnBrk="0" hangingPunct="1">
              <a:lnSpc>
                <a:spcPct val="90000"/>
              </a:lnSpc>
              <a:spcBef>
                <a:spcPts val="800"/>
              </a:spcBef>
              <a:buClr>
                <a:schemeClr val="accent1"/>
              </a:buClr>
              <a:buFont typeface="Arial" pitchFamily="34" charset="0"/>
              <a:buNone/>
              <a:defRPr sz="2400" b="1" kern="1200">
                <a:solidFill>
                  <a:schemeClr val="tx1">
                    <a:tint val="75000"/>
                  </a:schemeClr>
                </a:solidFill>
                <a:latin typeface="Arial Narrow" pitchFamily="34" charset="0"/>
                <a:ea typeface="+mn-ea"/>
                <a:cs typeface="+mn-cs"/>
              </a:defRPr>
            </a:lvl2pPr>
            <a:lvl3pPr marL="914400" indent="0" algn="ctr" defTabSz="914400" rtl="0" eaLnBrk="1" latinLnBrk="0" hangingPunct="1">
              <a:lnSpc>
                <a:spcPct val="90000"/>
              </a:lnSpc>
              <a:spcBef>
                <a:spcPts val="800"/>
              </a:spcBef>
              <a:buClr>
                <a:schemeClr val="accent1"/>
              </a:buClr>
              <a:buFont typeface="Arial" pitchFamily="34" charset="0"/>
              <a:buNone/>
              <a:defRPr sz="2000" b="1" kern="1200">
                <a:solidFill>
                  <a:schemeClr val="tx1">
                    <a:tint val="75000"/>
                  </a:schemeClr>
                </a:solidFill>
                <a:latin typeface="Arial Narrow" pitchFamily="34" charset="0"/>
                <a:ea typeface="+mn-ea"/>
                <a:cs typeface="+mn-cs"/>
              </a:defRPr>
            </a:lvl3pPr>
            <a:lvl4pPr marL="1371600" indent="0" algn="ctr" defTabSz="914400" rtl="0" eaLnBrk="1" latinLnBrk="0" hangingPunct="1">
              <a:lnSpc>
                <a:spcPct val="90000"/>
              </a:lnSpc>
              <a:spcBef>
                <a:spcPts val="800"/>
              </a:spcBef>
              <a:buClr>
                <a:schemeClr val="accent1"/>
              </a:buClr>
              <a:buFont typeface="Arial" pitchFamily="34" charset="0"/>
              <a:buNone/>
              <a:defRPr sz="1800" b="1" kern="1200">
                <a:solidFill>
                  <a:schemeClr val="tx1">
                    <a:tint val="75000"/>
                  </a:schemeClr>
                </a:solidFill>
                <a:latin typeface="Arial Narrow" pitchFamily="34" charset="0"/>
                <a:ea typeface="+mn-ea"/>
                <a:cs typeface="+mn-cs"/>
              </a:defRPr>
            </a:lvl4pPr>
            <a:lvl5pPr marL="1828800" indent="0" algn="ctr" defTabSz="914400" rtl="0" eaLnBrk="1" latinLnBrk="0" hangingPunct="1">
              <a:lnSpc>
                <a:spcPct val="90000"/>
              </a:lnSpc>
              <a:spcBef>
                <a:spcPts val="600"/>
              </a:spcBef>
              <a:buClr>
                <a:schemeClr val="accent1"/>
              </a:buClr>
              <a:buFont typeface="Arial" pitchFamily="34" charset="0"/>
              <a:buNone/>
              <a:defRPr sz="1800" b="1" kern="1200">
                <a:solidFill>
                  <a:schemeClr val="tx1">
                    <a:tint val="75000"/>
                  </a:schemeClr>
                </a:solidFill>
                <a:latin typeface="Arial Narrow"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400" b="1" dirty="0" smtClean="0"/>
              <a:t>  </a:t>
            </a:r>
            <a:r>
              <a:rPr lang="en-US" sz="2400" b="1" dirty="0" err="1" smtClean="0"/>
              <a:t>Azzam</a:t>
            </a:r>
            <a:r>
              <a:rPr lang="en-US" sz="2400" b="1" dirty="0" smtClean="0"/>
              <a:t> </a:t>
            </a:r>
            <a:r>
              <a:rPr lang="en-US" sz="2400" b="1" dirty="0" err="1" smtClean="0"/>
              <a:t>Haidar</a:t>
            </a:r>
            <a:endParaRPr lang="en-US" sz="2400" b="1"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11204" y="177114"/>
            <a:ext cx="8229600" cy="496290"/>
          </a:xfrm>
        </p:spPr>
        <p:txBody>
          <a:bodyPr/>
          <a:lstStyle/>
          <a:p>
            <a:r>
              <a:rPr lang="en-US" dirty="0" smtClean="0"/>
              <a:t>MAGMA Batched </a:t>
            </a:r>
            <a:r>
              <a:rPr lang="en-US" dirty="0" smtClean="0"/>
              <a:t>Computations </a:t>
            </a:r>
            <a:r>
              <a:rPr lang="en-US" dirty="0" smtClean="0">
                <a:solidFill>
                  <a:srgbClr val="80D81D"/>
                </a:solidFill>
              </a:rPr>
              <a:t>MIC</a:t>
            </a:r>
            <a:endParaRPr lang="en-US" dirty="0">
              <a:solidFill>
                <a:srgbClr val="80D81D"/>
              </a:solidFill>
            </a:endParaRPr>
          </a:p>
        </p:txBody>
      </p:sp>
      <p:sp>
        <p:nvSpPr>
          <p:cNvPr id="5" name="Rectangle 4"/>
          <p:cNvSpPr/>
          <p:nvPr/>
        </p:nvSpPr>
        <p:spPr>
          <a:xfrm>
            <a:off x="0" y="1211100"/>
            <a:ext cx="8912955" cy="5016758"/>
          </a:xfrm>
          <a:prstGeom prst="rect">
            <a:avLst/>
          </a:prstGeom>
        </p:spPr>
        <p:txBody>
          <a:bodyPr wrap="square">
            <a:spAutoFit/>
          </a:bodyPr>
          <a:lstStyle/>
          <a:p>
            <a:pPr marL="1033463" lvl="2" indent="-231775" algn="just">
              <a:spcAft>
                <a:spcPts val="1200"/>
              </a:spcAft>
              <a:buClr>
                <a:schemeClr val="accent1"/>
              </a:buClr>
              <a:buFont typeface="Arial"/>
              <a:buChar char="•"/>
            </a:pPr>
            <a:r>
              <a:rPr lang="en-US" sz="2000" dirty="0" smtClean="0">
                <a:latin typeface="+mn-lt"/>
                <a:cs typeface="Times"/>
              </a:rPr>
              <a:t>Many parameter need to be considered, such as:</a:t>
            </a:r>
          </a:p>
          <a:p>
            <a:pPr marL="1490663" lvl="3" indent="-231775" algn="just">
              <a:spcAft>
                <a:spcPts val="1200"/>
              </a:spcAft>
              <a:buClr>
                <a:schemeClr val="accent1"/>
              </a:buClr>
              <a:buFont typeface="Arial"/>
              <a:buChar char="•"/>
            </a:pPr>
            <a:r>
              <a:rPr lang="en-US" sz="2000" dirty="0">
                <a:latin typeface="+mn-lt"/>
                <a:cs typeface="Times"/>
              </a:rPr>
              <a:t>N</a:t>
            </a:r>
            <a:r>
              <a:rPr lang="en-US" sz="2000" dirty="0" smtClean="0">
                <a:latin typeface="+mn-lt"/>
                <a:cs typeface="Times"/>
              </a:rPr>
              <a:t>umber of registers, cache size</a:t>
            </a:r>
            <a:r>
              <a:rPr lang="en-US" sz="2000" dirty="0">
                <a:latin typeface="+mn-lt"/>
                <a:cs typeface="Times"/>
              </a:rPr>
              <a:t>, </a:t>
            </a:r>
            <a:r>
              <a:rPr lang="en-US" sz="2000" dirty="0" err="1" smtClean="0">
                <a:latin typeface="+mn-lt"/>
                <a:cs typeface="Times"/>
              </a:rPr>
              <a:t>vectorization</a:t>
            </a:r>
            <a:r>
              <a:rPr lang="en-US" sz="2000" dirty="0" smtClean="0">
                <a:latin typeface="+mn-lt"/>
                <a:cs typeface="Times"/>
              </a:rPr>
              <a:t> </a:t>
            </a:r>
            <a:r>
              <a:rPr lang="en-US" sz="2000" dirty="0" smtClean="0">
                <a:latin typeface="+mn-lt"/>
                <a:cs typeface="Times"/>
              </a:rPr>
              <a:t>AVX2, </a:t>
            </a:r>
            <a:r>
              <a:rPr lang="en-US" sz="2000" dirty="0" err="1" smtClean="0">
                <a:latin typeface="+mn-lt"/>
                <a:cs typeface="Times"/>
              </a:rPr>
              <a:t>p</a:t>
            </a:r>
            <a:r>
              <a:rPr lang="en-US" sz="2000" dirty="0" err="1" smtClean="0">
                <a:latin typeface="+mn-lt"/>
                <a:cs typeface="Times"/>
              </a:rPr>
              <a:t>refectching</a:t>
            </a:r>
            <a:r>
              <a:rPr lang="en-US" sz="2000" dirty="0" smtClean="0">
                <a:latin typeface="+mn-lt"/>
                <a:cs typeface="Times"/>
              </a:rPr>
              <a:t>, intrinsic versus simple loop, etc… </a:t>
            </a:r>
          </a:p>
          <a:p>
            <a:pPr marL="1490663" lvl="3" indent="-231775" algn="just">
              <a:spcAft>
                <a:spcPts val="1200"/>
              </a:spcAft>
              <a:buClr>
                <a:schemeClr val="accent1"/>
              </a:buClr>
              <a:buFont typeface="Arial"/>
              <a:buChar char="•"/>
            </a:pPr>
            <a:r>
              <a:rPr lang="en-US" sz="2000" dirty="0">
                <a:latin typeface="+mn-lt"/>
                <a:cs typeface="Times"/>
              </a:rPr>
              <a:t>Data Access Optimizations and Loop Transformation Techniques</a:t>
            </a:r>
          </a:p>
          <a:p>
            <a:pPr marL="1490663" lvl="3" indent="-231775" algn="just">
              <a:spcAft>
                <a:spcPts val="1200"/>
              </a:spcAft>
              <a:buClr>
                <a:schemeClr val="accent1"/>
              </a:buClr>
              <a:buFont typeface="Arial"/>
              <a:buChar char="•"/>
            </a:pPr>
            <a:r>
              <a:rPr lang="en-US" sz="2000" dirty="0">
                <a:latin typeface="+mn-lt"/>
                <a:cs typeface="Times"/>
              </a:rPr>
              <a:t>Register Data Reuse and Locality</a:t>
            </a:r>
          </a:p>
          <a:p>
            <a:pPr marL="1490663" lvl="3" indent="-231775" algn="just">
              <a:spcAft>
                <a:spcPts val="1200"/>
              </a:spcAft>
              <a:buClr>
                <a:schemeClr val="accent1"/>
              </a:buClr>
              <a:buFont typeface="Arial"/>
              <a:buChar char="•"/>
            </a:pPr>
            <a:r>
              <a:rPr lang="en-US" sz="2000" dirty="0">
                <a:latin typeface="+mn-lt"/>
                <a:cs typeface="Times"/>
              </a:rPr>
              <a:t>Effect of the Multi-threading </a:t>
            </a:r>
          </a:p>
          <a:p>
            <a:pPr marL="1490663" lvl="3" indent="-231775" algn="just">
              <a:spcAft>
                <a:spcPts val="1200"/>
              </a:spcAft>
              <a:buClr>
                <a:schemeClr val="accent1"/>
              </a:buClr>
              <a:buFont typeface="Arial"/>
              <a:buChar char="•"/>
            </a:pPr>
            <a:r>
              <a:rPr lang="en-US" sz="2000" dirty="0">
                <a:latin typeface="+mn-lt"/>
                <a:cs typeface="Times"/>
              </a:rPr>
              <a:t>Effect of the NUMA-socket and Memory Location</a:t>
            </a:r>
          </a:p>
          <a:p>
            <a:pPr marL="576263" lvl="1" indent="-231775" algn="just">
              <a:spcAft>
                <a:spcPts val="600"/>
              </a:spcAft>
              <a:buClr>
                <a:schemeClr val="accent1"/>
              </a:buClr>
              <a:buFont typeface="Arial"/>
              <a:buChar char="•"/>
            </a:pPr>
            <a:endParaRPr lang="en-US" sz="2000" dirty="0" smtClean="0">
              <a:latin typeface="+mn-lt"/>
              <a:cs typeface="Times"/>
            </a:endParaRPr>
          </a:p>
          <a:p>
            <a:pPr marL="576263" lvl="1" indent="-231775" algn="just">
              <a:spcAft>
                <a:spcPts val="600"/>
              </a:spcAft>
              <a:buClr>
                <a:schemeClr val="accent1"/>
              </a:buClr>
              <a:buFont typeface="Arial"/>
              <a:buChar char="•"/>
            </a:pPr>
            <a:endParaRPr lang="en-US" sz="2000" dirty="0">
              <a:latin typeface="+mn-lt"/>
              <a:cs typeface="Times"/>
            </a:endParaRPr>
          </a:p>
          <a:p>
            <a:pPr marL="344488" lvl="1" algn="just">
              <a:spcAft>
                <a:spcPts val="600"/>
              </a:spcAft>
              <a:buClr>
                <a:schemeClr val="accent1"/>
              </a:buClr>
            </a:pPr>
            <a:r>
              <a:rPr lang="en-US" sz="2000" dirty="0" smtClean="0">
                <a:solidFill>
                  <a:srgbClr val="FF0000"/>
                </a:solidFill>
                <a:latin typeface="+mn-lt"/>
                <a:cs typeface="Times"/>
              </a:rPr>
              <a:t>Simply </a:t>
            </a:r>
          </a:p>
          <a:p>
            <a:pPr marL="344488" lvl="1" algn="just">
              <a:spcAft>
                <a:spcPts val="600"/>
              </a:spcAft>
              <a:buClr>
                <a:schemeClr val="accent1"/>
              </a:buClr>
            </a:pPr>
            <a:r>
              <a:rPr lang="en-US" sz="2000" dirty="0">
                <a:solidFill>
                  <a:srgbClr val="FF0000"/>
                </a:solidFill>
                <a:latin typeface="+mn-lt"/>
                <a:cs typeface="Times"/>
              </a:rPr>
              <a:t>	</a:t>
            </a:r>
            <a:r>
              <a:rPr lang="en-US" sz="2000" dirty="0" smtClean="0">
                <a:solidFill>
                  <a:srgbClr val="FF0000"/>
                </a:solidFill>
                <a:latin typeface="+mn-lt"/>
                <a:cs typeface="Times"/>
              </a:rPr>
              <a:t>Need performance analysis (theoretical and tools)</a:t>
            </a:r>
          </a:p>
          <a:p>
            <a:pPr marL="344488" lvl="1" algn="just">
              <a:spcAft>
                <a:spcPts val="600"/>
              </a:spcAft>
              <a:buClr>
                <a:schemeClr val="accent1"/>
              </a:buClr>
            </a:pPr>
            <a:r>
              <a:rPr lang="en-US" sz="2000" dirty="0">
                <a:solidFill>
                  <a:srgbClr val="FF0000"/>
                </a:solidFill>
                <a:latin typeface="+mn-lt"/>
                <a:cs typeface="Times"/>
              </a:rPr>
              <a:t>	</a:t>
            </a:r>
            <a:r>
              <a:rPr lang="en-US" sz="2000" dirty="0" smtClean="0">
                <a:solidFill>
                  <a:srgbClr val="FF0000"/>
                </a:solidFill>
                <a:latin typeface="+mn-lt"/>
                <a:cs typeface="Times"/>
              </a:rPr>
              <a:t>M</a:t>
            </a:r>
            <a:r>
              <a:rPr lang="en-US" sz="2000" dirty="0" smtClean="0">
                <a:solidFill>
                  <a:srgbClr val="FF0000"/>
                </a:solidFill>
                <a:latin typeface="+mn-lt"/>
                <a:cs typeface="Times"/>
              </a:rPr>
              <a:t>any code designs, and each may need tuning</a:t>
            </a:r>
            <a:endParaRPr lang="en-US" sz="2000" dirty="0" smtClean="0">
              <a:solidFill>
                <a:srgbClr val="FF0000"/>
              </a:solidFill>
              <a:latin typeface="+mn-lt"/>
              <a:cs typeface="Times"/>
            </a:endParaRPr>
          </a:p>
        </p:txBody>
      </p:sp>
      <p:sp>
        <p:nvSpPr>
          <p:cNvPr id="6" name="Rectangle 5"/>
          <p:cNvSpPr/>
          <p:nvPr/>
        </p:nvSpPr>
        <p:spPr>
          <a:xfrm>
            <a:off x="139700" y="703100"/>
            <a:ext cx="8671655" cy="400110"/>
          </a:xfrm>
          <a:prstGeom prst="rect">
            <a:avLst/>
          </a:prstGeom>
        </p:spPr>
        <p:txBody>
          <a:bodyPr wrap="square">
            <a:spAutoFit/>
          </a:bodyPr>
          <a:lstStyle/>
          <a:p>
            <a:pPr marL="119063" indent="-231775">
              <a:spcAft>
                <a:spcPts val="1800"/>
              </a:spcAft>
            </a:pPr>
            <a:r>
              <a:rPr lang="en-US" sz="2000" b="1" dirty="0" smtClean="0">
                <a:solidFill>
                  <a:srgbClr val="80D81D"/>
                </a:solidFill>
                <a:latin typeface="Arial"/>
                <a:cs typeface="Arial"/>
              </a:rPr>
              <a:t>Programming model: auto-generation and auto-tuning:</a:t>
            </a:r>
            <a:endParaRPr lang="en-US" sz="2000" b="1" dirty="0" smtClean="0">
              <a:solidFill>
                <a:srgbClr val="80D81D"/>
              </a:solidFill>
              <a:latin typeface="Arial"/>
              <a:cs typeface="Arial"/>
            </a:endParaRPr>
          </a:p>
        </p:txBody>
      </p:sp>
    </p:spTree>
    <p:extLst>
      <p:ext uri="{BB962C8B-B14F-4D97-AF65-F5344CB8AC3E}">
        <p14:creationId xmlns:p14="http://schemas.microsoft.com/office/powerpoint/2010/main" val="26709430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dissolv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dissolv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dissolv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dissolv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dissolve">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5">
                                            <p:txEl>
                                              <p:pRg st="8" end="8"/>
                                            </p:txEl>
                                          </p:spTgt>
                                        </p:tgtEl>
                                        <p:attrNameLst>
                                          <p:attrName>style.visibility</p:attrName>
                                        </p:attrNameLst>
                                      </p:cBhvr>
                                      <p:to>
                                        <p:strVal val="visible"/>
                                      </p:to>
                                    </p:set>
                                    <p:animEffect transition="in" filter="dissolve">
                                      <p:cBhvr>
                                        <p:cTn id="32" dur="500"/>
                                        <p:tgtEl>
                                          <p:spTgt spid="5">
                                            <p:txEl>
                                              <p:pRg st="8" end="8"/>
                                            </p:txEl>
                                          </p:spTgt>
                                        </p:tgtEl>
                                      </p:cBhvr>
                                    </p:animEffect>
                                  </p:childTnLst>
                                </p:cTn>
                              </p:par>
                              <p:par>
                                <p:cTn id="33" presetID="9" presetClass="entr" presetSubtype="0" fill="hold" nodeType="withEffect">
                                  <p:stCondLst>
                                    <p:cond delay="0"/>
                                  </p:stCondLst>
                                  <p:childTnLst>
                                    <p:set>
                                      <p:cBhvr>
                                        <p:cTn id="34" dur="1" fill="hold">
                                          <p:stCondLst>
                                            <p:cond delay="0"/>
                                          </p:stCondLst>
                                        </p:cTn>
                                        <p:tgtEl>
                                          <p:spTgt spid="5">
                                            <p:txEl>
                                              <p:pRg st="9" end="9"/>
                                            </p:txEl>
                                          </p:spTgt>
                                        </p:tgtEl>
                                        <p:attrNameLst>
                                          <p:attrName>style.visibility</p:attrName>
                                        </p:attrNameLst>
                                      </p:cBhvr>
                                      <p:to>
                                        <p:strVal val="visible"/>
                                      </p:to>
                                    </p:set>
                                    <p:animEffect transition="in" filter="dissolve">
                                      <p:cBhvr>
                                        <p:cTn id="35" dur="500"/>
                                        <p:tgtEl>
                                          <p:spTgt spid="5">
                                            <p:txEl>
                                              <p:pRg st="9" end="9"/>
                                            </p:txEl>
                                          </p:spTgt>
                                        </p:tgtEl>
                                      </p:cBhvr>
                                    </p:animEffect>
                                  </p:childTnLst>
                                </p:cTn>
                              </p:par>
                              <p:par>
                                <p:cTn id="36" presetID="9" presetClass="entr" presetSubtype="0" fill="hold" nodeType="withEffect">
                                  <p:stCondLst>
                                    <p:cond delay="0"/>
                                  </p:stCondLst>
                                  <p:childTnLst>
                                    <p:set>
                                      <p:cBhvr>
                                        <p:cTn id="37" dur="1" fill="hold">
                                          <p:stCondLst>
                                            <p:cond delay="0"/>
                                          </p:stCondLst>
                                        </p:cTn>
                                        <p:tgtEl>
                                          <p:spTgt spid="5">
                                            <p:txEl>
                                              <p:pRg st="10" end="10"/>
                                            </p:txEl>
                                          </p:spTgt>
                                        </p:tgtEl>
                                        <p:attrNameLst>
                                          <p:attrName>style.visibility</p:attrName>
                                        </p:attrNameLst>
                                      </p:cBhvr>
                                      <p:to>
                                        <p:strVal val="visible"/>
                                      </p:to>
                                    </p:set>
                                    <p:animEffect transition="in" filter="dissolve">
                                      <p:cBhvr>
                                        <p:cTn id="38"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11204" y="177114"/>
            <a:ext cx="8229600" cy="496290"/>
          </a:xfrm>
        </p:spPr>
        <p:txBody>
          <a:bodyPr/>
          <a:lstStyle/>
          <a:p>
            <a:r>
              <a:rPr lang="en-US" dirty="0" smtClean="0"/>
              <a:t>MAGMA Batched </a:t>
            </a:r>
            <a:r>
              <a:rPr lang="en-US" dirty="0" smtClean="0"/>
              <a:t>Computations </a:t>
            </a:r>
            <a:r>
              <a:rPr lang="en-US" dirty="0" smtClean="0">
                <a:solidFill>
                  <a:srgbClr val="80D81D"/>
                </a:solidFill>
              </a:rPr>
              <a:t>MIC</a:t>
            </a:r>
            <a:endParaRPr lang="en-US" dirty="0">
              <a:solidFill>
                <a:srgbClr val="80D81D"/>
              </a:solidFill>
            </a:endParaRPr>
          </a:p>
        </p:txBody>
      </p:sp>
      <p:sp>
        <p:nvSpPr>
          <p:cNvPr id="3" name="Slide Number Placeholder 2"/>
          <p:cNvSpPr>
            <a:spLocks noGrp="1"/>
          </p:cNvSpPr>
          <p:nvPr>
            <p:ph type="sldNum" sz="quarter" idx="4"/>
          </p:nvPr>
        </p:nvSpPr>
        <p:spPr/>
        <p:txBody>
          <a:bodyPr/>
          <a:lstStyle/>
          <a:p>
            <a:pPr lvl="1"/>
            <a:fld id="{AFB4AD7B-171D-6948-9ACE-2C5409E1B4AC}" type="slidenum">
              <a:rPr lang="en-US" smtClean="0"/>
              <a:pPr lvl="1"/>
              <a:t>11</a:t>
            </a:fld>
            <a:r>
              <a:rPr lang="en-US" smtClean="0"/>
              <a:t> / 57</a:t>
            </a:r>
            <a:endParaRPr lang="en-US" dirty="0"/>
          </a:p>
        </p:txBody>
      </p:sp>
      <p:sp>
        <p:nvSpPr>
          <p:cNvPr id="5" name="Rectangle 4"/>
          <p:cNvSpPr/>
          <p:nvPr/>
        </p:nvSpPr>
        <p:spPr>
          <a:xfrm>
            <a:off x="139700" y="703100"/>
            <a:ext cx="8671655" cy="400110"/>
          </a:xfrm>
          <a:prstGeom prst="rect">
            <a:avLst/>
          </a:prstGeom>
        </p:spPr>
        <p:txBody>
          <a:bodyPr wrap="square">
            <a:spAutoFit/>
          </a:bodyPr>
          <a:lstStyle/>
          <a:p>
            <a:pPr marL="119063" indent="-231775">
              <a:spcAft>
                <a:spcPts val="1800"/>
              </a:spcAft>
            </a:pPr>
            <a:r>
              <a:rPr lang="en-US" sz="2000" b="1" dirty="0" smtClean="0">
                <a:solidFill>
                  <a:srgbClr val="80D81D"/>
                </a:solidFill>
                <a:latin typeface="Arial"/>
                <a:cs typeface="Arial"/>
              </a:rPr>
              <a:t>Programming model: auto-generation and auto-tuning:</a:t>
            </a:r>
            <a:endParaRPr lang="en-US" sz="2000" b="1" dirty="0" smtClean="0">
              <a:solidFill>
                <a:srgbClr val="80D81D"/>
              </a:solidFill>
              <a:latin typeface="Arial"/>
              <a:cs typeface="Arial"/>
            </a:endParaRPr>
          </a:p>
        </p:txBody>
      </p:sp>
      <p:pic>
        <p:nvPicPr>
          <p:cNvPr id="2" name="Picture 1" desc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219200"/>
            <a:ext cx="4546600" cy="5638800"/>
          </a:xfrm>
          <a:prstGeom prst="rect">
            <a:avLst/>
          </a:prstGeom>
        </p:spPr>
      </p:pic>
      <p:pic>
        <p:nvPicPr>
          <p:cNvPr id="4" name="Picture 3" descr="2.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4700" y="1219200"/>
            <a:ext cx="4559300" cy="5638800"/>
          </a:xfrm>
          <a:prstGeom prst="rect">
            <a:avLst/>
          </a:prstGeom>
        </p:spPr>
      </p:pic>
    </p:spTree>
    <p:extLst>
      <p:ext uri="{BB962C8B-B14F-4D97-AF65-F5344CB8AC3E}">
        <p14:creationId xmlns:p14="http://schemas.microsoft.com/office/powerpoint/2010/main" val="1178837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11204" y="177114"/>
            <a:ext cx="8229600" cy="496290"/>
          </a:xfrm>
        </p:spPr>
        <p:txBody>
          <a:bodyPr/>
          <a:lstStyle/>
          <a:p>
            <a:r>
              <a:rPr lang="en-US" dirty="0" smtClean="0"/>
              <a:t>MAGMA Batched </a:t>
            </a:r>
            <a:r>
              <a:rPr lang="en-US" dirty="0" smtClean="0"/>
              <a:t>Computations </a:t>
            </a:r>
            <a:r>
              <a:rPr lang="en-US" dirty="0" smtClean="0">
                <a:solidFill>
                  <a:srgbClr val="80D81D"/>
                </a:solidFill>
              </a:rPr>
              <a:t>MIC</a:t>
            </a:r>
            <a:endParaRPr lang="en-US" dirty="0">
              <a:solidFill>
                <a:srgbClr val="80D81D"/>
              </a:solidFill>
            </a:endParaRPr>
          </a:p>
        </p:txBody>
      </p:sp>
      <p:sp>
        <p:nvSpPr>
          <p:cNvPr id="5" name="Rectangle 4"/>
          <p:cNvSpPr/>
          <p:nvPr/>
        </p:nvSpPr>
        <p:spPr>
          <a:xfrm>
            <a:off x="139700" y="703100"/>
            <a:ext cx="8671655" cy="400110"/>
          </a:xfrm>
          <a:prstGeom prst="rect">
            <a:avLst/>
          </a:prstGeom>
        </p:spPr>
        <p:txBody>
          <a:bodyPr wrap="square">
            <a:spAutoFit/>
          </a:bodyPr>
          <a:lstStyle/>
          <a:p>
            <a:pPr marL="119063" indent="-231775">
              <a:spcAft>
                <a:spcPts val="1800"/>
              </a:spcAft>
            </a:pPr>
            <a:r>
              <a:rPr lang="en-US" sz="2000" b="1" dirty="0" smtClean="0">
                <a:solidFill>
                  <a:srgbClr val="80D81D"/>
                </a:solidFill>
                <a:latin typeface="Arial"/>
                <a:cs typeface="Arial"/>
              </a:rPr>
              <a:t>Programming model: auto-generation and auto-tuning:</a:t>
            </a:r>
            <a:endParaRPr lang="en-US" sz="2000" b="1" dirty="0" smtClean="0">
              <a:solidFill>
                <a:srgbClr val="80D81D"/>
              </a:solidFill>
              <a:latin typeface="Arial"/>
              <a:cs typeface="Arial"/>
            </a:endParaRPr>
          </a:p>
        </p:txBody>
      </p:sp>
      <p:pic>
        <p:nvPicPr>
          <p:cNvPr id="6" name="Picture 5" descr="cpu_instruction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8200" y="1600201"/>
            <a:ext cx="2565400" cy="2150226"/>
          </a:xfrm>
          <a:prstGeom prst="rect">
            <a:avLst/>
          </a:prstGeom>
        </p:spPr>
      </p:pic>
      <p:pic>
        <p:nvPicPr>
          <p:cNvPr id="7" name="Picture 6" descr="cpu_loa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3500" y="1511300"/>
            <a:ext cx="2565400" cy="2217708"/>
          </a:xfrm>
          <a:prstGeom prst="rect">
            <a:avLst/>
          </a:prstGeom>
        </p:spPr>
      </p:pic>
      <p:pic>
        <p:nvPicPr>
          <p:cNvPr id="9" name="Picture 8" descr="cpu_store.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1574800"/>
            <a:ext cx="2548987" cy="2171700"/>
          </a:xfrm>
          <a:prstGeom prst="rect">
            <a:avLst/>
          </a:prstGeom>
        </p:spPr>
      </p:pic>
    </p:spTree>
    <p:extLst>
      <p:ext uri="{BB962C8B-B14F-4D97-AF65-F5344CB8AC3E}">
        <p14:creationId xmlns:p14="http://schemas.microsoft.com/office/powerpoint/2010/main" val="307696418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11204" y="177114"/>
            <a:ext cx="8229600" cy="496290"/>
          </a:xfrm>
        </p:spPr>
        <p:txBody>
          <a:bodyPr/>
          <a:lstStyle/>
          <a:p>
            <a:r>
              <a:rPr lang="en-US" dirty="0" smtClean="0"/>
              <a:t>MAGMA Batched </a:t>
            </a:r>
            <a:r>
              <a:rPr lang="en-US" dirty="0" smtClean="0"/>
              <a:t>Computations </a:t>
            </a:r>
            <a:r>
              <a:rPr lang="en-US" dirty="0" smtClean="0">
                <a:solidFill>
                  <a:srgbClr val="80D81D"/>
                </a:solidFill>
              </a:rPr>
              <a:t>MIC</a:t>
            </a:r>
            <a:endParaRPr lang="en-US" dirty="0">
              <a:solidFill>
                <a:srgbClr val="80D81D"/>
              </a:solidFill>
            </a:endParaRPr>
          </a:p>
        </p:txBody>
      </p:sp>
      <p:sp>
        <p:nvSpPr>
          <p:cNvPr id="5" name="Rectangle 4"/>
          <p:cNvSpPr/>
          <p:nvPr/>
        </p:nvSpPr>
        <p:spPr>
          <a:xfrm>
            <a:off x="139700" y="703100"/>
            <a:ext cx="8671655" cy="400110"/>
          </a:xfrm>
          <a:prstGeom prst="rect">
            <a:avLst/>
          </a:prstGeom>
        </p:spPr>
        <p:txBody>
          <a:bodyPr wrap="square">
            <a:spAutoFit/>
          </a:bodyPr>
          <a:lstStyle/>
          <a:p>
            <a:pPr marL="119063" indent="-231775">
              <a:spcAft>
                <a:spcPts val="1800"/>
              </a:spcAft>
            </a:pPr>
            <a:r>
              <a:rPr lang="en-US" sz="2000" b="1" dirty="0" smtClean="0">
                <a:solidFill>
                  <a:srgbClr val="80D81D"/>
                </a:solidFill>
                <a:latin typeface="Arial"/>
                <a:cs typeface="Arial"/>
              </a:rPr>
              <a:t>Programming model: auto-generation and auto-tuning:</a:t>
            </a:r>
            <a:endParaRPr lang="en-US" sz="2000" b="1" dirty="0" smtClean="0">
              <a:solidFill>
                <a:srgbClr val="80D81D"/>
              </a:solidFill>
              <a:latin typeface="Arial"/>
              <a:cs typeface="Arial"/>
            </a:endParaRPr>
          </a:p>
        </p:txBody>
      </p:sp>
      <p:pic>
        <p:nvPicPr>
          <p:cNvPr id="2" name="Picture 1" descr="3.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20800"/>
            <a:ext cx="9144000" cy="4934309"/>
          </a:xfrm>
          <a:prstGeom prst="rect">
            <a:avLst/>
          </a:prstGeom>
        </p:spPr>
      </p:pic>
    </p:spTree>
    <p:extLst>
      <p:ext uri="{BB962C8B-B14F-4D97-AF65-F5344CB8AC3E}">
        <p14:creationId xmlns:p14="http://schemas.microsoft.com/office/powerpoint/2010/main" val="361853805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11204" y="177114"/>
            <a:ext cx="8229600" cy="496290"/>
          </a:xfrm>
        </p:spPr>
        <p:txBody>
          <a:bodyPr/>
          <a:lstStyle/>
          <a:p>
            <a:r>
              <a:rPr lang="en-US" dirty="0" smtClean="0"/>
              <a:t>MAGMA Batched </a:t>
            </a:r>
            <a:r>
              <a:rPr lang="en-US" dirty="0" smtClean="0"/>
              <a:t>Computations </a:t>
            </a:r>
            <a:r>
              <a:rPr lang="en-US" dirty="0" smtClean="0">
                <a:solidFill>
                  <a:srgbClr val="80D81D"/>
                </a:solidFill>
              </a:rPr>
              <a:t>MIC</a:t>
            </a:r>
            <a:endParaRPr lang="en-US" dirty="0">
              <a:solidFill>
                <a:srgbClr val="80D81D"/>
              </a:solidFill>
            </a:endParaRPr>
          </a:p>
        </p:txBody>
      </p:sp>
      <p:sp>
        <p:nvSpPr>
          <p:cNvPr id="5" name="Rectangle 4"/>
          <p:cNvSpPr/>
          <p:nvPr/>
        </p:nvSpPr>
        <p:spPr>
          <a:xfrm>
            <a:off x="139700" y="703100"/>
            <a:ext cx="8671655" cy="400110"/>
          </a:xfrm>
          <a:prstGeom prst="rect">
            <a:avLst/>
          </a:prstGeom>
        </p:spPr>
        <p:txBody>
          <a:bodyPr wrap="square">
            <a:spAutoFit/>
          </a:bodyPr>
          <a:lstStyle/>
          <a:p>
            <a:pPr marL="119063" indent="-231775">
              <a:spcAft>
                <a:spcPts val="1800"/>
              </a:spcAft>
            </a:pPr>
            <a:r>
              <a:rPr lang="en-US" sz="2000" b="1" dirty="0" smtClean="0">
                <a:solidFill>
                  <a:srgbClr val="80D81D"/>
                </a:solidFill>
                <a:latin typeface="Arial"/>
                <a:cs typeface="Arial"/>
              </a:rPr>
              <a:t>Programming model: auto-generation and auto-tuning:</a:t>
            </a:r>
            <a:endParaRPr lang="en-US" sz="2000" b="1" dirty="0" smtClean="0">
              <a:solidFill>
                <a:srgbClr val="80D81D"/>
              </a:solidFill>
              <a:latin typeface="Arial"/>
              <a:cs typeface="Arial"/>
            </a:endParaRPr>
          </a:p>
        </p:txBody>
      </p:sp>
      <p:pic>
        <p:nvPicPr>
          <p:cNvPr id="6" name="Picture 5" descr="toto_38_v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7300"/>
            <a:ext cx="9144000" cy="5012267"/>
          </a:xfrm>
          <a:prstGeom prst="rect">
            <a:avLst/>
          </a:prstGeom>
        </p:spPr>
      </p:pic>
    </p:spTree>
    <p:extLst>
      <p:ext uri="{BB962C8B-B14F-4D97-AF65-F5344CB8AC3E}">
        <p14:creationId xmlns:p14="http://schemas.microsoft.com/office/powerpoint/2010/main" val="53821235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11100"/>
            <a:ext cx="8912955" cy="5247590"/>
          </a:xfrm>
          <a:prstGeom prst="rect">
            <a:avLst/>
          </a:prstGeom>
        </p:spPr>
        <p:txBody>
          <a:bodyPr wrap="square">
            <a:spAutoFit/>
          </a:bodyPr>
          <a:lstStyle/>
          <a:p>
            <a:pPr marL="576263" lvl="1" indent="-231775" algn="just"/>
            <a:r>
              <a:rPr lang="en-US" sz="2000" dirty="0" smtClean="0">
                <a:latin typeface="+mn-lt"/>
                <a:cs typeface="Times"/>
              </a:rPr>
              <a:t>We present here a feasibility design study, the idea is to target the new </a:t>
            </a:r>
            <a:br>
              <a:rPr lang="en-US" sz="2000" dirty="0" smtClean="0">
                <a:latin typeface="+mn-lt"/>
                <a:cs typeface="Times"/>
              </a:rPr>
            </a:br>
            <a:r>
              <a:rPr lang="en-US" sz="2000" dirty="0" smtClean="0">
                <a:latin typeface="+mn-lt"/>
                <a:cs typeface="Times"/>
              </a:rPr>
              <a:t>high-end technologies.</a:t>
            </a:r>
          </a:p>
          <a:p>
            <a:pPr marL="576263" lvl="1" indent="-231775"/>
            <a:endParaRPr lang="en-US" sz="2000" dirty="0" smtClean="0">
              <a:latin typeface="+mn-lt"/>
              <a:cs typeface="Times"/>
            </a:endParaRPr>
          </a:p>
          <a:p>
            <a:pPr marL="576263" lvl="1" indent="-231775">
              <a:spcAft>
                <a:spcPts val="1800"/>
              </a:spcAft>
            </a:pPr>
            <a:r>
              <a:rPr lang="en-US" sz="2000" b="1" dirty="0" smtClean="0">
                <a:solidFill>
                  <a:srgbClr val="80D81D"/>
                </a:solidFill>
                <a:latin typeface="Arial"/>
                <a:cs typeface="Arial"/>
              </a:rPr>
              <a:t>Key observations and current situation:</a:t>
            </a:r>
          </a:p>
          <a:p>
            <a:pPr marL="1033463" lvl="2" indent="-231775" algn="just">
              <a:spcAft>
                <a:spcPts val="1800"/>
              </a:spcAft>
              <a:buClr>
                <a:schemeClr val="accent1"/>
              </a:buClr>
              <a:buFont typeface="Arial"/>
              <a:buChar char="•"/>
            </a:pPr>
            <a:r>
              <a:rPr lang="en-US" sz="2000" dirty="0" smtClean="0">
                <a:latin typeface="+mn-lt"/>
                <a:cs typeface="Times"/>
              </a:rPr>
              <a:t>There is a </a:t>
            </a:r>
            <a:r>
              <a:rPr lang="en-US" sz="2000" b="1" dirty="0" smtClean="0">
                <a:solidFill>
                  <a:srgbClr val="FF0000"/>
                </a:solidFill>
                <a:latin typeface="+mn-lt"/>
                <a:cs typeface="Times"/>
              </a:rPr>
              <a:t>lack of HPC linear algebra software for small problems</a:t>
            </a:r>
            <a:r>
              <a:rPr lang="en-US" sz="2000" b="1" dirty="0" smtClean="0">
                <a:latin typeface="+mn-lt"/>
                <a:cs typeface="Times"/>
              </a:rPr>
              <a:t> </a:t>
            </a:r>
            <a:r>
              <a:rPr lang="en-US" sz="2000" dirty="0" smtClean="0">
                <a:latin typeface="+mn-lt"/>
                <a:cs typeface="Times"/>
              </a:rPr>
              <a:t>especially for GPU</a:t>
            </a:r>
          </a:p>
          <a:p>
            <a:pPr marL="1033463" lvl="2" indent="-231775" algn="just">
              <a:spcAft>
                <a:spcPts val="1800"/>
              </a:spcAft>
              <a:buClr>
                <a:schemeClr val="accent1"/>
              </a:buClr>
              <a:buFont typeface="Arial"/>
              <a:buChar char="•"/>
            </a:pPr>
            <a:r>
              <a:rPr lang="en-US" sz="2000" b="1" dirty="0" smtClean="0">
                <a:solidFill>
                  <a:srgbClr val="FF0000"/>
                </a:solidFill>
                <a:latin typeface="+mn-lt"/>
                <a:cs typeface="Arial"/>
              </a:rPr>
              <a:t>CPU</a:t>
            </a:r>
            <a:r>
              <a:rPr lang="en-US" sz="2000" dirty="0" smtClean="0">
                <a:latin typeface="+mn-lt"/>
                <a:cs typeface="Times"/>
              </a:rPr>
              <a:t>: this can be done easily using existing software infrastructure</a:t>
            </a:r>
          </a:p>
          <a:p>
            <a:pPr marL="1033463" lvl="2" indent="-231775" algn="just">
              <a:spcAft>
                <a:spcPts val="1800"/>
              </a:spcAft>
              <a:buClr>
                <a:schemeClr val="accent1"/>
              </a:buClr>
              <a:buFont typeface="Arial"/>
              <a:buChar char="•"/>
            </a:pPr>
            <a:r>
              <a:rPr lang="en-US" sz="2000" b="1" dirty="0" smtClean="0">
                <a:solidFill>
                  <a:srgbClr val="FF0000"/>
                </a:solidFill>
                <a:latin typeface="+mn-lt"/>
                <a:cs typeface="Times"/>
              </a:rPr>
              <a:t>MIC</a:t>
            </a:r>
            <a:r>
              <a:rPr lang="en-US" sz="2000" dirty="0" smtClean="0">
                <a:latin typeface="+mn-lt"/>
                <a:cs typeface="Times"/>
              </a:rPr>
              <a:t>: Similarly to CPU but, today it requires optimizing BLAS routines </a:t>
            </a:r>
            <a:endParaRPr lang="en-US" sz="2000" dirty="0" smtClean="0">
              <a:latin typeface="+mn-lt"/>
              <a:cs typeface="Times"/>
            </a:endParaRPr>
          </a:p>
          <a:p>
            <a:pPr marL="1033463" lvl="2" indent="-231775" algn="just">
              <a:spcAft>
                <a:spcPts val="1800"/>
              </a:spcAft>
              <a:buClr>
                <a:schemeClr val="accent1"/>
              </a:buClr>
              <a:buFont typeface="Arial"/>
              <a:buChar char="•"/>
            </a:pPr>
            <a:r>
              <a:rPr lang="en-US" sz="2000" b="1" dirty="0" smtClean="0">
                <a:solidFill>
                  <a:srgbClr val="FF0000"/>
                </a:solidFill>
                <a:latin typeface="+mn-lt"/>
                <a:cs typeface="Arial"/>
              </a:rPr>
              <a:t>GPU</a:t>
            </a:r>
            <a:r>
              <a:rPr lang="en-US" sz="2000" dirty="0" smtClean="0">
                <a:latin typeface="+mn-lt"/>
                <a:cs typeface="Times"/>
              </a:rPr>
              <a:t>: are efficient for large data parallel computations, and therefore have often been used in combination with CPUs, where the CPU handles the memory bound and difficult tasks to be parallelized while the GPU is used for data intensive tasks</a:t>
            </a:r>
          </a:p>
          <a:p>
            <a:pPr marL="1033463" lvl="2" indent="-231775" algn="just">
              <a:spcAft>
                <a:spcPts val="1800"/>
              </a:spcAft>
              <a:buClr>
                <a:schemeClr val="accent1"/>
              </a:buClr>
              <a:buFont typeface="Arial"/>
              <a:buChar char="•"/>
            </a:pPr>
            <a:r>
              <a:rPr lang="en-US" sz="2000" b="1" dirty="0" smtClean="0">
                <a:solidFill>
                  <a:srgbClr val="FF0000"/>
                </a:solidFill>
                <a:latin typeface="+mn-lt"/>
                <a:cs typeface="Times"/>
              </a:rPr>
              <a:t>What programming model is best for small problems?</a:t>
            </a:r>
          </a:p>
        </p:txBody>
      </p:sp>
      <p:sp>
        <p:nvSpPr>
          <p:cNvPr id="8" name="Title 1"/>
          <p:cNvSpPr>
            <a:spLocks noGrp="1"/>
          </p:cNvSpPr>
          <p:nvPr>
            <p:ph type="title"/>
          </p:nvPr>
        </p:nvSpPr>
        <p:spPr>
          <a:xfrm>
            <a:off x="111204" y="177114"/>
            <a:ext cx="8229600" cy="496290"/>
          </a:xfrm>
        </p:spPr>
        <p:txBody>
          <a:bodyPr/>
          <a:lstStyle/>
          <a:p>
            <a:r>
              <a:rPr lang="en-US" dirty="0" smtClean="0"/>
              <a:t>MAGMA Batched Computations</a:t>
            </a:r>
            <a:endParaRPr lang="en-US" dirty="0"/>
          </a:p>
        </p:txBody>
      </p:sp>
    </p:spTree>
    <p:extLst>
      <p:ext uri="{BB962C8B-B14F-4D97-AF65-F5344CB8AC3E}">
        <p14:creationId xmlns:p14="http://schemas.microsoft.com/office/powerpoint/2010/main" val="3041460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animEffect transition="in" filter="dissolve">
                                      <p:cBhvr>
                                        <p:cTn id="7" dur="500"/>
                                        <p:tgtEl>
                                          <p:spTgt spid="4">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7" end="7"/>
                                            </p:txEl>
                                          </p:spTgt>
                                        </p:tgtEl>
                                        <p:attrNameLst>
                                          <p:attrName>style.visibility</p:attrName>
                                        </p:attrNameLst>
                                      </p:cBhvr>
                                      <p:to>
                                        <p:strVal val="visible"/>
                                      </p:to>
                                    </p:set>
                                    <p:animEffect transition="in" filter="dissolve">
                                      <p:cBhvr>
                                        <p:cTn id="1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4307" y="1005540"/>
            <a:ext cx="7669432" cy="2169825"/>
          </a:xfrm>
          <a:prstGeom prst="rect">
            <a:avLst/>
          </a:prstGeom>
        </p:spPr>
        <p:txBody>
          <a:bodyPr wrap="square">
            <a:spAutoFit/>
          </a:bodyPr>
          <a:lstStyle/>
          <a:p>
            <a:pPr marL="285750" indent="-285750">
              <a:spcAft>
                <a:spcPts val="1800"/>
              </a:spcAft>
              <a:buFont typeface="Arial"/>
              <a:buChar char="•"/>
            </a:pPr>
            <a:r>
              <a:rPr lang="en-US" b="1" dirty="0" smtClean="0">
                <a:solidFill>
                  <a:srgbClr val="80D81D"/>
                </a:solidFill>
                <a:latin typeface="Arial"/>
                <a:cs typeface="Arial"/>
              </a:rPr>
              <a:t>Linear solver </a:t>
            </a:r>
            <a:r>
              <a:rPr lang="en-US" b="1" i="1" dirty="0" smtClean="0">
                <a:solidFill>
                  <a:srgbClr val="80D81D"/>
                </a:solidFill>
                <a:latin typeface="Arial"/>
                <a:cs typeface="Arial"/>
              </a:rPr>
              <a:t>Ax=b</a:t>
            </a:r>
            <a:r>
              <a:rPr lang="en-US" b="1" dirty="0" smtClean="0">
                <a:solidFill>
                  <a:srgbClr val="80D81D"/>
                </a:solidFill>
                <a:latin typeface="Arial"/>
                <a:cs typeface="Arial"/>
              </a:rPr>
              <a:t> </a:t>
            </a:r>
            <a:r>
              <a:rPr lang="en-US" dirty="0" smtClean="0">
                <a:latin typeface="Arial"/>
                <a:cs typeface="Arial"/>
              </a:rPr>
              <a:t>follow the LAPACK-style </a:t>
            </a:r>
            <a:br>
              <a:rPr lang="en-US" dirty="0" smtClean="0">
                <a:latin typeface="Arial"/>
                <a:cs typeface="Arial"/>
              </a:rPr>
            </a:br>
            <a:r>
              <a:rPr lang="en-US" dirty="0" smtClean="0">
                <a:latin typeface="Arial"/>
                <a:cs typeface="Arial"/>
              </a:rPr>
              <a:t>algorithmic design</a:t>
            </a:r>
            <a:endParaRPr lang="en-US" dirty="0">
              <a:latin typeface="Arial"/>
              <a:cs typeface="Arial"/>
            </a:endParaRPr>
          </a:p>
          <a:p>
            <a:pPr marL="285750" indent="-285750">
              <a:spcAft>
                <a:spcPts val="1800"/>
              </a:spcAft>
              <a:buFont typeface="Arial"/>
              <a:buChar char="•"/>
            </a:pPr>
            <a:r>
              <a:rPr lang="en-US" dirty="0" smtClean="0">
                <a:latin typeface="Arial"/>
                <a:cs typeface="Arial"/>
              </a:rPr>
              <a:t>Two distinctive phases</a:t>
            </a:r>
          </a:p>
          <a:p>
            <a:pPr marL="742950" lvl="1" indent="-285750">
              <a:spcAft>
                <a:spcPts val="1800"/>
              </a:spcAft>
              <a:buFont typeface="Arial"/>
              <a:buChar char="•"/>
            </a:pPr>
            <a:r>
              <a:rPr lang="en-US" dirty="0" smtClean="0">
                <a:latin typeface="Arial"/>
                <a:cs typeface="Arial"/>
              </a:rPr>
              <a:t>panel factorization: latency-bound workload</a:t>
            </a:r>
          </a:p>
          <a:p>
            <a:pPr marL="742950" lvl="1" indent="-285750">
              <a:spcAft>
                <a:spcPts val="1800"/>
              </a:spcAft>
              <a:buFont typeface="Arial"/>
              <a:buChar char="•"/>
            </a:pPr>
            <a:r>
              <a:rPr lang="en-US" dirty="0" smtClean="0">
                <a:latin typeface="Arial"/>
                <a:cs typeface="Arial"/>
              </a:rPr>
              <a:t>trailing matrix update:  compute-bound operation </a:t>
            </a:r>
          </a:p>
        </p:txBody>
      </p:sp>
      <p:grpSp>
        <p:nvGrpSpPr>
          <p:cNvPr id="2" name="Group 12"/>
          <p:cNvGrpSpPr/>
          <p:nvPr/>
        </p:nvGrpSpPr>
        <p:grpSpPr>
          <a:xfrm>
            <a:off x="6621385" y="798490"/>
            <a:ext cx="2286000" cy="2286000"/>
            <a:chOff x="6771766" y="2103326"/>
            <a:chExt cx="2286000" cy="2286000"/>
          </a:xfrm>
        </p:grpSpPr>
        <p:sp>
          <p:nvSpPr>
            <p:cNvPr id="6" name="Rectangle 5"/>
            <p:cNvSpPr>
              <a:spLocks noChangeAspect="1"/>
            </p:cNvSpPr>
            <p:nvPr/>
          </p:nvSpPr>
          <p:spPr>
            <a:xfrm>
              <a:off x="6771766" y="2103326"/>
              <a:ext cx="2286000" cy="2286000"/>
            </a:xfrm>
            <a:prstGeom prst="rect">
              <a:avLst/>
            </a:prstGeom>
            <a:ln w="38100">
              <a:solidFill>
                <a:schemeClr val="tx1"/>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8" name="Rectangle 7"/>
            <p:cNvSpPr>
              <a:spLocks/>
            </p:cNvSpPr>
            <p:nvPr/>
          </p:nvSpPr>
          <p:spPr>
            <a:xfrm>
              <a:off x="7228966" y="2560526"/>
              <a:ext cx="457200" cy="1828800"/>
            </a:xfrm>
            <a:prstGeom prst="rect">
              <a:avLst/>
            </a:prstGeom>
            <a:solidFill>
              <a:srgbClr val="FF6600">
                <a:alpha val="80000"/>
              </a:srgbClr>
            </a:solidFill>
            <a:effectLst>
              <a:outerShdw blurRad="63500" sx="102000" sy="102000" algn="ctr">
                <a:srgbClr val="000000">
                  <a:alpha val="43000"/>
                </a:srgbClr>
              </a:outerShdw>
            </a:effectLst>
            <a:scene3d>
              <a:camera prst="orthographicFront">
                <a:rot lat="0" lon="0" rev="0"/>
              </a:camera>
              <a:lightRig rig="threePt" dir="t">
                <a:rot lat="0" lon="0" rev="1200000"/>
              </a:lightRig>
            </a:scene3d>
            <a:sp3d>
              <a:bevelT w="63500" h="25400" prst="riblet"/>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9" name="Rectangle 8"/>
            <p:cNvSpPr>
              <a:spLocks/>
            </p:cNvSpPr>
            <p:nvPr/>
          </p:nvSpPr>
          <p:spPr>
            <a:xfrm>
              <a:off x="7686166" y="2560526"/>
              <a:ext cx="1371600" cy="1828800"/>
            </a:xfrm>
            <a:prstGeom prst="rect">
              <a:avLst/>
            </a:prstGeom>
            <a:solidFill>
              <a:schemeClr val="accent5">
                <a:lumMod val="60000"/>
                <a:lumOff val="40000"/>
              </a:schemeClr>
            </a:solidFill>
            <a:effectLst>
              <a:outerShdw blurRad="50800" dist="38100" dir="13500000" algn="tl">
                <a:srgbClr val="000000">
                  <a:alpha val="43000"/>
                </a:srgbClr>
              </a:outerShdw>
            </a:effectLst>
            <a:scene3d>
              <a:camera prst="perspectiveFront" fov="2700000">
                <a:rot lat="0" lon="0" rev="0"/>
              </a:camera>
              <a:lightRig rig="threePt" dir="t"/>
            </a:scene3d>
            <a:sp3d>
              <a:bevelT/>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 name="TextBox 9"/>
            <p:cNvSpPr txBox="1"/>
            <p:nvPr/>
          </p:nvSpPr>
          <p:spPr>
            <a:xfrm>
              <a:off x="7297349" y="2560526"/>
              <a:ext cx="336384" cy="1815882"/>
            </a:xfrm>
            <a:prstGeom prst="rect">
              <a:avLst/>
            </a:prstGeom>
            <a:noFill/>
          </p:spPr>
          <p:txBody>
            <a:bodyPr wrap="square" rtlCol="0">
              <a:spAutoFit/>
            </a:bodyPr>
            <a:lstStyle/>
            <a:p>
              <a:r>
                <a:rPr lang="en-US" sz="1600" dirty="0" smtClean="0">
                  <a:latin typeface="Times"/>
                  <a:cs typeface="Times"/>
                </a:rPr>
                <a:t>P</a:t>
              </a:r>
            </a:p>
            <a:p>
              <a:r>
                <a:rPr lang="en-US" sz="1600" dirty="0" smtClean="0">
                  <a:latin typeface="Times"/>
                  <a:cs typeface="Times"/>
                </a:rPr>
                <a:t>a</a:t>
              </a:r>
            </a:p>
            <a:p>
              <a:r>
                <a:rPr lang="en-US" sz="1600" dirty="0" err="1" smtClean="0">
                  <a:latin typeface="Times"/>
                  <a:cs typeface="Times"/>
                </a:rPr>
                <a:t>n</a:t>
              </a:r>
              <a:endParaRPr lang="en-US" sz="1600" dirty="0" smtClean="0">
                <a:latin typeface="Times"/>
                <a:cs typeface="Times"/>
              </a:endParaRPr>
            </a:p>
            <a:p>
              <a:r>
                <a:rPr lang="en-US" sz="1600" dirty="0" err="1" smtClean="0">
                  <a:latin typeface="Times"/>
                  <a:cs typeface="Times"/>
                </a:rPr>
                <a:t>e</a:t>
              </a:r>
              <a:endParaRPr lang="en-US" sz="1600" dirty="0" smtClean="0">
                <a:latin typeface="Times"/>
                <a:cs typeface="Times"/>
              </a:endParaRPr>
            </a:p>
            <a:p>
              <a:r>
                <a:rPr lang="en-US" sz="1600" dirty="0" err="1" smtClean="0">
                  <a:latin typeface="Times"/>
                  <a:cs typeface="Times"/>
                </a:rPr>
                <a:t>l</a:t>
              </a:r>
              <a:endParaRPr lang="en-US" sz="1600" dirty="0" smtClean="0">
                <a:latin typeface="Times"/>
                <a:cs typeface="Times"/>
              </a:endParaRPr>
            </a:p>
            <a:p>
              <a:endParaRPr lang="en-US" sz="1600" dirty="0" smtClean="0">
                <a:latin typeface="Times"/>
                <a:cs typeface="Times"/>
              </a:endParaRPr>
            </a:p>
            <a:p>
              <a:r>
                <a:rPr lang="en-US" sz="1600" dirty="0" smtClean="0">
                  <a:latin typeface="Times"/>
                  <a:cs typeface="Times"/>
                </a:rPr>
                <a:t>P</a:t>
              </a:r>
              <a:r>
                <a:rPr lang="en-US" sz="1600" baseline="-25000" dirty="0" smtClean="0">
                  <a:latin typeface="Times"/>
                  <a:cs typeface="Times"/>
                </a:rPr>
                <a:t>i</a:t>
              </a:r>
              <a:endParaRPr lang="en-US" sz="1600" dirty="0">
                <a:latin typeface="Times"/>
                <a:cs typeface="Times"/>
              </a:endParaRPr>
            </a:p>
          </p:txBody>
        </p:sp>
        <p:sp>
          <p:nvSpPr>
            <p:cNvPr id="11" name="TextBox 10"/>
            <p:cNvSpPr txBox="1"/>
            <p:nvPr/>
          </p:nvSpPr>
          <p:spPr>
            <a:xfrm>
              <a:off x="7908669" y="3128742"/>
              <a:ext cx="922717" cy="830997"/>
            </a:xfrm>
            <a:prstGeom prst="rect">
              <a:avLst/>
            </a:prstGeom>
            <a:noFill/>
          </p:spPr>
          <p:txBody>
            <a:bodyPr wrap="square" rtlCol="0">
              <a:spAutoFit/>
            </a:bodyPr>
            <a:lstStyle/>
            <a:p>
              <a:pPr algn="ctr"/>
              <a:r>
                <a:rPr lang="en-US" sz="1600" dirty="0" smtClean="0">
                  <a:latin typeface="Times"/>
                  <a:cs typeface="Times"/>
                </a:rPr>
                <a:t>Trailing </a:t>
              </a:r>
            </a:p>
            <a:p>
              <a:pPr algn="ctr"/>
              <a:r>
                <a:rPr lang="en-US" sz="1600" dirty="0" smtClean="0">
                  <a:latin typeface="Times"/>
                  <a:cs typeface="Times"/>
                </a:rPr>
                <a:t>matrix</a:t>
              </a:r>
            </a:p>
            <a:p>
              <a:pPr algn="ctr"/>
              <a:r>
                <a:rPr lang="en-US" sz="1600" dirty="0" smtClean="0">
                  <a:latin typeface="Times"/>
                  <a:cs typeface="Times"/>
                </a:rPr>
                <a:t>update</a:t>
              </a:r>
              <a:endParaRPr lang="en-US" sz="1600" dirty="0">
                <a:latin typeface="Times"/>
                <a:cs typeface="Times"/>
              </a:endParaRPr>
            </a:p>
          </p:txBody>
        </p:sp>
        <p:sp>
          <p:nvSpPr>
            <p:cNvPr id="12" name="TextBox 11"/>
            <p:cNvSpPr txBox="1"/>
            <p:nvPr/>
          </p:nvSpPr>
          <p:spPr>
            <a:xfrm>
              <a:off x="6923848" y="2103326"/>
              <a:ext cx="1966152" cy="338554"/>
            </a:xfrm>
            <a:prstGeom prst="rect">
              <a:avLst/>
            </a:prstGeom>
            <a:noFill/>
          </p:spPr>
          <p:txBody>
            <a:bodyPr wrap="square" rtlCol="0">
              <a:spAutoFit/>
            </a:bodyPr>
            <a:lstStyle/>
            <a:p>
              <a:r>
                <a:rPr lang="en-US" sz="1600" dirty="0" smtClean="0">
                  <a:latin typeface="Times"/>
                  <a:cs typeface="Times"/>
                </a:rPr>
                <a:t>Factored part of A</a:t>
              </a:r>
              <a:endParaRPr lang="en-US" sz="1600" dirty="0">
                <a:latin typeface="Times"/>
                <a:cs typeface="Times"/>
              </a:endParaRPr>
            </a:p>
          </p:txBody>
        </p:sp>
      </p:grpSp>
      <p:sp>
        <p:nvSpPr>
          <p:cNvPr id="14" name="Title 1"/>
          <p:cNvSpPr>
            <a:spLocks noGrp="1"/>
          </p:cNvSpPr>
          <p:nvPr>
            <p:ph type="title"/>
          </p:nvPr>
        </p:nvSpPr>
        <p:spPr/>
        <p:txBody>
          <a:bodyPr/>
          <a:lstStyle/>
          <a:p>
            <a:r>
              <a:rPr lang="en-US" dirty="0" smtClean="0"/>
              <a:t>Algorithmic basics</a:t>
            </a:r>
            <a:endParaRPr lang="en-US" dirty="0"/>
          </a:p>
        </p:txBody>
      </p:sp>
      <p:sp>
        <p:nvSpPr>
          <p:cNvPr id="5" name="Slide Number Placeholder 4"/>
          <p:cNvSpPr>
            <a:spLocks noGrp="1"/>
          </p:cNvSpPr>
          <p:nvPr>
            <p:ph type="sldNum" sz="quarter" idx="4"/>
          </p:nvPr>
        </p:nvSpPr>
        <p:spPr/>
        <p:txBody>
          <a:bodyPr/>
          <a:lstStyle/>
          <a:p>
            <a:pPr lvl="1"/>
            <a:fld id="{AFB4AD7B-171D-6948-9ACE-2C5409E1B4AC}" type="slidenum">
              <a:rPr lang="en-US" smtClean="0"/>
              <a:pPr lvl="1"/>
              <a:t>16</a:t>
            </a:fld>
            <a:r>
              <a:rPr lang="en-US" smtClean="0"/>
              <a:t> / 57</a:t>
            </a:r>
            <a:endParaRPr lang="en-US" dirty="0"/>
          </a:p>
        </p:txBody>
      </p:sp>
      <p:sp>
        <p:nvSpPr>
          <p:cNvPr id="15" name="Rectangle 14"/>
          <p:cNvSpPr/>
          <p:nvPr/>
        </p:nvSpPr>
        <p:spPr>
          <a:xfrm>
            <a:off x="0" y="4120277"/>
            <a:ext cx="9118600" cy="2739211"/>
          </a:xfrm>
          <a:prstGeom prst="rect">
            <a:avLst/>
          </a:prstGeom>
          <a:solidFill>
            <a:schemeClr val="bg1">
              <a:lumMod val="85000"/>
            </a:schemeClr>
          </a:solidFill>
          <a:ln w="19050">
            <a:solidFill>
              <a:schemeClr val="accent5">
                <a:lumMod val="75000"/>
              </a:schemeClr>
            </a:solidFill>
          </a:ln>
        </p:spPr>
        <p:txBody>
          <a:bodyPr wrap="square">
            <a:spAutoFit/>
          </a:bodyPr>
          <a:lstStyle/>
          <a:p>
            <a:pPr lvl="0"/>
            <a:r>
              <a:rPr lang="en-US" sz="1200" b="1" dirty="0" smtClean="0">
                <a:solidFill>
                  <a:srgbClr val="000000"/>
                </a:solidFill>
                <a:latin typeface="Arial Narrow"/>
                <a:cs typeface="Arial Narrow"/>
              </a:rPr>
              <a:t>References:  </a:t>
            </a:r>
          </a:p>
          <a:p>
            <a:pPr marL="228600" lvl="0" indent="-228600">
              <a:buFont typeface="+mj-lt"/>
              <a:buAutoNum type="arabicPeriod"/>
            </a:pPr>
            <a:r>
              <a:rPr lang="en-US" sz="1000" b="1" dirty="0">
                <a:solidFill>
                  <a:srgbClr val="000000"/>
                </a:solidFill>
                <a:latin typeface="Times"/>
                <a:cs typeface="Times"/>
              </a:rPr>
              <a:t>A. </a:t>
            </a:r>
            <a:r>
              <a:rPr lang="en-US" sz="1000" b="1" dirty="0" err="1">
                <a:solidFill>
                  <a:srgbClr val="000000"/>
                </a:solidFill>
                <a:latin typeface="Times"/>
                <a:cs typeface="Times"/>
              </a:rPr>
              <a:t>Haidar</a:t>
            </a:r>
            <a:r>
              <a:rPr lang="en-US" sz="1000" b="1" dirty="0">
                <a:solidFill>
                  <a:srgbClr val="000000"/>
                </a:solidFill>
                <a:latin typeface="Times"/>
                <a:cs typeface="Times"/>
              </a:rPr>
              <a:t>, S. </a:t>
            </a:r>
            <a:r>
              <a:rPr lang="en-US" sz="1000" b="1" dirty="0" err="1">
                <a:solidFill>
                  <a:srgbClr val="000000"/>
                </a:solidFill>
                <a:latin typeface="Times"/>
                <a:cs typeface="Times"/>
              </a:rPr>
              <a:t>Tomov</a:t>
            </a:r>
            <a:r>
              <a:rPr lang="en-US" sz="1000" b="1" dirty="0">
                <a:solidFill>
                  <a:srgbClr val="000000"/>
                </a:solidFill>
                <a:latin typeface="Times"/>
                <a:cs typeface="Times"/>
              </a:rPr>
              <a:t>, P. </a:t>
            </a:r>
            <a:r>
              <a:rPr lang="en-US" sz="1000" b="1" dirty="0" err="1">
                <a:solidFill>
                  <a:srgbClr val="000000"/>
                </a:solidFill>
                <a:latin typeface="Times"/>
                <a:cs typeface="Times"/>
              </a:rPr>
              <a:t>Luszczek</a:t>
            </a:r>
            <a:r>
              <a:rPr lang="en-US" sz="1000" b="1" dirty="0">
                <a:solidFill>
                  <a:srgbClr val="000000"/>
                </a:solidFill>
                <a:latin typeface="Times"/>
                <a:cs typeface="Times"/>
              </a:rPr>
              <a:t>, and J. </a:t>
            </a:r>
            <a:r>
              <a:rPr lang="en-US" sz="1000" b="1" dirty="0" err="1">
                <a:solidFill>
                  <a:srgbClr val="000000"/>
                </a:solidFill>
                <a:latin typeface="Times"/>
                <a:cs typeface="Times"/>
              </a:rPr>
              <a:t>Dongarra</a:t>
            </a:r>
            <a:r>
              <a:rPr lang="en-US" sz="1000" b="1" dirty="0">
                <a:solidFill>
                  <a:srgbClr val="000000"/>
                </a:solidFill>
                <a:latin typeface="Times"/>
                <a:cs typeface="Times"/>
              </a:rPr>
              <a:t>.</a:t>
            </a:r>
            <a:br>
              <a:rPr lang="en-US" sz="1000" b="1" dirty="0">
                <a:solidFill>
                  <a:srgbClr val="000000"/>
                </a:solidFill>
                <a:latin typeface="Times"/>
                <a:cs typeface="Times"/>
              </a:rPr>
            </a:br>
            <a:r>
              <a:rPr lang="en-US" sz="1000" i="1" dirty="0">
                <a:solidFill>
                  <a:srgbClr val="000000"/>
                </a:solidFill>
                <a:latin typeface="Times"/>
                <a:cs typeface="Times"/>
              </a:rPr>
              <a:t>MAGMA Embedded: Towards a Dense Linear Algebra Library for Energy Efficient Extreme Computing</a:t>
            </a:r>
            <a:br>
              <a:rPr lang="en-US" sz="1000" i="1" dirty="0">
                <a:solidFill>
                  <a:srgbClr val="000000"/>
                </a:solidFill>
                <a:latin typeface="Times"/>
                <a:cs typeface="Times"/>
              </a:rPr>
            </a:br>
            <a:r>
              <a:rPr lang="en-US" sz="1000" dirty="0">
                <a:solidFill>
                  <a:srgbClr val="000000"/>
                </a:solidFill>
                <a:latin typeface="Times"/>
                <a:cs typeface="Times"/>
              </a:rPr>
              <a:t>IEEE High Performance Extreme Computing Conference IEEE-HPEC 2015, Waltham, MA USA.</a:t>
            </a:r>
            <a:br>
              <a:rPr lang="en-US" sz="1000" dirty="0">
                <a:solidFill>
                  <a:srgbClr val="000000"/>
                </a:solidFill>
                <a:latin typeface="Times"/>
                <a:cs typeface="Times"/>
              </a:rPr>
            </a:br>
            <a:r>
              <a:rPr lang="en-US" sz="1000" b="1" dirty="0">
                <a:solidFill>
                  <a:srgbClr val="FF0000"/>
                </a:solidFill>
                <a:latin typeface="Times"/>
                <a:cs typeface="Times"/>
              </a:rPr>
              <a:t>Best </a:t>
            </a:r>
            <a:r>
              <a:rPr lang="en-US" sz="1000" b="1" dirty="0" smtClean="0">
                <a:solidFill>
                  <a:srgbClr val="FF0000"/>
                </a:solidFill>
                <a:latin typeface="Times"/>
                <a:cs typeface="Times"/>
              </a:rPr>
              <a:t>paper award</a:t>
            </a:r>
          </a:p>
          <a:p>
            <a:pPr marL="228600" lvl="0" indent="-228600">
              <a:buFont typeface="+mj-lt"/>
              <a:buAutoNum type="arabicPeriod"/>
            </a:pPr>
            <a:endParaRPr lang="en-US" sz="1000" b="1" dirty="0">
              <a:solidFill>
                <a:srgbClr val="000000"/>
              </a:solidFill>
              <a:latin typeface="Times"/>
              <a:cs typeface="Times"/>
            </a:endParaRPr>
          </a:p>
          <a:p>
            <a:pPr marL="228600" lvl="0" indent="-228600">
              <a:buFont typeface="+mj-lt"/>
              <a:buAutoNum type="arabicPeriod"/>
            </a:pPr>
            <a:r>
              <a:rPr lang="en-US" sz="1000" b="1" dirty="0">
                <a:solidFill>
                  <a:srgbClr val="000000"/>
                </a:solidFill>
                <a:latin typeface="Times"/>
                <a:cs typeface="Times"/>
              </a:rPr>
              <a:t>A. </a:t>
            </a:r>
            <a:r>
              <a:rPr lang="en-US" sz="1000" b="1" dirty="0" err="1">
                <a:solidFill>
                  <a:srgbClr val="000000"/>
                </a:solidFill>
                <a:latin typeface="Times"/>
                <a:cs typeface="Times"/>
              </a:rPr>
              <a:t>Haidar</a:t>
            </a:r>
            <a:r>
              <a:rPr lang="en-US" sz="1000" b="1" dirty="0">
                <a:solidFill>
                  <a:srgbClr val="000000"/>
                </a:solidFill>
                <a:latin typeface="Times"/>
                <a:cs typeface="Times"/>
              </a:rPr>
              <a:t>, T. Dong, S. </a:t>
            </a:r>
            <a:r>
              <a:rPr lang="en-US" sz="1000" b="1" dirty="0" err="1">
                <a:solidFill>
                  <a:srgbClr val="000000"/>
                </a:solidFill>
                <a:latin typeface="Times"/>
                <a:cs typeface="Times"/>
              </a:rPr>
              <a:t>Tomov</a:t>
            </a:r>
            <a:r>
              <a:rPr lang="en-US" sz="1000" b="1" dirty="0">
                <a:solidFill>
                  <a:srgbClr val="000000"/>
                </a:solidFill>
                <a:latin typeface="Times"/>
                <a:cs typeface="Times"/>
              </a:rPr>
              <a:t>, P. </a:t>
            </a:r>
            <a:r>
              <a:rPr lang="en-US" sz="1000" b="1" dirty="0" err="1">
                <a:solidFill>
                  <a:srgbClr val="000000"/>
                </a:solidFill>
                <a:latin typeface="Times"/>
                <a:cs typeface="Times"/>
              </a:rPr>
              <a:t>Luszczek</a:t>
            </a:r>
            <a:r>
              <a:rPr lang="en-US" sz="1000" b="1" dirty="0">
                <a:solidFill>
                  <a:srgbClr val="000000"/>
                </a:solidFill>
                <a:latin typeface="Times"/>
                <a:cs typeface="Times"/>
              </a:rPr>
              <a:t>, and J. </a:t>
            </a:r>
            <a:r>
              <a:rPr lang="en-US" sz="1000" b="1" dirty="0" err="1">
                <a:solidFill>
                  <a:srgbClr val="000000"/>
                </a:solidFill>
                <a:latin typeface="Times"/>
                <a:cs typeface="Times"/>
              </a:rPr>
              <a:t>Dongarra</a:t>
            </a:r>
            <a:r>
              <a:rPr lang="en-US" sz="1000" b="1" dirty="0">
                <a:solidFill>
                  <a:srgbClr val="000000"/>
                </a:solidFill>
                <a:latin typeface="Times"/>
                <a:cs typeface="Times"/>
              </a:rPr>
              <a:t>.</a:t>
            </a:r>
            <a:br>
              <a:rPr lang="en-US" sz="1000" b="1" dirty="0">
                <a:solidFill>
                  <a:srgbClr val="000000"/>
                </a:solidFill>
                <a:latin typeface="Times"/>
                <a:cs typeface="Times"/>
              </a:rPr>
            </a:br>
            <a:r>
              <a:rPr lang="en-US" sz="1000" i="1" dirty="0">
                <a:solidFill>
                  <a:srgbClr val="000000"/>
                </a:solidFill>
                <a:latin typeface="Times"/>
                <a:cs typeface="Times"/>
              </a:rPr>
              <a:t>A Framework for Batched and GPU-resident Factorization Algorithms Applied to Block Householder Transformations</a:t>
            </a:r>
            <a:br>
              <a:rPr lang="en-US" sz="1000" i="1" dirty="0">
                <a:solidFill>
                  <a:srgbClr val="000000"/>
                </a:solidFill>
                <a:latin typeface="Times"/>
                <a:cs typeface="Times"/>
              </a:rPr>
            </a:br>
            <a:r>
              <a:rPr lang="en-US" sz="1000" dirty="0">
                <a:solidFill>
                  <a:srgbClr val="000000"/>
                </a:solidFill>
                <a:latin typeface="Times"/>
                <a:cs typeface="Times"/>
              </a:rPr>
              <a:t>International Supercomputing Conference IEEE-ISC 2015, Frankfurt, Germany.</a:t>
            </a:r>
            <a:br>
              <a:rPr lang="en-US" sz="1000" dirty="0">
                <a:solidFill>
                  <a:srgbClr val="000000"/>
                </a:solidFill>
                <a:latin typeface="Times"/>
                <a:cs typeface="Times"/>
              </a:rPr>
            </a:br>
            <a:r>
              <a:rPr lang="en-US" sz="1000" dirty="0">
                <a:solidFill>
                  <a:srgbClr val="000000"/>
                </a:solidFill>
                <a:latin typeface="Times"/>
                <a:cs typeface="Times"/>
              </a:rPr>
              <a:t/>
            </a:r>
            <a:br>
              <a:rPr lang="en-US" sz="1000" dirty="0">
                <a:solidFill>
                  <a:srgbClr val="000000"/>
                </a:solidFill>
                <a:latin typeface="Times"/>
                <a:cs typeface="Times"/>
              </a:rPr>
            </a:br>
            <a:r>
              <a:rPr lang="en-US" sz="1000" b="1" dirty="0" smtClean="0">
                <a:solidFill>
                  <a:srgbClr val="000000"/>
                </a:solidFill>
                <a:latin typeface="Times"/>
                <a:cs typeface="Times"/>
              </a:rPr>
              <a:t>K</a:t>
            </a:r>
            <a:r>
              <a:rPr lang="en-US" sz="1000" b="1" dirty="0">
                <a:solidFill>
                  <a:srgbClr val="000000"/>
                </a:solidFill>
                <a:latin typeface="Times"/>
                <a:cs typeface="Times"/>
              </a:rPr>
              <a:t>. </a:t>
            </a:r>
            <a:r>
              <a:rPr lang="en-US" sz="1000" b="1" dirty="0" err="1">
                <a:solidFill>
                  <a:srgbClr val="000000"/>
                </a:solidFill>
                <a:latin typeface="Times"/>
                <a:cs typeface="Times"/>
              </a:rPr>
              <a:t>Kabir</a:t>
            </a:r>
            <a:r>
              <a:rPr lang="en-US" sz="1000" b="1" dirty="0">
                <a:solidFill>
                  <a:srgbClr val="000000"/>
                </a:solidFill>
                <a:latin typeface="Times"/>
                <a:cs typeface="Times"/>
              </a:rPr>
              <a:t>, A. </a:t>
            </a:r>
            <a:r>
              <a:rPr lang="en-US" sz="1000" b="1" dirty="0" err="1">
                <a:solidFill>
                  <a:srgbClr val="000000"/>
                </a:solidFill>
                <a:latin typeface="Times"/>
                <a:cs typeface="Times"/>
              </a:rPr>
              <a:t>Haidar</a:t>
            </a:r>
            <a:r>
              <a:rPr lang="en-US" sz="1000" b="1" dirty="0">
                <a:solidFill>
                  <a:srgbClr val="000000"/>
                </a:solidFill>
                <a:latin typeface="Times"/>
                <a:cs typeface="Times"/>
              </a:rPr>
              <a:t>, S. </a:t>
            </a:r>
            <a:r>
              <a:rPr lang="en-US" sz="1000" b="1" dirty="0" err="1">
                <a:solidFill>
                  <a:srgbClr val="000000"/>
                </a:solidFill>
                <a:latin typeface="Times"/>
                <a:cs typeface="Times"/>
              </a:rPr>
              <a:t>Tomov</a:t>
            </a:r>
            <a:r>
              <a:rPr lang="en-US" sz="1000" b="1" dirty="0">
                <a:solidFill>
                  <a:srgbClr val="000000"/>
                </a:solidFill>
                <a:latin typeface="Times"/>
                <a:cs typeface="Times"/>
              </a:rPr>
              <a:t>, and J. </a:t>
            </a:r>
            <a:r>
              <a:rPr lang="en-US" sz="1000" b="1" dirty="0" err="1">
                <a:solidFill>
                  <a:srgbClr val="000000"/>
                </a:solidFill>
                <a:latin typeface="Times"/>
                <a:cs typeface="Times"/>
              </a:rPr>
              <a:t>Dongarra</a:t>
            </a:r>
            <a:r>
              <a:rPr lang="en-US" sz="1000" b="1" dirty="0">
                <a:solidFill>
                  <a:srgbClr val="000000"/>
                </a:solidFill>
                <a:latin typeface="Times"/>
                <a:cs typeface="Times"/>
              </a:rPr>
              <a:t/>
            </a:r>
            <a:br>
              <a:rPr lang="en-US" sz="1000" b="1" dirty="0">
                <a:solidFill>
                  <a:srgbClr val="000000"/>
                </a:solidFill>
                <a:latin typeface="Times"/>
                <a:cs typeface="Times"/>
              </a:rPr>
            </a:br>
            <a:r>
              <a:rPr lang="en-US" sz="1000" i="1" dirty="0">
                <a:solidFill>
                  <a:srgbClr val="000000"/>
                </a:solidFill>
                <a:latin typeface="Times"/>
                <a:cs typeface="Times"/>
              </a:rPr>
              <a:t>On the Design, Development and Analysis of Optimized Matrix-Vector Multiplication Routines for coprocessors.</a:t>
            </a:r>
            <a:br>
              <a:rPr lang="en-US" sz="1000" i="1" dirty="0">
                <a:solidFill>
                  <a:srgbClr val="000000"/>
                </a:solidFill>
                <a:latin typeface="Times"/>
                <a:cs typeface="Times"/>
              </a:rPr>
            </a:br>
            <a:r>
              <a:rPr lang="en-US" sz="1000" dirty="0">
                <a:solidFill>
                  <a:srgbClr val="000000"/>
                </a:solidFill>
                <a:latin typeface="Times"/>
                <a:cs typeface="Times"/>
              </a:rPr>
              <a:t>International </a:t>
            </a:r>
            <a:r>
              <a:rPr lang="en-US" sz="1000" dirty="0" err="1">
                <a:solidFill>
                  <a:srgbClr val="000000"/>
                </a:solidFill>
                <a:latin typeface="Times"/>
                <a:cs typeface="Times"/>
              </a:rPr>
              <a:t>SuperComputing</a:t>
            </a:r>
            <a:r>
              <a:rPr lang="en-US" sz="1000" dirty="0">
                <a:solidFill>
                  <a:srgbClr val="000000"/>
                </a:solidFill>
                <a:latin typeface="Times"/>
                <a:cs typeface="Times"/>
              </a:rPr>
              <a:t> Conference IEEE-ISC 2015, Frankfurt, Germany</a:t>
            </a:r>
            <a:br>
              <a:rPr lang="en-US" sz="1000" dirty="0">
                <a:solidFill>
                  <a:srgbClr val="000000"/>
                </a:solidFill>
                <a:latin typeface="Times"/>
                <a:cs typeface="Times"/>
              </a:rPr>
            </a:br>
            <a:endParaRPr lang="en-US" sz="1000" b="1" dirty="0">
              <a:solidFill>
                <a:srgbClr val="000000"/>
              </a:solidFill>
              <a:latin typeface="Times"/>
              <a:cs typeface="Times"/>
            </a:endParaRPr>
          </a:p>
          <a:p>
            <a:pPr marL="228600" lvl="0" indent="-228600">
              <a:buFont typeface="+mj-lt"/>
              <a:buAutoNum type="arabicPeriod"/>
            </a:pPr>
            <a:r>
              <a:rPr lang="en-US" sz="1000" b="1" dirty="0">
                <a:solidFill>
                  <a:srgbClr val="000000"/>
                </a:solidFill>
                <a:latin typeface="Times"/>
                <a:cs typeface="Times"/>
              </a:rPr>
              <a:t>A. </a:t>
            </a:r>
            <a:r>
              <a:rPr lang="en-US" sz="1000" b="1" dirty="0" err="1">
                <a:solidFill>
                  <a:srgbClr val="000000"/>
                </a:solidFill>
                <a:latin typeface="Times"/>
                <a:cs typeface="Times"/>
              </a:rPr>
              <a:t>Haidar</a:t>
            </a:r>
            <a:r>
              <a:rPr lang="en-US" sz="1000" b="1" dirty="0">
                <a:solidFill>
                  <a:srgbClr val="000000"/>
                </a:solidFill>
                <a:latin typeface="Times"/>
                <a:cs typeface="Times"/>
              </a:rPr>
              <a:t>, T. Dong, P. </a:t>
            </a:r>
            <a:r>
              <a:rPr lang="en-US" sz="1000" b="1" dirty="0" err="1">
                <a:solidFill>
                  <a:srgbClr val="000000"/>
                </a:solidFill>
                <a:latin typeface="Times"/>
                <a:cs typeface="Times"/>
              </a:rPr>
              <a:t>Luszczek</a:t>
            </a:r>
            <a:r>
              <a:rPr lang="en-US" sz="1000" b="1" dirty="0">
                <a:solidFill>
                  <a:srgbClr val="000000"/>
                </a:solidFill>
                <a:latin typeface="Times"/>
                <a:cs typeface="Times"/>
              </a:rPr>
              <a:t>, S. </a:t>
            </a:r>
            <a:r>
              <a:rPr lang="en-US" sz="1000" b="1" dirty="0" err="1">
                <a:solidFill>
                  <a:srgbClr val="000000"/>
                </a:solidFill>
                <a:latin typeface="Times"/>
                <a:cs typeface="Times"/>
              </a:rPr>
              <a:t>Tomov</a:t>
            </a:r>
            <a:r>
              <a:rPr lang="en-US" sz="1000" b="1" dirty="0">
                <a:solidFill>
                  <a:srgbClr val="000000"/>
                </a:solidFill>
                <a:latin typeface="Times"/>
                <a:cs typeface="Times"/>
              </a:rPr>
              <a:t> and J. </a:t>
            </a:r>
            <a:r>
              <a:rPr lang="en-US" sz="1000" b="1" dirty="0" err="1">
                <a:solidFill>
                  <a:srgbClr val="000000"/>
                </a:solidFill>
                <a:latin typeface="Times"/>
                <a:cs typeface="Times"/>
              </a:rPr>
              <a:t>Dongarra</a:t>
            </a:r>
            <a:r>
              <a:rPr lang="en-US" sz="1000" b="1" dirty="0">
                <a:solidFill>
                  <a:srgbClr val="000000"/>
                </a:solidFill>
                <a:latin typeface="Times"/>
                <a:cs typeface="Times"/>
              </a:rPr>
              <a:t>.</a:t>
            </a:r>
            <a:br>
              <a:rPr lang="en-US" sz="1000" b="1" dirty="0">
                <a:solidFill>
                  <a:srgbClr val="000000"/>
                </a:solidFill>
                <a:latin typeface="Times"/>
                <a:cs typeface="Times"/>
              </a:rPr>
            </a:br>
            <a:r>
              <a:rPr lang="en-US" sz="1000" i="1" dirty="0">
                <a:solidFill>
                  <a:srgbClr val="000000"/>
                </a:solidFill>
                <a:latin typeface="Times"/>
                <a:cs typeface="Times"/>
              </a:rPr>
              <a:t>Batched Matrix Computations on Hardware Accelerators Based on GPUs.</a:t>
            </a:r>
            <a:br>
              <a:rPr lang="en-US" sz="1000" i="1" dirty="0">
                <a:solidFill>
                  <a:srgbClr val="000000"/>
                </a:solidFill>
                <a:latin typeface="Times"/>
                <a:cs typeface="Times"/>
              </a:rPr>
            </a:br>
            <a:r>
              <a:rPr lang="en-US" sz="1000" dirty="0">
                <a:solidFill>
                  <a:srgbClr val="000000"/>
                </a:solidFill>
                <a:latin typeface="Times"/>
                <a:cs typeface="Times"/>
              </a:rPr>
              <a:t>International Journal of High Performance Computing Applications 2014</a:t>
            </a:r>
            <a:r>
              <a:rPr lang="en-US" sz="1000" dirty="0" smtClean="0">
                <a:solidFill>
                  <a:srgbClr val="000000"/>
                </a:solidFill>
                <a:latin typeface="Times"/>
                <a:cs typeface="Times"/>
              </a:rPr>
              <a:t>.</a:t>
            </a:r>
            <a:endParaRPr lang="en-US" sz="1000" dirty="0">
              <a:solidFill>
                <a:srgbClr val="000000"/>
              </a:solidFill>
              <a:latin typeface="Times"/>
              <a:cs typeface="Times"/>
            </a:endParaRPr>
          </a:p>
        </p:txBody>
      </p:sp>
    </p:spTree>
    <p:extLst>
      <p:ext uri="{BB962C8B-B14F-4D97-AF65-F5344CB8AC3E}">
        <p14:creationId xmlns:p14="http://schemas.microsoft.com/office/powerpoint/2010/main" val="19617679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11100"/>
            <a:ext cx="9144000" cy="3016210"/>
          </a:xfrm>
          <a:prstGeom prst="rect">
            <a:avLst/>
          </a:prstGeom>
        </p:spPr>
        <p:txBody>
          <a:bodyPr wrap="square">
            <a:spAutoFit/>
          </a:bodyPr>
          <a:lstStyle/>
          <a:p>
            <a:pPr marL="576263" lvl="1" indent="-231775">
              <a:spcAft>
                <a:spcPts val="1800"/>
              </a:spcAft>
            </a:pPr>
            <a:r>
              <a:rPr lang="en-US" sz="2000" b="1" dirty="0" smtClean="0">
                <a:solidFill>
                  <a:srgbClr val="76B900"/>
                </a:solidFill>
                <a:latin typeface="Franklin Gothic Book"/>
                <a:cs typeface="Franklin Gothic Book"/>
              </a:rPr>
              <a:t>Classical strategies design </a:t>
            </a:r>
          </a:p>
          <a:p>
            <a:pPr marL="1033463" lvl="2" indent="-231775">
              <a:spcAft>
                <a:spcPts val="0"/>
              </a:spcAft>
              <a:buClr>
                <a:schemeClr val="accent1"/>
              </a:buClr>
              <a:buFont typeface="Arial"/>
              <a:buChar char="•"/>
            </a:pPr>
            <a:r>
              <a:rPr lang="en-US" sz="2000" dirty="0" smtClean="0">
                <a:latin typeface="Arial Narrow"/>
                <a:cs typeface="Arial Narrow"/>
              </a:rPr>
              <a:t>For large problems the strategy is to prioritize the </a:t>
            </a:r>
          </a:p>
          <a:p>
            <a:pPr marL="801688" lvl="2">
              <a:spcAft>
                <a:spcPts val="0"/>
              </a:spcAft>
              <a:buClr>
                <a:schemeClr val="accent1"/>
              </a:buClr>
            </a:pPr>
            <a:r>
              <a:rPr lang="en-US" sz="2000" dirty="0">
                <a:latin typeface="Arial Narrow"/>
                <a:cs typeface="Arial Narrow"/>
              </a:rPr>
              <a:t> </a:t>
            </a:r>
            <a:r>
              <a:rPr lang="en-US" sz="2000" dirty="0" smtClean="0">
                <a:latin typeface="Arial Narrow"/>
                <a:cs typeface="Arial Narrow"/>
              </a:rPr>
              <a:t>   data-intensive operations to be executed by the </a:t>
            </a:r>
          </a:p>
          <a:p>
            <a:pPr marL="801688" lvl="2">
              <a:spcAft>
                <a:spcPts val="0"/>
              </a:spcAft>
              <a:buClr>
                <a:schemeClr val="accent1"/>
              </a:buClr>
            </a:pPr>
            <a:r>
              <a:rPr lang="en-US" sz="2000" dirty="0">
                <a:latin typeface="Arial Narrow"/>
                <a:cs typeface="Arial Narrow"/>
              </a:rPr>
              <a:t> </a:t>
            </a:r>
            <a:r>
              <a:rPr lang="en-US" sz="2000" dirty="0" smtClean="0">
                <a:latin typeface="Arial Narrow"/>
                <a:cs typeface="Arial Narrow"/>
              </a:rPr>
              <a:t>   accelerator and keep the memory-bound ones for </a:t>
            </a:r>
          </a:p>
          <a:p>
            <a:pPr marL="801688" lvl="2">
              <a:spcAft>
                <a:spcPts val="0"/>
              </a:spcAft>
              <a:buClr>
                <a:schemeClr val="accent1"/>
              </a:buClr>
            </a:pPr>
            <a:r>
              <a:rPr lang="en-US" sz="2000" dirty="0">
                <a:latin typeface="Arial Narrow"/>
                <a:cs typeface="Arial Narrow"/>
              </a:rPr>
              <a:t> </a:t>
            </a:r>
            <a:r>
              <a:rPr lang="en-US" sz="2000" dirty="0" smtClean="0">
                <a:latin typeface="Arial Narrow"/>
                <a:cs typeface="Arial Narrow"/>
              </a:rPr>
              <a:t>   the CPUs since the hierarchical caches are more </a:t>
            </a:r>
          </a:p>
          <a:p>
            <a:pPr marL="801688" lvl="2">
              <a:spcAft>
                <a:spcPts val="0"/>
              </a:spcAft>
              <a:buClr>
                <a:schemeClr val="accent1"/>
              </a:buClr>
            </a:pPr>
            <a:r>
              <a:rPr lang="en-US" sz="2000" dirty="0">
                <a:latin typeface="Arial Narrow"/>
                <a:cs typeface="Arial Narrow"/>
              </a:rPr>
              <a:t> </a:t>
            </a:r>
            <a:r>
              <a:rPr lang="en-US" sz="2000" dirty="0" smtClean="0">
                <a:latin typeface="Arial Narrow"/>
                <a:cs typeface="Arial Narrow"/>
              </a:rPr>
              <a:t>   appropriate to handle it</a:t>
            </a:r>
          </a:p>
          <a:p>
            <a:pPr marL="576263" lvl="1" indent="-231775">
              <a:spcAft>
                <a:spcPts val="1800"/>
              </a:spcAft>
            </a:pPr>
            <a:endParaRPr lang="en-US" sz="2000" b="1" dirty="0" smtClean="0">
              <a:latin typeface="Franklin Gothic Book"/>
              <a:cs typeface="Franklin Gothic Book"/>
            </a:endParaRPr>
          </a:p>
          <a:p>
            <a:pPr marL="1947863" lvl="4" indent="-231775">
              <a:spcAft>
                <a:spcPts val="1800"/>
              </a:spcAft>
              <a:buFont typeface="Arial"/>
              <a:buChar char="•"/>
            </a:pPr>
            <a:endParaRPr lang="en-US" sz="2000" dirty="0" smtClean="0">
              <a:latin typeface="Franklin Gothic Book"/>
              <a:cs typeface="Franklin Gothic Book"/>
            </a:endParaRPr>
          </a:p>
        </p:txBody>
      </p:sp>
      <p:sp>
        <p:nvSpPr>
          <p:cNvPr id="5" name="TextBox 4"/>
          <p:cNvSpPr txBox="1"/>
          <p:nvPr/>
        </p:nvSpPr>
        <p:spPr>
          <a:xfrm>
            <a:off x="0" y="3657600"/>
            <a:ext cx="9144000" cy="1246495"/>
          </a:xfrm>
          <a:prstGeom prst="rect">
            <a:avLst/>
          </a:prstGeom>
          <a:noFill/>
        </p:spPr>
        <p:txBody>
          <a:bodyPr wrap="square" rtlCol="0">
            <a:spAutoFit/>
          </a:bodyPr>
          <a:lstStyle/>
          <a:p>
            <a:pPr marL="576263" lvl="1" indent="-231775">
              <a:spcAft>
                <a:spcPts val="1800"/>
              </a:spcAft>
            </a:pPr>
            <a:r>
              <a:rPr lang="en-US" sz="2000" b="1" dirty="0">
                <a:solidFill>
                  <a:srgbClr val="76B900"/>
                </a:solidFill>
                <a:latin typeface="Franklin Gothic Book"/>
                <a:cs typeface="Franklin Gothic Book"/>
              </a:rPr>
              <a:t>Challenges</a:t>
            </a:r>
          </a:p>
          <a:p>
            <a:pPr marL="1033463" lvl="2" indent="-231775">
              <a:spcAft>
                <a:spcPts val="1800"/>
              </a:spcAft>
              <a:buClr>
                <a:schemeClr val="accent1"/>
              </a:buClr>
              <a:buFont typeface="Arial"/>
              <a:buChar char="•"/>
            </a:pPr>
            <a:r>
              <a:rPr lang="en-US" sz="2000" b="1" dirty="0" smtClean="0">
                <a:solidFill>
                  <a:srgbClr val="FF0000"/>
                </a:solidFill>
                <a:latin typeface="Arial Narrow"/>
                <a:cs typeface="Arial Narrow"/>
              </a:rPr>
              <a:t>Cannot be used </a:t>
            </a:r>
            <a:r>
              <a:rPr lang="en-US" sz="2000" dirty="0" smtClean="0">
                <a:latin typeface="Arial Narrow"/>
                <a:cs typeface="Arial Narrow"/>
              </a:rPr>
              <a:t>here since matrices are very small </a:t>
            </a:r>
            <a:br>
              <a:rPr lang="en-US" sz="2000" dirty="0" smtClean="0">
                <a:latin typeface="Arial Narrow"/>
                <a:cs typeface="Arial Narrow"/>
              </a:rPr>
            </a:br>
            <a:r>
              <a:rPr lang="en-US" sz="2000" dirty="0" smtClean="0">
                <a:latin typeface="Arial Narrow"/>
                <a:cs typeface="Arial Narrow"/>
              </a:rPr>
              <a:t>and communication becomes expensive</a:t>
            </a:r>
          </a:p>
        </p:txBody>
      </p:sp>
      <p:sp>
        <p:nvSpPr>
          <p:cNvPr id="6" name="TextBox 5"/>
          <p:cNvSpPr txBox="1"/>
          <p:nvPr/>
        </p:nvSpPr>
        <p:spPr>
          <a:xfrm>
            <a:off x="76200" y="5128905"/>
            <a:ext cx="9144000" cy="938719"/>
          </a:xfrm>
          <a:prstGeom prst="rect">
            <a:avLst/>
          </a:prstGeom>
          <a:noFill/>
        </p:spPr>
        <p:txBody>
          <a:bodyPr wrap="square" rtlCol="0">
            <a:spAutoFit/>
          </a:bodyPr>
          <a:lstStyle/>
          <a:p>
            <a:pPr marL="576263" lvl="1" indent="-231775">
              <a:spcAft>
                <a:spcPts val="1800"/>
              </a:spcAft>
            </a:pPr>
            <a:r>
              <a:rPr lang="en-US" sz="2000" b="1" dirty="0" smtClean="0">
                <a:solidFill>
                  <a:srgbClr val="76B900"/>
                </a:solidFill>
                <a:latin typeface="Franklin Gothic Book"/>
                <a:cs typeface="Franklin Gothic Book"/>
              </a:rPr>
              <a:t>Proposition</a:t>
            </a:r>
          </a:p>
          <a:p>
            <a:pPr marL="1033463" lvl="2" indent="-231775">
              <a:spcAft>
                <a:spcPts val="1800"/>
              </a:spcAft>
              <a:buClr>
                <a:schemeClr val="accent1"/>
              </a:buClr>
              <a:buFont typeface="Arial"/>
              <a:buChar char="•"/>
            </a:pPr>
            <a:r>
              <a:rPr lang="en-US" sz="2000" b="1" dirty="0" smtClean="0">
                <a:solidFill>
                  <a:srgbClr val="FF0000"/>
                </a:solidFill>
                <a:latin typeface="Arial Narrow"/>
                <a:cs typeface="Arial Narrow"/>
              </a:rPr>
              <a:t>Develop a GPU-only implementation</a:t>
            </a:r>
          </a:p>
        </p:txBody>
      </p:sp>
      <p:pic>
        <p:nvPicPr>
          <p:cNvPr id="9" name="Picture 8" descr="dpotrf_24000_1gpu_nocputask_final.pdf"/>
          <p:cNvPicPr>
            <a:picLocks noChangeAspect="1"/>
          </p:cNvPicPr>
          <p:nvPr/>
        </p:nvPicPr>
        <p:blipFill>
          <a:blip r:embed="rId2"/>
          <a:stretch>
            <a:fillRect/>
          </a:stretch>
        </p:blipFill>
        <p:spPr>
          <a:xfrm>
            <a:off x="6078647" y="3766819"/>
            <a:ext cx="2654300" cy="1079221"/>
          </a:xfrm>
          <a:prstGeom prst="rect">
            <a:avLst/>
          </a:prstGeom>
        </p:spPr>
      </p:pic>
      <p:grpSp>
        <p:nvGrpSpPr>
          <p:cNvPr id="7" name="Group 6"/>
          <p:cNvGrpSpPr/>
          <p:nvPr/>
        </p:nvGrpSpPr>
        <p:grpSpPr>
          <a:xfrm>
            <a:off x="6015240" y="692239"/>
            <a:ext cx="3062568" cy="3000978"/>
            <a:chOff x="5605215" y="2006230"/>
            <a:chExt cx="3542684" cy="3470281"/>
          </a:xfrm>
        </p:grpSpPr>
        <p:pic>
          <p:nvPicPr>
            <p:cNvPr id="8" name="Picture 3"/>
            <p:cNvPicPr>
              <a:picLocks noChangeAspect="1" noChangeArrowheads="1"/>
            </p:cNvPicPr>
            <p:nvPr/>
          </p:nvPicPr>
          <p:blipFill>
            <a:blip r:embed="rId3" cstate="print"/>
            <a:srcRect/>
            <a:stretch>
              <a:fillRect/>
            </a:stretch>
          </p:blipFill>
          <p:spPr bwMode="auto">
            <a:xfrm>
              <a:off x="5605215" y="2314575"/>
              <a:ext cx="2324595" cy="3161936"/>
            </a:xfrm>
            <a:prstGeom prst="rect">
              <a:avLst/>
            </a:prstGeom>
            <a:noFill/>
            <a:ln w="9525">
              <a:noFill/>
              <a:round/>
              <a:headEnd/>
              <a:tailEnd/>
            </a:ln>
          </p:spPr>
        </p:pic>
        <p:sp>
          <p:nvSpPr>
            <p:cNvPr id="11" name="Text Box 4"/>
            <p:cNvSpPr txBox="1">
              <a:spLocks noChangeArrowheads="1"/>
            </p:cNvSpPr>
            <p:nvPr/>
          </p:nvSpPr>
          <p:spPr bwMode="auto">
            <a:xfrm>
              <a:off x="6320368" y="2006230"/>
              <a:ext cx="2827531" cy="784153"/>
            </a:xfrm>
            <a:prstGeom prst="rect">
              <a:avLst/>
            </a:prstGeom>
            <a:solidFill>
              <a:srgbClr val="FFFFFF"/>
            </a:solidFill>
            <a:ln w="9525">
              <a:solidFill>
                <a:srgbClr val="000000"/>
              </a:solidFill>
              <a:round/>
              <a:headEnd/>
              <a:tailEnd/>
            </a:ln>
            <a:effectLst>
              <a:outerShdw blurRad="50800" dist="38100" dir="2700000" algn="tl" rotWithShape="0">
                <a:prstClr val="black">
                  <a:alpha val="40000"/>
                </a:prstClr>
              </a:outerShdw>
            </a:effectLst>
          </p:spPr>
          <p:txBody>
            <a:bodyPr wrap="none" lIns="81639" tIns="52019" rIns="81639" bIns="40820"/>
            <a:lstStyle/>
            <a:p>
              <a:pPr>
                <a:tabLst>
                  <a:tab pos="656650" algn="l"/>
                  <a:tab pos="1313299" algn="l"/>
                  <a:tab pos="1969949" algn="l"/>
                </a:tabLst>
                <a:defRPr/>
              </a:pPr>
              <a:r>
                <a:rPr lang="en-US" sz="1300" b="1" dirty="0">
                  <a:solidFill>
                    <a:srgbClr val="000000"/>
                  </a:solidFill>
                </a:rPr>
                <a:t>Hybrid CPU+GPU algorithms</a:t>
              </a:r>
              <a:r>
                <a:rPr lang="en-US" b="1" dirty="0">
                  <a:solidFill>
                    <a:srgbClr val="000000"/>
                  </a:solidFill>
                </a:rPr>
                <a:t/>
              </a:r>
              <a:br>
                <a:rPr lang="en-US" b="1" dirty="0">
                  <a:solidFill>
                    <a:srgbClr val="000000"/>
                  </a:solidFill>
                </a:rPr>
              </a:br>
              <a:r>
                <a:rPr lang="en-US" sz="1100" b="1" dirty="0">
                  <a:solidFill>
                    <a:srgbClr val="000000"/>
                  </a:solidFill>
                </a:rPr>
                <a:t>(small tasks for </a:t>
              </a:r>
              <a:r>
                <a:rPr lang="en-US" sz="1100" b="1" dirty="0" err="1">
                  <a:solidFill>
                    <a:srgbClr val="000000"/>
                  </a:solidFill>
                </a:rPr>
                <a:t>multicores</a:t>
              </a:r>
              <a:r>
                <a:rPr lang="en-US" sz="1100" b="1" dirty="0">
                  <a:solidFill>
                    <a:srgbClr val="000000"/>
                  </a:solidFill>
                </a:rPr>
                <a:t> and </a:t>
              </a:r>
              <a:r>
                <a:rPr lang="en-US" sz="1100" b="1" dirty="0" smtClean="0">
                  <a:solidFill>
                    <a:srgbClr val="000000"/>
                  </a:solidFill>
                </a:rPr>
                <a:t/>
              </a:r>
              <a:br>
                <a:rPr lang="en-US" sz="1100" b="1" dirty="0" smtClean="0">
                  <a:solidFill>
                    <a:srgbClr val="000000"/>
                  </a:solidFill>
                </a:rPr>
              </a:br>
              <a:r>
                <a:rPr lang="en-US" sz="1100" b="1" dirty="0" smtClean="0">
                  <a:solidFill>
                    <a:srgbClr val="000000"/>
                  </a:solidFill>
                </a:rPr>
                <a:t>large tasks </a:t>
              </a:r>
              <a:r>
                <a:rPr lang="en-US" sz="1100" b="1" dirty="0">
                  <a:solidFill>
                    <a:srgbClr val="000000"/>
                  </a:solidFill>
                </a:rPr>
                <a:t>for GPUs)</a:t>
              </a:r>
            </a:p>
          </p:txBody>
        </p:sp>
      </p:grpSp>
      <p:sp>
        <p:nvSpPr>
          <p:cNvPr id="14" name="Title 1"/>
          <p:cNvSpPr>
            <a:spLocks noGrp="1"/>
          </p:cNvSpPr>
          <p:nvPr>
            <p:ph type="title"/>
          </p:nvPr>
        </p:nvSpPr>
        <p:spPr>
          <a:xfrm>
            <a:off x="111204" y="177114"/>
            <a:ext cx="8229600" cy="496290"/>
          </a:xfrm>
        </p:spPr>
        <p:txBody>
          <a:bodyPr/>
          <a:lstStyle/>
          <a:p>
            <a:r>
              <a:rPr lang="en-US" dirty="0" smtClean="0"/>
              <a:t>MAGMA Batched </a:t>
            </a:r>
            <a:r>
              <a:rPr lang="en-US" dirty="0" smtClean="0"/>
              <a:t>Computations </a:t>
            </a:r>
            <a:r>
              <a:rPr lang="en-US" dirty="0" smtClean="0">
                <a:solidFill>
                  <a:srgbClr val="80D81D"/>
                </a:solidFill>
              </a:rPr>
              <a:t>GPU</a:t>
            </a:r>
            <a:endParaRPr lang="en-US" dirty="0"/>
          </a:p>
        </p:txBody>
      </p:sp>
    </p:spTree>
    <p:extLst>
      <p:ext uri="{BB962C8B-B14F-4D97-AF65-F5344CB8AC3E}">
        <p14:creationId xmlns:p14="http://schemas.microsoft.com/office/powerpoint/2010/main" val="18959194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11100"/>
            <a:ext cx="9144000" cy="2323713"/>
          </a:xfrm>
          <a:prstGeom prst="rect">
            <a:avLst/>
          </a:prstGeom>
        </p:spPr>
        <p:txBody>
          <a:bodyPr wrap="square">
            <a:spAutoFit/>
          </a:bodyPr>
          <a:lstStyle/>
          <a:p>
            <a:pPr marL="576263" lvl="1" indent="-231775">
              <a:spcAft>
                <a:spcPts val="1800"/>
              </a:spcAft>
            </a:pPr>
            <a:r>
              <a:rPr lang="en-US" sz="2000" b="1" dirty="0" smtClean="0">
                <a:solidFill>
                  <a:srgbClr val="76B900"/>
                </a:solidFill>
                <a:latin typeface="Arial Narrow"/>
                <a:cs typeface="Arial Narrow"/>
              </a:rPr>
              <a:t>Classical strategies design </a:t>
            </a:r>
          </a:p>
          <a:p>
            <a:pPr marL="1033463" lvl="2" indent="-231775">
              <a:spcAft>
                <a:spcPts val="1800"/>
              </a:spcAft>
              <a:buClr>
                <a:schemeClr val="accent1"/>
              </a:buClr>
              <a:buFont typeface="Arial"/>
              <a:buChar char="•"/>
            </a:pPr>
            <a:r>
              <a:rPr lang="en-US" sz="2000" dirty="0" smtClean="0">
                <a:latin typeface="Arial Narrow"/>
                <a:cs typeface="Arial Narrow"/>
              </a:rPr>
              <a:t>For large problems performance is driven by the update operations, e.g., Level 3 BLAS (GEMM)</a:t>
            </a:r>
          </a:p>
          <a:p>
            <a:pPr marL="576263" lvl="1" indent="-231775">
              <a:spcAft>
                <a:spcPts val="1800"/>
              </a:spcAft>
            </a:pPr>
            <a:endParaRPr lang="en-US" sz="2000" b="1" dirty="0" smtClean="0">
              <a:latin typeface="Arial Narrow"/>
              <a:cs typeface="Arial Narrow"/>
            </a:endParaRPr>
          </a:p>
          <a:p>
            <a:pPr marL="1947863" lvl="4" indent="-231775">
              <a:spcAft>
                <a:spcPts val="1800"/>
              </a:spcAft>
              <a:buFont typeface="Arial"/>
              <a:buChar char="•"/>
            </a:pPr>
            <a:endParaRPr lang="en-US" sz="2000" dirty="0" smtClean="0">
              <a:latin typeface="Arial Narrow"/>
              <a:cs typeface="Arial Narrow"/>
            </a:endParaRPr>
          </a:p>
        </p:txBody>
      </p:sp>
      <p:sp>
        <p:nvSpPr>
          <p:cNvPr id="8" name="TextBox 7"/>
          <p:cNvSpPr txBox="1"/>
          <p:nvPr/>
        </p:nvSpPr>
        <p:spPr>
          <a:xfrm>
            <a:off x="0" y="3657600"/>
            <a:ext cx="9144000" cy="1246495"/>
          </a:xfrm>
          <a:prstGeom prst="rect">
            <a:avLst/>
          </a:prstGeom>
          <a:noFill/>
        </p:spPr>
        <p:txBody>
          <a:bodyPr wrap="square" rtlCol="0">
            <a:spAutoFit/>
          </a:bodyPr>
          <a:lstStyle/>
          <a:p>
            <a:pPr marL="576263" lvl="1" indent="-231775">
              <a:spcAft>
                <a:spcPts val="1800"/>
              </a:spcAft>
            </a:pPr>
            <a:r>
              <a:rPr lang="en-US" sz="2000" b="1" dirty="0" smtClean="0">
                <a:solidFill>
                  <a:srgbClr val="76B900"/>
                </a:solidFill>
                <a:latin typeface="Arial Narrow"/>
                <a:cs typeface="Arial Narrow"/>
              </a:rPr>
              <a:t>Challenges</a:t>
            </a:r>
          </a:p>
          <a:p>
            <a:pPr marL="1033463" lvl="2" indent="-231775">
              <a:spcAft>
                <a:spcPts val="1800"/>
              </a:spcAft>
              <a:buClr>
                <a:schemeClr val="accent1"/>
              </a:buClr>
              <a:buFont typeface="Arial"/>
              <a:buChar char="•"/>
            </a:pPr>
            <a:r>
              <a:rPr lang="en-US" sz="2000" dirty="0" smtClean="0">
                <a:latin typeface="Arial Narrow"/>
                <a:cs typeface="Arial Narrow"/>
              </a:rPr>
              <a:t>For batched small matrices it is more complicated and requires both phases to be efficient</a:t>
            </a:r>
          </a:p>
        </p:txBody>
      </p:sp>
      <p:sp>
        <p:nvSpPr>
          <p:cNvPr id="9" name="TextBox 8"/>
          <p:cNvSpPr txBox="1"/>
          <p:nvPr/>
        </p:nvSpPr>
        <p:spPr>
          <a:xfrm>
            <a:off x="76200" y="5128905"/>
            <a:ext cx="9144000" cy="938719"/>
          </a:xfrm>
          <a:prstGeom prst="rect">
            <a:avLst/>
          </a:prstGeom>
          <a:noFill/>
        </p:spPr>
        <p:txBody>
          <a:bodyPr wrap="square" rtlCol="0">
            <a:spAutoFit/>
          </a:bodyPr>
          <a:lstStyle/>
          <a:p>
            <a:pPr marL="576263" lvl="1" indent="-231775">
              <a:spcAft>
                <a:spcPts val="1800"/>
              </a:spcAft>
            </a:pPr>
            <a:r>
              <a:rPr lang="en-US" sz="2000" b="1" dirty="0" smtClean="0">
                <a:solidFill>
                  <a:srgbClr val="76B900"/>
                </a:solidFill>
                <a:latin typeface="Arial Narrow"/>
                <a:cs typeface="Arial Narrow"/>
              </a:rPr>
              <a:t>Proposition</a:t>
            </a:r>
          </a:p>
          <a:p>
            <a:pPr marL="1033463" lvl="2" indent="-231775">
              <a:spcAft>
                <a:spcPts val="1800"/>
              </a:spcAft>
              <a:buClr>
                <a:schemeClr val="accent1"/>
              </a:buClr>
              <a:buFont typeface="Arial"/>
              <a:buChar char="•"/>
            </a:pPr>
            <a:r>
              <a:rPr lang="en-US" sz="2000" b="1" dirty="0" smtClean="0">
                <a:solidFill>
                  <a:srgbClr val="FF0000"/>
                </a:solidFill>
                <a:latin typeface="Arial Narrow"/>
                <a:cs typeface="Arial Narrow"/>
              </a:rPr>
              <a:t>Rethink and Redesign both phases </a:t>
            </a:r>
            <a:r>
              <a:rPr lang="en-US" sz="2000" dirty="0" smtClean="0">
                <a:latin typeface="Arial Narrow"/>
                <a:cs typeface="Arial Narrow"/>
              </a:rPr>
              <a:t>in a tuned efficient way</a:t>
            </a:r>
          </a:p>
        </p:txBody>
      </p:sp>
      <p:sp>
        <p:nvSpPr>
          <p:cNvPr id="13" name="Title 1"/>
          <p:cNvSpPr>
            <a:spLocks noGrp="1"/>
          </p:cNvSpPr>
          <p:nvPr>
            <p:ph type="title"/>
          </p:nvPr>
        </p:nvSpPr>
        <p:spPr>
          <a:xfrm>
            <a:off x="111204" y="177114"/>
            <a:ext cx="8229600" cy="496290"/>
          </a:xfrm>
        </p:spPr>
        <p:txBody>
          <a:bodyPr/>
          <a:lstStyle/>
          <a:p>
            <a:r>
              <a:rPr lang="en-US" dirty="0" smtClean="0"/>
              <a:t>MAGMA Batched </a:t>
            </a:r>
            <a:r>
              <a:rPr lang="en-US" dirty="0"/>
              <a:t>Computations </a:t>
            </a:r>
            <a:r>
              <a:rPr lang="en-US" dirty="0">
                <a:solidFill>
                  <a:srgbClr val="80D81D"/>
                </a:solidFill>
              </a:rPr>
              <a:t>GPU</a:t>
            </a:r>
            <a:endParaRPr lang="en-US" dirty="0"/>
          </a:p>
        </p:txBody>
      </p:sp>
    </p:spTree>
    <p:extLst>
      <p:ext uri="{BB962C8B-B14F-4D97-AF65-F5344CB8AC3E}">
        <p14:creationId xmlns:p14="http://schemas.microsoft.com/office/powerpoint/2010/main" val="37512288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11100"/>
            <a:ext cx="9144000" cy="2631490"/>
          </a:xfrm>
          <a:prstGeom prst="rect">
            <a:avLst/>
          </a:prstGeom>
        </p:spPr>
        <p:txBody>
          <a:bodyPr wrap="square">
            <a:spAutoFit/>
          </a:bodyPr>
          <a:lstStyle/>
          <a:p>
            <a:pPr marL="576263" lvl="1" indent="-231775">
              <a:spcAft>
                <a:spcPts val="1800"/>
              </a:spcAft>
            </a:pPr>
            <a:r>
              <a:rPr lang="en-US" sz="2000" b="1" dirty="0" smtClean="0">
                <a:solidFill>
                  <a:srgbClr val="76B900"/>
                </a:solidFill>
                <a:latin typeface="Arial Narrow"/>
                <a:cs typeface="Arial Narrow"/>
              </a:rPr>
              <a:t>Classical strategies design </a:t>
            </a:r>
          </a:p>
          <a:p>
            <a:pPr marL="1033463" lvl="2" indent="-231775">
              <a:spcAft>
                <a:spcPts val="1800"/>
              </a:spcAft>
              <a:buClr>
                <a:schemeClr val="accent1"/>
              </a:buClr>
              <a:buFont typeface="Arial"/>
              <a:buChar char="•"/>
            </a:pPr>
            <a:r>
              <a:rPr lang="en-US" sz="2000" dirty="0" smtClean="0">
                <a:latin typeface="Arial Narrow"/>
                <a:cs typeface="Arial Narrow"/>
              </a:rPr>
              <a:t>A recommended way of writing efficient GPU kernels is to </a:t>
            </a:r>
            <a:r>
              <a:rPr lang="en-US" sz="2000" b="1" dirty="0" smtClean="0">
                <a:solidFill>
                  <a:srgbClr val="FF0000"/>
                </a:solidFill>
                <a:latin typeface="Arial Narrow"/>
                <a:cs typeface="Arial Narrow"/>
              </a:rPr>
              <a:t>use</a:t>
            </a:r>
            <a:r>
              <a:rPr lang="en-US" sz="2000" dirty="0" smtClean="0">
                <a:latin typeface="Arial Narrow"/>
                <a:cs typeface="Arial Narrow"/>
              </a:rPr>
              <a:t> </a:t>
            </a:r>
            <a:r>
              <a:rPr lang="en-US" sz="2000" b="1" dirty="0" smtClean="0">
                <a:solidFill>
                  <a:srgbClr val="FF0000"/>
                </a:solidFill>
                <a:latin typeface="Arial Narrow"/>
                <a:cs typeface="Arial Narrow"/>
              </a:rPr>
              <a:t>the whole GPU’s shared </a:t>
            </a:r>
            <a:r>
              <a:rPr lang="en-US" sz="2000" b="1" dirty="0" err="1" smtClean="0">
                <a:solidFill>
                  <a:srgbClr val="FF0000"/>
                </a:solidFill>
                <a:latin typeface="Arial Narrow"/>
                <a:cs typeface="Arial Narrow"/>
              </a:rPr>
              <a:t>memory</a:t>
            </a:r>
            <a:r>
              <a:rPr lang="en-US" sz="2000" b="1" dirty="0" err="1">
                <a:solidFill>
                  <a:srgbClr val="FF0000"/>
                </a:solidFill>
                <a:latin typeface="Arial Narrow"/>
                <a:cs typeface="Arial Narrow"/>
              </a:rPr>
              <a:t>,</a:t>
            </a:r>
            <a:r>
              <a:rPr lang="en-US" sz="2000" b="1" dirty="0" err="1" smtClean="0">
                <a:solidFill>
                  <a:srgbClr val="FF0000"/>
                </a:solidFill>
                <a:latin typeface="Arial Narrow"/>
                <a:cs typeface="Arial Narrow"/>
              </a:rPr>
              <a:t>registers</a:t>
            </a:r>
            <a:r>
              <a:rPr lang="en-US" sz="2000" b="1" dirty="0" smtClean="0">
                <a:solidFill>
                  <a:srgbClr val="FF0000"/>
                </a:solidFill>
                <a:latin typeface="Arial Narrow"/>
                <a:cs typeface="Arial Narrow"/>
              </a:rPr>
              <a:t>/TB</a:t>
            </a:r>
            <a:r>
              <a:rPr lang="en-US" sz="2000" dirty="0" smtClean="0">
                <a:latin typeface="Arial Narrow"/>
                <a:cs typeface="Arial Narrow"/>
              </a:rPr>
              <a:t> – load it with data and reuse that data in computations as much as possible.</a:t>
            </a:r>
          </a:p>
          <a:p>
            <a:pPr marL="576263" lvl="1" indent="-231775">
              <a:spcAft>
                <a:spcPts val="1800"/>
              </a:spcAft>
            </a:pPr>
            <a:endParaRPr lang="en-US" sz="2000" b="1" dirty="0" smtClean="0">
              <a:latin typeface="Arial Narrow"/>
              <a:cs typeface="Arial Narrow"/>
            </a:endParaRPr>
          </a:p>
          <a:p>
            <a:pPr marL="1947863" lvl="4" indent="-231775">
              <a:spcAft>
                <a:spcPts val="1800"/>
              </a:spcAft>
              <a:buFont typeface="Arial"/>
              <a:buChar char="•"/>
            </a:pPr>
            <a:endParaRPr lang="en-US" sz="2000" dirty="0" smtClean="0">
              <a:latin typeface="Arial Narrow"/>
              <a:cs typeface="Arial Narrow"/>
            </a:endParaRPr>
          </a:p>
        </p:txBody>
      </p:sp>
      <p:sp>
        <p:nvSpPr>
          <p:cNvPr id="5" name="TextBox 4"/>
          <p:cNvSpPr txBox="1"/>
          <p:nvPr/>
        </p:nvSpPr>
        <p:spPr>
          <a:xfrm>
            <a:off x="0" y="3657600"/>
            <a:ext cx="9144000" cy="1554272"/>
          </a:xfrm>
          <a:prstGeom prst="rect">
            <a:avLst/>
          </a:prstGeom>
          <a:noFill/>
        </p:spPr>
        <p:txBody>
          <a:bodyPr wrap="square" rtlCol="0">
            <a:spAutoFit/>
          </a:bodyPr>
          <a:lstStyle/>
          <a:p>
            <a:pPr marL="576263" lvl="1" indent="-231775">
              <a:spcAft>
                <a:spcPts val="1800"/>
              </a:spcAft>
            </a:pPr>
            <a:r>
              <a:rPr lang="en-US" sz="2000" b="1" dirty="0" smtClean="0">
                <a:solidFill>
                  <a:srgbClr val="76B900"/>
                </a:solidFill>
                <a:latin typeface="Arial Narrow"/>
                <a:cs typeface="Arial Narrow"/>
              </a:rPr>
              <a:t>Challenges</a:t>
            </a:r>
          </a:p>
          <a:p>
            <a:pPr marL="1033463" lvl="2" indent="-231775">
              <a:spcAft>
                <a:spcPts val="1800"/>
              </a:spcAft>
              <a:buClr>
                <a:schemeClr val="accent1"/>
              </a:buClr>
              <a:buFont typeface="Arial"/>
              <a:buChar char="•"/>
            </a:pPr>
            <a:r>
              <a:rPr lang="en-US" sz="2000" dirty="0" smtClean="0">
                <a:latin typeface="Arial Narrow"/>
                <a:cs typeface="Arial Narrow"/>
              </a:rPr>
              <a:t>Our study and experience shows that this procedure provides very good performance for classical GPU kernels but is </a:t>
            </a:r>
            <a:r>
              <a:rPr lang="en-US" sz="2000" b="1" dirty="0" smtClean="0">
                <a:solidFill>
                  <a:srgbClr val="FF0000"/>
                </a:solidFill>
                <a:latin typeface="Arial Narrow"/>
                <a:cs typeface="Arial Narrow"/>
              </a:rPr>
              <a:t>not that appealing for batched algorithm</a:t>
            </a:r>
            <a:r>
              <a:rPr lang="en-US" sz="2000" dirty="0" smtClean="0">
                <a:latin typeface="Arial Narrow"/>
                <a:cs typeface="Arial Narrow"/>
              </a:rPr>
              <a:t> for different reasons.</a:t>
            </a:r>
          </a:p>
        </p:txBody>
      </p:sp>
      <p:sp>
        <p:nvSpPr>
          <p:cNvPr id="7" name="Title 1"/>
          <p:cNvSpPr>
            <a:spLocks noGrp="1"/>
          </p:cNvSpPr>
          <p:nvPr>
            <p:ph type="title"/>
          </p:nvPr>
        </p:nvSpPr>
        <p:spPr>
          <a:xfrm>
            <a:off x="111204" y="177114"/>
            <a:ext cx="8229600" cy="496290"/>
          </a:xfrm>
        </p:spPr>
        <p:txBody>
          <a:bodyPr/>
          <a:lstStyle/>
          <a:p>
            <a:r>
              <a:rPr lang="en-US" dirty="0" smtClean="0"/>
              <a:t>MAGMA Batched </a:t>
            </a:r>
            <a:r>
              <a:rPr lang="en-US" dirty="0"/>
              <a:t>Computations </a:t>
            </a:r>
            <a:r>
              <a:rPr lang="en-US" dirty="0">
                <a:solidFill>
                  <a:srgbClr val="80D81D"/>
                </a:solidFill>
              </a:rPr>
              <a:t>GPU</a:t>
            </a:r>
            <a:endParaRPr lang="en-US" dirty="0"/>
          </a:p>
        </p:txBody>
      </p:sp>
    </p:spTree>
    <p:extLst>
      <p:ext uri="{BB962C8B-B14F-4D97-AF65-F5344CB8AC3E}">
        <p14:creationId xmlns:p14="http://schemas.microsoft.com/office/powerpoint/2010/main" val="130308576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7" name="Content Placeholder 2"/>
          <p:cNvSpPr txBox="1">
            <a:spLocks/>
          </p:cNvSpPr>
          <p:nvPr/>
        </p:nvSpPr>
        <p:spPr>
          <a:xfrm>
            <a:off x="224691" y="780562"/>
            <a:ext cx="8686800" cy="5029200"/>
          </a:xfrm>
          <a:prstGeom prst="rect">
            <a:avLst/>
          </a:prstGeom>
        </p:spPr>
        <p:txBody>
          <a:bodyPr/>
          <a:lstStyle>
            <a:lvl1pPr marL="230188" indent="-230188" algn="l" defTabSz="914400" rtl="0" eaLnBrk="1" latinLnBrk="0" hangingPunct="1">
              <a:lnSpc>
                <a:spcPct val="90000"/>
              </a:lnSpc>
              <a:spcBef>
                <a:spcPts val="1400"/>
              </a:spcBef>
              <a:buClr>
                <a:schemeClr val="accent1"/>
              </a:buClr>
              <a:buFont typeface="Arial" pitchFamily="34" charset="0"/>
              <a:buChar char="•"/>
              <a:defRPr sz="2800" b="1" kern="1200">
                <a:solidFill>
                  <a:schemeClr val="tx1"/>
                </a:solidFill>
                <a:latin typeface="Arial Narrow" pitchFamily="34" charset="0"/>
                <a:ea typeface="+mn-ea"/>
                <a:cs typeface="+mn-cs"/>
              </a:defRPr>
            </a:lvl1pPr>
            <a:lvl2pPr marL="625475" indent="-279400" algn="l" defTabSz="914400" rtl="0" eaLnBrk="1" latinLnBrk="0" hangingPunct="1">
              <a:lnSpc>
                <a:spcPct val="90000"/>
              </a:lnSpc>
              <a:spcBef>
                <a:spcPts val="800"/>
              </a:spcBef>
              <a:buClr>
                <a:schemeClr val="accent1"/>
              </a:buClr>
              <a:buFont typeface="Arial" pitchFamily="34" charset="0"/>
              <a:buChar char="–"/>
              <a:defRPr sz="2400" b="1" kern="1200">
                <a:solidFill>
                  <a:schemeClr val="tx1"/>
                </a:solidFill>
                <a:latin typeface="Arial Narrow" pitchFamily="34" charset="0"/>
                <a:ea typeface="+mn-ea"/>
                <a:cs typeface="+mn-cs"/>
              </a:defRPr>
            </a:lvl2pPr>
            <a:lvl3pPr marL="914400" indent="-230188" algn="l" defTabSz="914400" rtl="0" eaLnBrk="1" latinLnBrk="0" hangingPunct="1">
              <a:lnSpc>
                <a:spcPct val="90000"/>
              </a:lnSpc>
              <a:spcBef>
                <a:spcPts val="800"/>
              </a:spcBef>
              <a:buClr>
                <a:schemeClr val="accent1"/>
              </a:buClr>
              <a:buFont typeface="Arial" pitchFamily="34" charset="0"/>
              <a:buChar char="•"/>
              <a:defRPr sz="2000" b="1" kern="1200">
                <a:solidFill>
                  <a:schemeClr val="tx1"/>
                </a:solidFill>
                <a:latin typeface="Arial Narrow" pitchFamily="34" charset="0"/>
                <a:ea typeface="+mn-ea"/>
                <a:cs typeface="+mn-cs"/>
              </a:defRPr>
            </a:lvl3pPr>
            <a:lvl4pPr marL="1144588" indent="-173038" algn="l" defTabSz="914400" rtl="0" eaLnBrk="1" latinLnBrk="0" hangingPunct="1">
              <a:lnSpc>
                <a:spcPct val="90000"/>
              </a:lnSpc>
              <a:spcBef>
                <a:spcPts val="800"/>
              </a:spcBef>
              <a:buClr>
                <a:schemeClr val="accent1"/>
              </a:buClr>
              <a:buFont typeface="Arial" pitchFamily="34" charset="0"/>
              <a:buChar char="–"/>
              <a:defRPr sz="1800" b="1" kern="1200">
                <a:solidFill>
                  <a:schemeClr val="tx1"/>
                </a:solidFill>
                <a:latin typeface="Arial Narrow" pitchFamily="34" charset="0"/>
                <a:ea typeface="+mn-ea"/>
                <a:cs typeface="+mn-cs"/>
              </a:defRPr>
            </a:lvl4pPr>
            <a:lvl5pPr marL="1482725" indent="-222250" algn="l" defTabSz="914400" rtl="0" eaLnBrk="1" latinLnBrk="0" hangingPunct="1">
              <a:lnSpc>
                <a:spcPct val="90000"/>
              </a:lnSpc>
              <a:spcBef>
                <a:spcPts val="600"/>
              </a:spcBef>
              <a:buClr>
                <a:schemeClr val="accent1"/>
              </a:buClr>
              <a:buFont typeface="Arial" pitchFamily="34" charset="0"/>
              <a:buChar char="»"/>
              <a:defRPr sz="1800" b="1"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smtClean="0">
                <a:solidFill>
                  <a:schemeClr val="bg2">
                    <a:lumMod val="65000"/>
                  </a:schemeClr>
                </a:solidFill>
                <a:latin typeface="Arial"/>
                <a:cs typeface="Arial"/>
              </a:rPr>
              <a:t>Motivation</a:t>
            </a:r>
          </a:p>
          <a:p>
            <a:r>
              <a:rPr lang="en-US" sz="2400" dirty="0" smtClean="0">
                <a:solidFill>
                  <a:schemeClr val="bg2">
                    <a:lumMod val="65000"/>
                  </a:schemeClr>
                </a:solidFill>
                <a:latin typeface="Arial"/>
                <a:cs typeface="Arial"/>
              </a:rPr>
              <a:t>Current approaches and challenges</a:t>
            </a:r>
          </a:p>
          <a:p>
            <a:r>
              <a:rPr lang="en-US" sz="2400" dirty="0" smtClean="0">
                <a:latin typeface="Arial"/>
                <a:cs typeface="Arial"/>
              </a:rPr>
              <a:t>MAGMA Batched computations</a:t>
            </a:r>
          </a:p>
          <a:p>
            <a:pPr lvl="1"/>
            <a:r>
              <a:rPr lang="en-US" sz="2000" dirty="0" smtClean="0">
                <a:latin typeface="Arial"/>
                <a:cs typeface="Arial"/>
              </a:rPr>
              <a:t>Algorithmic basics</a:t>
            </a:r>
          </a:p>
          <a:p>
            <a:pPr lvl="1"/>
            <a:r>
              <a:rPr lang="en-US" sz="2000" dirty="0" smtClean="0">
                <a:latin typeface="Arial"/>
                <a:cs typeface="Arial"/>
              </a:rPr>
              <a:t>Design and optimizations for batched computations</a:t>
            </a:r>
          </a:p>
          <a:p>
            <a:pPr lvl="1"/>
            <a:r>
              <a:rPr lang="en-US" sz="2000" dirty="0" smtClean="0">
                <a:latin typeface="Arial"/>
                <a:cs typeface="Arial"/>
              </a:rPr>
              <a:t>LU, QR, and </a:t>
            </a:r>
            <a:r>
              <a:rPr lang="en-US" sz="2000" dirty="0" err="1" smtClean="0">
                <a:latin typeface="Arial"/>
                <a:cs typeface="Arial"/>
              </a:rPr>
              <a:t>Cholesky</a:t>
            </a:r>
            <a:endParaRPr lang="en-US" sz="2000" dirty="0" smtClean="0">
              <a:latin typeface="Arial"/>
              <a:cs typeface="Arial"/>
            </a:endParaRPr>
          </a:p>
          <a:p>
            <a:pPr lvl="1"/>
            <a:r>
              <a:rPr lang="en-US" sz="2000" dirty="0" smtClean="0">
                <a:latin typeface="Arial"/>
                <a:cs typeface="Arial"/>
              </a:rPr>
              <a:t>Performance results</a:t>
            </a:r>
          </a:p>
          <a:p>
            <a:pPr lvl="1"/>
            <a:r>
              <a:rPr lang="en-US" sz="2000" dirty="0" smtClean="0">
                <a:latin typeface="Arial"/>
                <a:cs typeface="Arial"/>
              </a:rPr>
              <a:t>Energy </a:t>
            </a:r>
            <a:r>
              <a:rPr lang="en-US" sz="2000" dirty="0" smtClean="0">
                <a:latin typeface="Arial"/>
                <a:cs typeface="Arial"/>
              </a:rPr>
              <a:t>efficiency</a:t>
            </a:r>
            <a:endParaRPr lang="en-US" sz="2000" dirty="0">
              <a:latin typeface="Arial"/>
              <a:cs typeface="Arial"/>
            </a:endParaRPr>
          </a:p>
          <a:p>
            <a:r>
              <a:rPr lang="en-US" sz="2400" dirty="0">
                <a:solidFill>
                  <a:srgbClr val="A6A6A6"/>
                </a:solidFill>
                <a:latin typeface="Arial"/>
                <a:cs typeface="Arial"/>
              </a:rPr>
              <a:t>MAGMA Batched </a:t>
            </a:r>
            <a:r>
              <a:rPr lang="en-US" sz="2400" dirty="0" smtClean="0">
                <a:solidFill>
                  <a:srgbClr val="A6A6A6"/>
                </a:solidFill>
                <a:latin typeface="Arial"/>
                <a:cs typeface="Arial"/>
              </a:rPr>
              <a:t>computations for variable sizes</a:t>
            </a:r>
            <a:endParaRPr lang="en-US" sz="2400" dirty="0">
              <a:solidFill>
                <a:srgbClr val="A6A6A6"/>
              </a:solidFill>
              <a:latin typeface="Arial"/>
              <a:cs typeface="Arial"/>
            </a:endParaRPr>
          </a:p>
          <a:p>
            <a:r>
              <a:rPr lang="en-US" sz="2400" dirty="0" smtClean="0">
                <a:latin typeface="Arial"/>
                <a:cs typeface="Arial"/>
              </a:rPr>
              <a:t>Future </a:t>
            </a:r>
            <a:r>
              <a:rPr lang="en-US" sz="2400" dirty="0" smtClean="0">
                <a:latin typeface="Arial"/>
                <a:cs typeface="Arial"/>
              </a:rPr>
              <a:t>direction</a:t>
            </a:r>
          </a:p>
        </p:txBody>
      </p:sp>
    </p:spTree>
    <p:extLst>
      <p:ext uri="{BB962C8B-B14F-4D97-AF65-F5344CB8AC3E}">
        <p14:creationId xmlns:p14="http://schemas.microsoft.com/office/powerpoint/2010/main" val="176941640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9480" y="1161648"/>
            <a:ext cx="9144000" cy="5493812"/>
          </a:xfrm>
          <a:prstGeom prst="rect">
            <a:avLst/>
          </a:prstGeom>
          <a:noFill/>
        </p:spPr>
        <p:txBody>
          <a:bodyPr wrap="square" rtlCol="0">
            <a:spAutoFit/>
          </a:bodyPr>
          <a:lstStyle/>
          <a:p>
            <a:pPr marL="576263" lvl="1" indent="-231775">
              <a:spcAft>
                <a:spcPts val="1800"/>
              </a:spcAft>
            </a:pPr>
            <a:r>
              <a:rPr lang="en-US" sz="2000" b="1" dirty="0" smtClean="0">
                <a:solidFill>
                  <a:srgbClr val="76B900"/>
                </a:solidFill>
                <a:latin typeface="Arial Narrow"/>
                <a:cs typeface="Arial Narrow"/>
              </a:rPr>
              <a:t>Challenges</a:t>
            </a:r>
            <a:endParaRPr lang="en-US" sz="2000" b="1" dirty="0">
              <a:solidFill>
                <a:srgbClr val="76B900"/>
              </a:solidFill>
              <a:latin typeface="Arial Narrow"/>
              <a:cs typeface="Arial Narrow"/>
            </a:endParaRPr>
          </a:p>
          <a:p>
            <a:pPr marL="1490663" lvl="3" indent="-231775">
              <a:spcAft>
                <a:spcPts val="1800"/>
              </a:spcAft>
              <a:buClr>
                <a:schemeClr val="accent1"/>
              </a:buClr>
              <a:buFont typeface="Arial"/>
              <a:buChar char="•"/>
            </a:pPr>
            <a:r>
              <a:rPr lang="en-US" sz="2000" dirty="0" smtClean="0">
                <a:latin typeface="Arial Narrow"/>
                <a:cs typeface="Arial Narrow"/>
              </a:rPr>
              <a:t>Completely </a:t>
            </a:r>
            <a:r>
              <a:rPr lang="en-US" sz="2000" b="1" dirty="0" smtClean="0">
                <a:solidFill>
                  <a:srgbClr val="FF0000"/>
                </a:solidFill>
                <a:latin typeface="Arial Narrow"/>
                <a:cs typeface="Arial Narrow"/>
              </a:rPr>
              <a:t>saturating the shared memory </a:t>
            </a:r>
            <a:r>
              <a:rPr lang="en-US" sz="2000" dirty="0" smtClean="0">
                <a:latin typeface="Arial Narrow"/>
                <a:cs typeface="Arial Narrow"/>
              </a:rPr>
              <a:t>per SMX can decrease the performance of memory bound operations, since only one thread-block will be mapped to that SMX at a time (</a:t>
            </a:r>
            <a:r>
              <a:rPr lang="en-US" sz="2000" b="1" dirty="0" smtClean="0">
                <a:solidFill>
                  <a:srgbClr val="FF0000"/>
                </a:solidFill>
                <a:latin typeface="Arial Narrow"/>
                <a:cs typeface="Arial Narrow"/>
              </a:rPr>
              <a:t>low occupancy</a:t>
            </a:r>
            <a:r>
              <a:rPr lang="en-US" sz="2000" dirty="0" smtClean="0">
                <a:latin typeface="Arial Narrow"/>
                <a:cs typeface="Arial Narrow"/>
              </a:rPr>
              <a:t>) </a:t>
            </a:r>
          </a:p>
          <a:p>
            <a:pPr marL="1490663" lvl="3" indent="-231775">
              <a:spcAft>
                <a:spcPts val="1800"/>
              </a:spcAft>
              <a:buClr>
                <a:schemeClr val="accent1"/>
              </a:buClr>
              <a:buFont typeface="Arial"/>
              <a:buChar char="•"/>
            </a:pPr>
            <a:r>
              <a:rPr lang="en-US" sz="2000" dirty="0">
                <a:latin typeface="Arial Narrow"/>
                <a:cs typeface="Arial Narrow"/>
              </a:rPr>
              <a:t>D</a:t>
            </a:r>
            <a:r>
              <a:rPr lang="en-US" sz="2000" dirty="0" smtClean="0">
                <a:latin typeface="Arial Narrow"/>
                <a:cs typeface="Arial Narrow"/>
              </a:rPr>
              <a:t>ue to the </a:t>
            </a:r>
            <a:r>
              <a:rPr lang="en-US" sz="2000" b="1" dirty="0" smtClean="0">
                <a:solidFill>
                  <a:srgbClr val="FF0000"/>
                </a:solidFill>
                <a:latin typeface="Arial Narrow"/>
                <a:cs typeface="Arial Narrow"/>
              </a:rPr>
              <a:t>limited parallelism</a:t>
            </a:r>
            <a:r>
              <a:rPr lang="en-US" sz="2000" dirty="0" smtClean="0">
                <a:latin typeface="Arial Narrow"/>
                <a:cs typeface="Arial Narrow"/>
              </a:rPr>
              <a:t> in the small matrices, the number of threads used in the thread block will be limited, resulting in </a:t>
            </a:r>
            <a:r>
              <a:rPr lang="en-US" sz="2000" dirty="0" smtClean="0">
                <a:solidFill>
                  <a:srgbClr val="FF0000"/>
                </a:solidFill>
                <a:latin typeface="Arial Narrow"/>
                <a:cs typeface="Arial Narrow"/>
              </a:rPr>
              <a:t>low occupancy</a:t>
            </a:r>
            <a:r>
              <a:rPr lang="en-US" sz="2000" dirty="0" smtClean="0">
                <a:latin typeface="Arial Narrow"/>
                <a:cs typeface="Arial Narrow"/>
              </a:rPr>
              <a:t>, and subsequently poor core utilization</a:t>
            </a:r>
          </a:p>
          <a:p>
            <a:pPr marL="1490663" lvl="3" indent="-231775">
              <a:spcAft>
                <a:spcPts val="1800"/>
              </a:spcAft>
              <a:buClr>
                <a:schemeClr val="accent1"/>
              </a:buClr>
              <a:buFont typeface="Arial"/>
              <a:buChar char="•"/>
            </a:pPr>
            <a:r>
              <a:rPr lang="en-US" sz="2000" b="1" dirty="0" smtClean="0">
                <a:solidFill>
                  <a:srgbClr val="FF0000"/>
                </a:solidFill>
                <a:latin typeface="Arial Narrow"/>
                <a:cs typeface="Arial Narrow"/>
              </a:rPr>
              <a:t>Shared memory is small</a:t>
            </a:r>
            <a:r>
              <a:rPr lang="en-US" sz="2000" dirty="0" smtClean="0">
                <a:latin typeface="Arial Narrow"/>
                <a:cs typeface="Arial Narrow"/>
              </a:rPr>
              <a:t> (48KB/SMX) to fit the whole panel</a:t>
            </a:r>
          </a:p>
          <a:p>
            <a:pPr marL="1490663" lvl="3" indent="-231775">
              <a:spcAft>
                <a:spcPts val="600"/>
              </a:spcAft>
              <a:buClr>
                <a:schemeClr val="accent1"/>
              </a:buClr>
              <a:buFont typeface="Arial"/>
              <a:buChar char="•"/>
            </a:pPr>
            <a:r>
              <a:rPr lang="en-US" sz="2000" dirty="0" smtClean="0">
                <a:latin typeface="Arial Narrow"/>
                <a:cs typeface="Arial Narrow"/>
              </a:rPr>
              <a:t>The panel involves </a:t>
            </a:r>
            <a:r>
              <a:rPr lang="en-US" sz="2000" dirty="0" smtClean="0">
                <a:solidFill>
                  <a:srgbClr val="FF0000"/>
                </a:solidFill>
                <a:latin typeface="Arial Narrow"/>
                <a:cs typeface="Arial Narrow"/>
              </a:rPr>
              <a:t>Non-GPU friendly </a:t>
            </a:r>
            <a:r>
              <a:rPr lang="en-US" sz="2000" dirty="0" smtClean="0">
                <a:latin typeface="Arial Narrow"/>
                <a:cs typeface="Arial Narrow"/>
              </a:rPr>
              <a:t>operations:</a:t>
            </a:r>
          </a:p>
          <a:p>
            <a:pPr marL="1947863" lvl="4" indent="-231775">
              <a:spcAft>
                <a:spcPts val="600"/>
              </a:spcAft>
              <a:buClr>
                <a:schemeClr val="accent1"/>
              </a:buClr>
              <a:buFont typeface="Arial"/>
              <a:buChar char="•"/>
            </a:pPr>
            <a:r>
              <a:rPr lang="en-US" sz="1600" dirty="0" smtClean="0">
                <a:latin typeface="Arial Narrow"/>
                <a:cs typeface="Arial Narrow"/>
              </a:rPr>
              <a:t>Vectors column (find the max, scale, norm, reduction)</a:t>
            </a:r>
          </a:p>
          <a:p>
            <a:pPr marL="1947863" lvl="4" indent="-231775">
              <a:spcAft>
                <a:spcPts val="600"/>
              </a:spcAft>
              <a:buClr>
                <a:schemeClr val="accent1"/>
              </a:buClr>
              <a:buFont typeface="Arial"/>
              <a:buChar char="•"/>
            </a:pPr>
            <a:r>
              <a:rPr lang="en-US" sz="1600" dirty="0" smtClean="0">
                <a:latin typeface="Arial Narrow"/>
                <a:cs typeface="Arial Narrow"/>
              </a:rPr>
              <a:t>Row interchanges (swap)</a:t>
            </a:r>
          </a:p>
          <a:p>
            <a:pPr marL="1947863" lvl="4" indent="-231775">
              <a:spcAft>
                <a:spcPts val="600"/>
              </a:spcAft>
              <a:buClr>
                <a:schemeClr val="accent1"/>
              </a:buClr>
              <a:buFont typeface="Arial"/>
              <a:buChar char="•"/>
            </a:pPr>
            <a:r>
              <a:rPr lang="en-US" sz="1600" dirty="0" smtClean="0">
                <a:latin typeface="Arial Narrow"/>
                <a:cs typeface="Arial Narrow"/>
              </a:rPr>
              <a:t>Small number of vectors (apply)</a:t>
            </a:r>
            <a:r>
              <a:rPr lang="en-US" sz="1600" b="1" dirty="0" smtClean="0">
                <a:latin typeface="Arial Narrow"/>
                <a:cs typeface="Arial Narrow"/>
              </a:rPr>
              <a:t> </a:t>
            </a:r>
          </a:p>
          <a:p>
            <a:pPr marL="576263" lvl="1" indent="-231775">
              <a:spcAft>
                <a:spcPts val="600"/>
              </a:spcAft>
            </a:pPr>
            <a:r>
              <a:rPr lang="en-US" sz="2000" b="1" dirty="0" smtClean="0">
                <a:solidFill>
                  <a:srgbClr val="76B900"/>
                </a:solidFill>
                <a:latin typeface="Arial Narrow"/>
                <a:cs typeface="Arial Narrow"/>
              </a:rPr>
              <a:t>Proposition: </a:t>
            </a:r>
            <a:r>
              <a:rPr lang="en-US" sz="2000" b="1" dirty="0" smtClean="0">
                <a:solidFill>
                  <a:srgbClr val="FF0000"/>
                </a:solidFill>
                <a:latin typeface="Arial Narrow"/>
                <a:cs typeface="Arial Narrow"/>
              </a:rPr>
              <a:t>custom design per operations type </a:t>
            </a:r>
            <a:endParaRPr lang="en-US" sz="2000" dirty="0" smtClean="0">
              <a:solidFill>
                <a:srgbClr val="FF0000"/>
              </a:solidFill>
              <a:latin typeface="Arial Narrow"/>
              <a:cs typeface="Arial Narrow"/>
            </a:endParaRPr>
          </a:p>
          <a:p>
            <a:pPr marL="1490663" lvl="3" indent="-231775">
              <a:spcAft>
                <a:spcPts val="1800"/>
              </a:spcAft>
              <a:buFont typeface="Arial"/>
              <a:buChar char="•"/>
            </a:pPr>
            <a:endParaRPr lang="en-US" dirty="0" smtClean="0">
              <a:latin typeface="Arial Narrow"/>
              <a:cs typeface="Arial Narrow"/>
            </a:endParaRPr>
          </a:p>
        </p:txBody>
      </p:sp>
      <p:pic>
        <p:nvPicPr>
          <p:cNvPr id="7" name="Picture 6" descr="5.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3789" y="4524547"/>
            <a:ext cx="2929467" cy="2333453"/>
          </a:xfrm>
          <a:prstGeom prst="rect">
            <a:avLst/>
          </a:prstGeom>
        </p:spPr>
      </p:pic>
      <p:sp>
        <p:nvSpPr>
          <p:cNvPr id="9" name="Title 1"/>
          <p:cNvSpPr>
            <a:spLocks noGrp="1"/>
          </p:cNvSpPr>
          <p:nvPr>
            <p:ph type="title"/>
          </p:nvPr>
        </p:nvSpPr>
        <p:spPr>
          <a:xfrm>
            <a:off x="111204" y="177114"/>
            <a:ext cx="8229600" cy="496290"/>
          </a:xfrm>
        </p:spPr>
        <p:txBody>
          <a:bodyPr/>
          <a:lstStyle/>
          <a:p>
            <a:r>
              <a:rPr lang="en-US" dirty="0" smtClean="0"/>
              <a:t>MAGMA Batched </a:t>
            </a:r>
            <a:r>
              <a:rPr lang="en-US" dirty="0"/>
              <a:t>Computations </a:t>
            </a:r>
            <a:r>
              <a:rPr lang="en-US" dirty="0">
                <a:solidFill>
                  <a:srgbClr val="80D81D"/>
                </a:solidFill>
              </a:rPr>
              <a:t>GPU</a:t>
            </a:r>
            <a:endParaRPr lang="en-US" dirty="0"/>
          </a:p>
        </p:txBody>
      </p:sp>
    </p:spTree>
    <p:extLst>
      <p:ext uri="{BB962C8B-B14F-4D97-AF65-F5344CB8AC3E}">
        <p14:creationId xmlns:p14="http://schemas.microsoft.com/office/powerpoint/2010/main" val="223137060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potrf_tuning_kernel_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777066"/>
            <a:ext cx="5621867" cy="3513667"/>
          </a:xfrm>
          <a:prstGeom prst="rect">
            <a:avLst/>
          </a:prstGeom>
        </p:spPr>
      </p:pic>
      <p:sp>
        <p:nvSpPr>
          <p:cNvPr id="3" name="TextBox 2"/>
          <p:cNvSpPr txBox="1"/>
          <p:nvPr/>
        </p:nvSpPr>
        <p:spPr>
          <a:xfrm>
            <a:off x="6146800" y="3757926"/>
            <a:ext cx="2768600" cy="1731243"/>
          </a:xfrm>
          <a:prstGeom prst="rect">
            <a:avLst/>
          </a:prstGeom>
          <a:noFill/>
        </p:spPr>
        <p:txBody>
          <a:bodyPr wrap="square" rtlCol="0">
            <a:spAutoFit/>
          </a:bodyPr>
          <a:lstStyle/>
          <a:p>
            <a:pPr marL="285750" indent="-285750">
              <a:lnSpc>
                <a:spcPct val="150000"/>
              </a:lnSpc>
              <a:buFont typeface="Wingdings" charset="2"/>
              <a:buChar char="ü"/>
            </a:pPr>
            <a:r>
              <a:rPr lang="en-US" b="1" dirty="0" smtClean="0">
                <a:solidFill>
                  <a:srgbClr val="FF0000"/>
                </a:solidFill>
                <a:latin typeface="Times"/>
                <a:cs typeface="Times"/>
              </a:rPr>
              <a:t>optimized kernel </a:t>
            </a:r>
          </a:p>
          <a:p>
            <a:pPr marL="285750" indent="-285750">
              <a:lnSpc>
                <a:spcPct val="150000"/>
              </a:lnSpc>
              <a:buFont typeface="Wingdings" charset="2"/>
              <a:buChar char="ü"/>
            </a:pPr>
            <a:r>
              <a:rPr lang="en-US" b="1" dirty="0">
                <a:solidFill>
                  <a:srgbClr val="FF0000"/>
                </a:solidFill>
                <a:latin typeface="Times"/>
                <a:cs typeface="Times"/>
              </a:rPr>
              <a:t>u</a:t>
            </a:r>
            <a:r>
              <a:rPr lang="en-US" b="1" dirty="0" smtClean="0">
                <a:solidFill>
                  <a:srgbClr val="FF0000"/>
                </a:solidFill>
                <a:latin typeface="Times"/>
                <a:cs typeface="Times"/>
              </a:rPr>
              <a:t>sing shared memory </a:t>
            </a:r>
          </a:p>
          <a:p>
            <a:pPr marL="285750" indent="-285750">
              <a:lnSpc>
                <a:spcPct val="150000"/>
              </a:lnSpc>
              <a:buFont typeface="Wingdings" charset="2"/>
              <a:buChar char="ü"/>
            </a:pPr>
            <a:r>
              <a:rPr lang="en-US" b="1" dirty="0" smtClean="0">
                <a:solidFill>
                  <a:srgbClr val="FF0000"/>
                </a:solidFill>
                <a:latin typeface="Times"/>
                <a:cs typeface="Times"/>
              </a:rPr>
              <a:t>left </a:t>
            </a:r>
            <a:r>
              <a:rPr lang="en-US" b="1" dirty="0" err="1" smtClean="0">
                <a:solidFill>
                  <a:srgbClr val="FF0000"/>
                </a:solidFill>
                <a:latin typeface="Times"/>
                <a:cs typeface="Times"/>
              </a:rPr>
              <a:t>v.s</a:t>
            </a:r>
            <a:r>
              <a:rPr lang="en-US" b="1" dirty="0" smtClean="0">
                <a:solidFill>
                  <a:srgbClr val="FF0000"/>
                </a:solidFill>
                <a:latin typeface="Times"/>
                <a:cs typeface="Times"/>
              </a:rPr>
              <a:t>. right   looking</a:t>
            </a:r>
          </a:p>
          <a:p>
            <a:pPr marL="285750" indent="-285750">
              <a:lnSpc>
                <a:spcPct val="150000"/>
              </a:lnSpc>
              <a:buFont typeface="Wingdings" charset="2"/>
              <a:buChar char="ü"/>
            </a:pPr>
            <a:r>
              <a:rPr lang="en-US" b="1" dirty="0" err="1" smtClean="0">
                <a:solidFill>
                  <a:srgbClr val="FF0000"/>
                </a:solidFill>
                <a:latin typeface="Times"/>
                <a:cs typeface="Times"/>
              </a:rPr>
              <a:t>autotuned</a:t>
            </a:r>
            <a:endParaRPr lang="en-US" b="1" dirty="0">
              <a:solidFill>
                <a:srgbClr val="FF0000"/>
              </a:solidFill>
              <a:latin typeface="Times"/>
              <a:cs typeface="Times"/>
            </a:endParaRPr>
          </a:p>
        </p:txBody>
      </p:sp>
      <p:sp>
        <p:nvSpPr>
          <p:cNvPr id="7" name="Rectangle 6"/>
          <p:cNvSpPr/>
          <p:nvPr/>
        </p:nvSpPr>
        <p:spPr>
          <a:xfrm>
            <a:off x="0" y="995200"/>
            <a:ext cx="9144000" cy="2631490"/>
          </a:xfrm>
          <a:prstGeom prst="rect">
            <a:avLst/>
          </a:prstGeom>
        </p:spPr>
        <p:txBody>
          <a:bodyPr wrap="square">
            <a:spAutoFit/>
          </a:bodyPr>
          <a:lstStyle/>
          <a:p>
            <a:pPr marL="576263" lvl="1" indent="-231775">
              <a:spcAft>
                <a:spcPts val="1800"/>
              </a:spcAft>
            </a:pPr>
            <a:r>
              <a:rPr lang="en-US" sz="2000" b="1" dirty="0">
                <a:solidFill>
                  <a:srgbClr val="6EBC17"/>
                </a:solidFill>
                <a:latin typeface="Arial Narrow"/>
                <a:cs typeface="Arial Narrow"/>
              </a:rPr>
              <a:t>Performance metrics analysis</a:t>
            </a:r>
          </a:p>
          <a:p>
            <a:pPr marL="1033463" lvl="2" indent="-231775">
              <a:spcAft>
                <a:spcPts val="1800"/>
              </a:spcAft>
              <a:buClr>
                <a:schemeClr val="accent1"/>
              </a:buClr>
              <a:buFont typeface="Arial"/>
              <a:buChar char="•"/>
            </a:pPr>
            <a:r>
              <a:rPr lang="en-US" sz="2000" dirty="0" smtClean="0">
                <a:latin typeface="Arial Narrow"/>
                <a:cs typeface="Arial Narrow"/>
              </a:rPr>
              <a:t>A </a:t>
            </a:r>
            <a:r>
              <a:rPr lang="en-US" sz="2000" dirty="0">
                <a:latin typeface="Arial Narrow"/>
                <a:cs typeface="Arial Narrow"/>
              </a:rPr>
              <a:t>recommended way of writing efficient GPU kernels is to </a:t>
            </a:r>
            <a:r>
              <a:rPr lang="en-US" sz="2000" b="1" dirty="0">
                <a:latin typeface="Arial Narrow"/>
                <a:cs typeface="Arial Narrow"/>
              </a:rPr>
              <a:t>use</a:t>
            </a:r>
            <a:r>
              <a:rPr lang="en-US" sz="2000" dirty="0">
                <a:latin typeface="Arial Narrow"/>
                <a:cs typeface="Arial Narrow"/>
              </a:rPr>
              <a:t> </a:t>
            </a:r>
            <a:r>
              <a:rPr lang="en-US" sz="2000" b="1" dirty="0">
                <a:latin typeface="Arial Narrow"/>
                <a:cs typeface="Arial Narrow"/>
              </a:rPr>
              <a:t>the whole GPU’s shared </a:t>
            </a:r>
            <a:r>
              <a:rPr lang="en-US" sz="2000" b="1" dirty="0" smtClean="0">
                <a:latin typeface="Arial Narrow"/>
                <a:cs typeface="Arial Narrow"/>
              </a:rPr>
              <a:t>memory, registers/TB</a:t>
            </a:r>
            <a:r>
              <a:rPr lang="en-US" sz="2000" dirty="0" smtClean="0">
                <a:latin typeface="Arial Narrow"/>
                <a:cs typeface="Arial Narrow"/>
              </a:rPr>
              <a:t> </a:t>
            </a:r>
            <a:r>
              <a:rPr lang="en-US" sz="2000" dirty="0">
                <a:latin typeface="Arial Narrow"/>
                <a:cs typeface="Arial Narrow"/>
              </a:rPr>
              <a:t>– load it with data and reuse that data in computations as much as possible.</a:t>
            </a:r>
          </a:p>
          <a:p>
            <a:pPr marL="576263" lvl="1" indent="-231775">
              <a:spcAft>
                <a:spcPts val="1800"/>
              </a:spcAft>
            </a:pPr>
            <a:endParaRPr lang="en-US" sz="2000" b="1" dirty="0" smtClean="0">
              <a:latin typeface="Arial Narrow"/>
              <a:cs typeface="Arial Narrow"/>
            </a:endParaRPr>
          </a:p>
          <a:p>
            <a:pPr marL="1947863" lvl="4" indent="-231775">
              <a:spcAft>
                <a:spcPts val="1800"/>
              </a:spcAft>
              <a:buFont typeface="Arial"/>
              <a:buChar char="•"/>
            </a:pPr>
            <a:endParaRPr lang="en-US" sz="2000" dirty="0" smtClean="0">
              <a:latin typeface="Arial Narrow"/>
              <a:cs typeface="Arial Narrow"/>
            </a:endParaRPr>
          </a:p>
        </p:txBody>
      </p:sp>
      <p:sp>
        <p:nvSpPr>
          <p:cNvPr id="9" name="Title 1"/>
          <p:cNvSpPr>
            <a:spLocks noGrp="1"/>
          </p:cNvSpPr>
          <p:nvPr>
            <p:ph type="title"/>
          </p:nvPr>
        </p:nvSpPr>
        <p:spPr>
          <a:xfrm>
            <a:off x="111204" y="177114"/>
            <a:ext cx="8229600" cy="496290"/>
          </a:xfrm>
        </p:spPr>
        <p:txBody>
          <a:bodyPr/>
          <a:lstStyle/>
          <a:p>
            <a:r>
              <a:rPr lang="en-US" dirty="0" smtClean="0"/>
              <a:t>MAGMA Batched </a:t>
            </a:r>
            <a:r>
              <a:rPr lang="en-US" dirty="0"/>
              <a:t>Computations </a:t>
            </a:r>
            <a:r>
              <a:rPr lang="en-US" dirty="0">
                <a:solidFill>
                  <a:srgbClr val="80D81D"/>
                </a:solidFill>
              </a:rPr>
              <a:t>GPU</a:t>
            </a:r>
            <a:endParaRPr lang="en-US" dirty="0"/>
          </a:p>
        </p:txBody>
      </p:sp>
    </p:spTree>
    <p:extLst>
      <p:ext uri="{BB962C8B-B14F-4D97-AF65-F5344CB8AC3E}">
        <p14:creationId xmlns:p14="http://schemas.microsoft.com/office/powerpoint/2010/main" val="221653588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ndwidth_perTB.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0272" y="2766700"/>
            <a:ext cx="5678800" cy="3464767"/>
          </a:xfrm>
          <a:prstGeom prst="rect">
            <a:avLst/>
          </a:prstGeom>
        </p:spPr>
      </p:pic>
      <p:sp>
        <p:nvSpPr>
          <p:cNvPr id="6" name="Rectangle 5"/>
          <p:cNvSpPr/>
          <p:nvPr/>
        </p:nvSpPr>
        <p:spPr>
          <a:xfrm>
            <a:off x="0" y="995200"/>
            <a:ext cx="9144000" cy="2631490"/>
          </a:xfrm>
          <a:prstGeom prst="rect">
            <a:avLst/>
          </a:prstGeom>
        </p:spPr>
        <p:txBody>
          <a:bodyPr wrap="square">
            <a:spAutoFit/>
          </a:bodyPr>
          <a:lstStyle/>
          <a:p>
            <a:pPr marL="576263" lvl="1" indent="-231775">
              <a:spcAft>
                <a:spcPts val="1800"/>
              </a:spcAft>
            </a:pPr>
            <a:r>
              <a:rPr lang="en-US" sz="2000" b="1" dirty="0" smtClean="0">
                <a:solidFill>
                  <a:srgbClr val="6EBC17"/>
                </a:solidFill>
                <a:latin typeface="Arial Narrow"/>
                <a:cs typeface="Arial Narrow"/>
              </a:rPr>
              <a:t>Performance metrics analysis</a:t>
            </a:r>
          </a:p>
          <a:p>
            <a:pPr marL="1033463" lvl="2" indent="-231775">
              <a:spcAft>
                <a:spcPts val="1800"/>
              </a:spcAft>
              <a:buClr>
                <a:schemeClr val="accent1"/>
              </a:buClr>
              <a:buFont typeface="Arial"/>
              <a:buChar char="•"/>
            </a:pPr>
            <a:r>
              <a:rPr lang="en-US" sz="2000" dirty="0">
                <a:latin typeface="Arial Narrow"/>
                <a:cs typeface="Arial Narrow"/>
              </a:rPr>
              <a:t>A recommended way of writing efficient GPU kernels is to </a:t>
            </a:r>
            <a:r>
              <a:rPr lang="en-US" sz="2000" b="1" dirty="0">
                <a:latin typeface="Arial Narrow"/>
                <a:cs typeface="Arial Narrow"/>
              </a:rPr>
              <a:t>use</a:t>
            </a:r>
            <a:r>
              <a:rPr lang="en-US" sz="2000" dirty="0">
                <a:latin typeface="Arial Narrow"/>
                <a:cs typeface="Arial Narrow"/>
              </a:rPr>
              <a:t> </a:t>
            </a:r>
            <a:r>
              <a:rPr lang="en-US" sz="2000" b="1" dirty="0">
                <a:latin typeface="Arial Narrow"/>
                <a:cs typeface="Arial Narrow"/>
              </a:rPr>
              <a:t>the whole GPU’s shared </a:t>
            </a:r>
            <a:r>
              <a:rPr lang="en-US" sz="2000" b="1" dirty="0" smtClean="0">
                <a:latin typeface="Arial Narrow"/>
                <a:cs typeface="Arial Narrow"/>
              </a:rPr>
              <a:t>memory, registers/TB</a:t>
            </a:r>
            <a:r>
              <a:rPr lang="en-US" sz="2000" dirty="0" smtClean="0">
                <a:latin typeface="Arial Narrow"/>
                <a:cs typeface="Arial Narrow"/>
              </a:rPr>
              <a:t> </a:t>
            </a:r>
            <a:r>
              <a:rPr lang="en-US" sz="2000" dirty="0">
                <a:latin typeface="Arial Narrow"/>
                <a:cs typeface="Arial Narrow"/>
              </a:rPr>
              <a:t>– load it with data and reuse that data in computations as much as possible.</a:t>
            </a:r>
          </a:p>
          <a:p>
            <a:pPr marL="576263" lvl="1" indent="-231775">
              <a:spcAft>
                <a:spcPts val="1800"/>
              </a:spcAft>
            </a:pPr>
            <a:endParaRPr lang="en-US" sz="2000" b="1" dirty="0" smtClean="0">
              <a:latin typeface="Arial Narrow"/>
              <a:cs typeface="Arial Narrow"/>
            </a:endParaRPr>
          </a:p>
          <a:p>
            <a:pPr marL="1947863" lvl="4" indent="-231775">
              <a:spcAft>
                <a:spcPts val="1800"/>
              </a:spcAft>
              <a:buFont typeface="Arial"/>
              <a:buChar char="•"/>
            </a:pPr>
            <a:endParaRPr lang="en-US" sz="2000" dirty="0" smtClean="0">
              <a:latin typeface="Arial Narrow"/>
              <a:cs typeface="Arial Narrow"/>
            </a:endParaRPr>
          </a:p>
        </p:txBody>
      </p:sp>
      <p:sp>
        <p:nvSpPr>
          <p:cNvPr id="9" name="Title 1"/>
          <p:cNvSpPr>
            <a:spLocks noGrp="1"/>
          </p:cNvSpPr>
          <p:nvPr>
            <p:ph type="title"/>
          </p:nvPr>
        </p:nvSpPr>
        <p:spPr>
          <a:xfrm>
            <a:off x="111204" y="177114"/>
            <a:ext cx="8229600" cy="496290"/>
          </a:xfrm>
        </p:spPr>
        <p:txBody>
          <a:bodyPr/>
          <a:lstStyle/>
          <a:p>
            <a:r>
              <a:rPr lang="en-US" dirty="0" smtClean="0"/>
              <a:t>MAGMA Batched </a:t>
            </a:r>
            <a:r>
              <a:rPr lang="en-US" dirty="0"/>
              <a:t>Computations </a:t>
            </a:r>
            <a:r>
              <a:rPr lang="en-US" dirty="0">
                <a:solidFill>
                  <a:srgbClr val="80D81D"/>
                </a:solidFill>
              </a:rPr>
              <a:t>GPU</a:t>
            </a:r>
            <a:endParaRPr lang="en-US" dirty="0"/>
          </a:p>
        </p:txBody>
      </p:sp>
    </p:spTree>
    <p:extLst>
      <p:ext uri="{BB962C8B-B14F-4D97-AF65-F5344CB8AC3E}">
        <p14:creationId xmlns:p14="http://schemas.microsoft.com/office/powerpoint/2010/main" val="290132096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potrf_tuning_kernel_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777066"/>
            <a:ext cx="5621867" cy="3513667"/>
          </a:xfrm>
          <a:prstGeom prst="rect">
            <a:avLst/>
          </a:prstGeom>
        </p:spPr>
      </p:pic>
      <p:sp>
        <p:nvSpPr>
          <p:cNvPr id="3" name="TextBox 2"/>
          <p:cNvSpPr txBox="1"/>
          <p:nvPr/>
        </p:nvSpPr>
        <p:spPr>
          <a:xfrm>
            <a:off x="6146800" y="3757926"/>
            <a:ext cx="2768600" cy="1731243"/>
          </a:xfrm>
          <a:prstGeom prst="rect">
            <a:avLst/>
          </a:prstGeom>
          <a:noFill/>
        </p:spPr>
        <p:txBody>
          <a:bodyPr wrap="square" rtlCol="0">
            <a:spAutoFit/>
          </a:bodyPr>
          <a:lstStyle/>
          <a:p>
            <a:pPr marL="285750" indent="-285750">
              <a:lnSpc>
                <a:spcPct val="150000"/>
              </a:lnSpc>
              <a:buFont typeface="Wingdings" charset="2"/>
              <a:buChar char="ü"/>
            </a:pPr>
            <a:r>
              <a:rPr lang="en-US" b="1" dirty="0" smtClean="0">
                <a:solidFill>
                  <a:srgbClr val="FF0000"/>
                </a:solidFill>
                <a:latin typeface="Times"/>
                <a:cs typeface="Times"/>
              </a:rPr>
              <a:t>optimized kernel </a:t>
            </a:r>
          </a:p>
          <a:p>
            <a:pPr marL="285750" indent="-285750">
              <a:lnSpc>
                <a:spcPct val="150000"/>
              </a:lnSpc>
              <a:buFont typeface="Wingdings" charset="2"/>
              <a:buChar char="ü"/>
            </a:pPr>
            <a:r>
              <a:rPr lang="en-US" b="1" dirty="0">
                <a:solidFill>
                  <a:srgbClr val="FF0000"/>
                </a:solidFill>
                <a:latin typeface="Times"/>
                <a:cs typeface="Times"/>
              </a:rPr>
              <a:t>u</a:t>
            </a:r>
            <a:r>
              <a:rPr lang="en-US" b="1" dirty="0" smtClean="0">
                <a:solidFill>
                  <a:srgbClr val="FF0000"/>
                </a:solidFill>
                <a:latin typeface="Times"/>
                <a:cs typeface="Times"/>
              </a:rPr>
              <a:t>sing shared memory </a:t>
            </a:r>
          </a:p>
          <a:p>
            <a:pPr marL="285750" indent="-285750">
              <a:lnSpc>
                <a:spcPct val="150000"/>
              </a:lnSpc>
              <a:buFont typeface="Wingdings" charset="2"/>
              <a:buChar char="ü"/>
            </a:pPr>
            <a:r>
              <a:rPr lang="en-US" b="1" dirty="0" smtClean="0">
                <a:solidFill>
                  <a:srgbClr val="FF0000"/>
                </a:solidFill>
                <a:latin typeface="Times"/>
                <a:cs typeface="Times"/>
              </a:rPr>
              <a:t>left </a:t>
            </a:r>
            <a:r>
              <a:rPr lang="en-US" b="1" dirty="0" err="1" smtClean="0">
                <a:solidFill>
                  <a:srgbClr val="FF0000"/>
                </a:solidFill>
                <a:latin typeface="Times"/>
                <a:cs typeface="Times"/>
              </a:rPr>
              <a:t>v.s</a:t>
            </a:r>
            <a:r>
              <a:rPr lang="en-US" b="1" dirty="0" smtClean="0">
                <a:solidFill>
                  <a:srgbClr val="FF0000"/>
                </a:solidFill>
                <a:latin typeface="Times"/>
                <a:cs typeface="Times"/>
              </a:rPr>
              <a:t>. right   looking</a:t>
            </a:r>
          </a:p>
          <a:p>
            <a:pPr marL="285750" indent="-285750">
              <a:lnSpc>
                <a:spcPct val="150000"/>
              </a:lnSpc>
              <a:buFont typeface="Wingdings" charset="2"/>
              <a:buChar char="ü"/>
            </a:pPr>
            <a:r>
              <a:rPr lang="en-US" b="1" dirty="0" err="1" smtClean="0">
                <a:solidFill>
                  <a:srgbClr val="FF0000"/>
                </a:solidFill>
                <a:latin typeface="Times"/>
                <a:cs typeface="Times"/>
              </a:rPr>
              <a:t>autotuned</a:t>
            </a:r>
            <a:endParaRPr lang="en-US" b="1" dirty="0">
              <a:solidFill>
                <a:srgbClr val="FF0000"/>
              </a:solidFill>
              <a:latin typeface="Times"/>
              <a:cs typeface="Times"/>
            </a:endParaRPr>
          </a:p>
        </p:txBody>
      </p:sp>
      <p:sp>
        <p:nvSpPr>
          <p:cNvPr id="5" name="Smiley Face 4"/>
          <p:cNvSpPr/>
          <p:nvPr/>
        </p:nvSpPr>
        <p:spPr>
          <a:xfrm>
            <a:off x="1591733" y="3570385"/>
            <a:ext cx="2980267" cy="2286001"/>
          </a:xfrm>
          <a:prstGeom prst="smileyFace">
            <a:avLst/>
          </a:prstGeom>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0" name="Rectangle 9"/>
          <p:cNvSpPr/>
          <p:nvPr/>
        </p:nvSpPr>
        <p:spPr>
          <a:xfrm>
            <a:off x="0" y="995200"/>
            <a:ext cx="9144000" cy="2631490"/>
          </a:xfrm>
          <a:prstGeom prst="rect">
            <a:avLst/>
          </a:prstGeom>
        </p:spPr>
        <p:txBody>
          <a:bodyPr wrap="square">
            <a:spAutoFit/>
          </a:bodyPr>
          <a:lstStyle/>
          <a:p>
            <a:pPr marL="576263" lvl="1" indent="-231775">
              <a:spcAft>
                <a:spcPts val="1800"/>
              </a:spcAft>
            </a:pPr>
            <a:r>
              <a:rPr lang="en-US" sz="2000" b="1" dirty="0">
                <a:solidFill>
                  <a:srgbClr val="6EBC17"/>
                </a:solidFill>
                <a:latin typeface="Arial Narrow"/>
                <a:cs typeface="Arial Narrow"/>
              </a:rPr>
              <a:t>Performance metrics analysis</a:t>
            </a:r>
          </a:p>
          <a:p>
            <a:pPr marL="1033463" lvl="2" indent="-231775">
              <a:spcAft>
                <a:spcPts val="1800"/>
              </a:spcAft>
              <a:buClr>
                <a:schemeClr val="accent1"/>
              </a:buClr>
              <a:buFont typeface="Arial"/>
              <a:buChar char="•"/>
            </a:pPr>
            <a:r>
              <a:rPr lang="en-US" sz="2000" dirty="0">
                <a:latin typeface="Arial Narrow"/>
                <a:cs typeface="Arial Narrow"/>
              </a:rPr>
              <a:t>A recommended way of writing efficient GPU kernels is to </a:t>
            </a:r>
            <a:r>
              <a:rPr lang="en-US" sz="2000" b="1" dirty="0">
                <a:latin typeface="Arial Narrow"/>
                <a:cs typeface="Arial Narrow"/>
              </a:rPr>
              <a:t>use</a:t>
            </a:r>
            <a:r>
              <a:rPr lang="en-US" sz="2000" dirty="0">
                <a:latin typeface="Arial Narrow"/>
                <a:cs typeface="Arial Narrow"/>
              </a:rPr>
              <a:t> </a:t>
            </a:r>
            <a:r>
              <a:rPr lang="en-US" sz="2000" b="1" dirty="0">
                <a:latin typeface="Arial Narrow"/>
                <a:cs typeface="Arial Narrow"/>
              </a:rPr>
              <a:t>the whole GPU’s shared memory, registers/TB</a:t>
            </a:r>
            <a:r>
              <a:rPr lang="en-US" sz="2000" dirty="0">
                <a:latin typeface="Arial Narrow"/>
                <a:cs typeface="Arial Narrow"/>
              </a:rPr>
              <a:t> – load it with data and reuse that data in computations as much as possible.</a:t>
            </a:r>
          </a:p>
          <a:p>
            <a:pPr marL="576263" lvl="1" indent="-231775">
              <a:spcAft>
                <a:spcPts val="1800"/>
              </a:spcAft>
            </a:pPr>
            <a:endParaRPr lang="en-US" sz="2000" b="1" dirty="0" smtClean="0">
              <a:latin typeface="Arial Narrow"/>
              <a:cs typeface="Arial Narrow"/>
            </a:endParaRPr>
          </a:p>
          <a:p>
            <a:pPr marL="1947863" lvl="4" indent="-231775">
              <a:spcAft>
                <a:spcPts val="1800"/>
              </a:spcAft>
              <a:buFont typeface="Arial"/>
              <a:buChar char="•"/>
            </a:pPr>
            <a:endParaRPr lang="en-US" sz="2000" dirty="0" smtClean="0">
              <a:latin typeface="Arial Narrow"/>
              <a:cs typeface="Arial Narrow"/>
            </a:endParaRPr>
          </a:p>
        </p:txBody>
      </p:sp>
      <p:sp>
        <p:nvSpPr>
          <p:cNvPr id="11" name="Title 1"/>
          <p:cNvSpPr>
            <a:spLocks noGrp="1"/>
          </p:cNvSpPr>
          <p:nvPr>
            <p:ph type="title"/>
          </p:nvPr>
        </p:nvSpPr>
        <p:spPr>
          <a:xfrm>
            <a:off x="111204" y="177114"/>
            <a:ext cx="8229600" cy="496290"/>
          </a:xfrm>
        </p:spPr>
        <p:txBody>
          <a:bodyPr/>
          <a:lstStyle/>
          <a:p>
            <a:r>
              <a:rPr lang="en-US" dirty="0" smtClean="0"/>
              <a:t>MAGMA Batched </a:t>
            </a:r>
            <a:r>
              <a:rPr lang="en-US" dirty="0"/>
              <a:t>Computations </a:t>
            </a:r>
            <a:r>
              <a:rPr lang="en-US" dirty="0">
                <a:solidFill>
                  <a:srgbClr val="80D81D"/>
                </a:solidFill>
              </a:rPr>
              <a:t>GPU</a:t>
            </a:r>
            <a:endParaRPr lang="en-US" dirty="0"/>
          </a:p>
        </p:txBody>
      </p:sp>
      <p:sp>
        <p:nvSpPr>
          <p:cNvPr id="13" name="Oval Callout 12"/>
          <p:cNvSpPr/>
          <p:nvPr/>
        </p:nvSpPr>
        <p:spPr>
          <a:xfrm>
            <a:off x="5452532" y="2089881"/>
            <a:ext cx="3462867" cy="1374369"/>
          </a:xfrm>
          <a:prstGeom prst="wedgeEllipseCallout">
            <a:avLst>
              <a:gd name="adj1" fmla="val -117828"/>
              <a:gd name="adj2" fmla="val 193101"/>
            </a:avLst>
          </a:prstGeom>
          <a:solidFill>
            <a:srgbClr val="80D81D"/>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solidFill>
                  <a:schemeClr val="tx1"/>
                </a:solidFill>
              </a:rPr>
              <a:t>We should focus on the performance analysis and the design of a kernel</a:t>
            </a:r>
            <a:endParaRPr lang="en-US" dirty="0">
              <a:solidFill>
                <a:schemeClr val="tx1"/>
              </a:solidFill>
            </a:endParaRPr>
          </a:p>
        </p:txBody>
      </p:sp>
    </p:spTree>
    <p:extLst>
      <p:ext uri="{BB962C8B-B14F-4D97-AF65-F5344CB8AC3E}">
        <p14:creationId xmlns:p14="http://schemas.microsoft.com/office/powerpoint/2010/main" val="270605935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potrf_tuning_kernel_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2784066"/>
            <a:ext cx="4572000" cy="2857500"/>
          </a:xfrm>
          <a:prstGeom prst="rect">
            <a:avLst/>
          </a:prstGeom>
        </p:spPr>
      </p:pic>
      <p:pic>
        <p:nvPicPr>
          <p:cNvPr id="6" name="Picture 5" descr="dpotrf_tuning_kernel_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2784066"/>
            <a:ext cx="4572000" cy="2857500"/>
          </a:xfrm>
          <a:prstGeom prst="rect">
            <a:avLst/>
          </a:prstGeom>
        </p:spPr>
      </p:pic>
      <p:sp>
        <p:nvSpPr>
          <p:cNvPr id="9" name="Title 1"/>
          <p:cNvSpPr>
            <a:spLocks noGrp="1"/>
          </p:cNvSpPr>
          <p:nvPr>
            <p:ph type="title"/>
          </p:nvPr>
        </p:nvSpPr>
        <p:spPr>
          <a:xfrm>
            <a:off x="111204" y="177114"/>
            <a:ext cx="8229600" cy="496290"/>
          </a:xfrm>
        </p:spPr>
        <p:txBody>
          <a:bodyPr/>
          <a:lstStyle/>
          <a:p>
            <a:r>
              <a:rPr lang="en-US" dirty="0" smtClean="0"/>
              <a:t>MAGMA Batched </a:t>
            </a:r>
            <a:r>
              <a:rPr lang="en-US" dirty="0"/>
              <a:t>Computations </a:t>
            </a:r>
            <a:r>
              <a:rPr lang="en-US" dirty="0">
                <a:solidFill>
                  <a:srgbClr val="80D81D"/>
                </a:solidFill>
              </a:rPr>
              <a:t>GPU</a:t>
            </a:r>
            <a:endParaRPr lang="en-US" dirty="0"/>
          </a:p>
        </p:txBody>
      </p:sp>
      <p:sp>
        <p:nvSpPr>
          <p:cNvPr id="11" name="Rectangle 10"/>
          <p:cNvSpPr/>
          <p:nvPr/>
        </p:nvSpPr>
        <p:spPr>
          <a:xfrm>
            <a:off x="0" y="995200"/>
            <a:ext cx="9144000" cy="2631490"/>
          </a:xfrm>
          <a:prstGeom prst="rect">
            <a:avLst/>
          </a:prstGeom>
        </p:spPr>
        <p:txBody>
          <a:bodyPr wrap="square">
            <a:spAutoFit/>
          </a:bodyPr>
          <a:lstStyle/>
          <a:p>
            <a:pPr marL="576263" lvl="1" indent="-231775">
              <a:spcAft>
                <a:spcPts val="1800"/>
              </a:spcAft>
            </a:pPr>
            <a:r>
              <a:rPr lang="en-US" sz="2000" b="1" dirty="0" smtClean="0">
                <a:solidFill>
                  <a:srgbClr val="6EBC17"/>
                </a:solidFill>
                <a:latin typeface="Arial Narrow"/>
                <a:cs typeface="Arial Narrow"/>
              </a:rPr>
              <a:t>Performance metrics analysis</a:t>
            </a:r>
          </a:p>
          <a:p>
            <a:pPr marL="1033463" lvl="2" indent="-231775">
              <a:spcAft>
                <a:spcPts val="1800"/>
              </a:spcAft>
              <a:buClr>
                <a:schemeClr val="accent1"/>
              </a:buClr>
              <a:buFont typeface="Arial"/>
              <a:buChar char="•"/>
            </a:pPr>
            <a:r>
              <a:rPr lang="en-US" sz="2000" dirty="0">
                <a:latin typeface="Arial Narrow"/>
                <a:cs typeface="Arial Narrow"/>
              </a:rPr>
              <a:t>A recommended way of writing efficient GPU kernels is to </a:t>
            </a:r>
            <a:r>
              <a:rPr lang="en-US" sz="2000" b="1" dirty="0">
                <a:latin typeface="Arial Narrow"/>
                <a:cs typeface="Arial Narrow"/>
              </a:rPr>
              <a:t>use</a:t>
            </a:r>
            <a:r>
              <a:rPr lang="en-US" sz="2000" dirty="0">
                <a:latin typeface="Arial Narrow"/>
                <a:cs typeface="Arial Narrow"/>
              </a:rPr>
              <a:t> </a:t>
            </a:r>
            <a:r>
              <a:rPr lang="en-US" sz="2000" b="1" dirty="0">
                <a:latin typeface="Arial Narrow"/>
                <a:cs typeface="Arial Narrow"/>
              </a:rPr>
              <a:t>the whole GPU’s shared </a:t>
            </a:r>
            <a:r>
              <a:rPr lang="en-US" sz="2000" b="1" dirty="0" smtClean="0">
                <a:latin typeface="Arial Narrow"/>
                <a:cs typeface="Arial Narrow"/>
              </a:rPr>
              <a:t>memory, registers/TB</a:t>
            </a:r>
            <a:r>
              <a:rPr lang="en-US" sz="2000" dirty="0" smtClean="0">
                <a:latin typeface="Arial Narrow"/>
                <a:cs typeface="Arial Narrow"/>
              </a:rPr>
              <a:t> </a:t>
            </a:r>
            <a:r>
              <a:rPr lang="en-US" sz="2000" dirty="0">
                <a:latin typeface="Arial Narrow"/>
                <a:cs typeface="Arial Narrow"/>
              </a:rPr>
              <a:t>– load it with data and reuse that data in computations as much as possible.</a:t>
            </a:r>
          </a:p>
          <a:p>
            <a:pPr marL="576263" lvl="1" indent="-231775">
              <a:spcAft>
                <a:spcPts val="1800"/>
              </a:spcAft>
            </a:pPr>
            <a:endParaRPr lang="en-US" sz="2000" b="1" dirty="0" smtClean="0">
              <a:latin typeface="Arial Narrow"/>
              <a:cs typeface="Arial Narrow"/>
            </a:endParaRPr>
          </a:p>
          <a:p>
            <a:pPr marL="1947863" lvl="4" indent="-231775">
              <a:spcAft>
                <a:spcPts val="1800"/>
              </a:spcAft>
              <a:buFont typeface="Arial"/>
              <a:buChar char="•"/>
            </a:pPr>
            <a:endParaRPr lang="en-US" sz="2000" dirty="0" smtClean="0">
              <a:latin typeface="Arial Narrow"/>
              <a:cs typeface="Arial Narrow"/>
            </a:endParaRPr>
          </a:p>
        </p:txBody>
      </p:sp>
    </p:spTree>
    <p:extLst>
      <p:ext uri="{BB962C8B-B14F-4D97-AF65-F5344CB8AC3E}">
        <p14:creationId xmlns:p14="http://schemas.microsoft.com/office/powerpoint/2010/main" val="357658422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185" y="932358"/>
            <a:ext cx="8229600" cy="928592"/>
          </a:xfrm>
        </p:spPr>
        <p:txBody>
          <a:bodyPr>
            <a:normAutofit/>
          </a:bodyPr>
          <a:lstStyle/>
          <a:p>
            <a:pPr algn="l"/>
            <a:r>
              <a:rPr lang="en-US" sz="2400" dirty="0" smtClean="0">
                <a:solidFill>
                  <a:schemeClr val="accent1">
                    <a:lumMod val="75000"/>
                  </a:schemeClr>
                </a:solidFill>
              </a:rPr>
              <a:t>GPU Optimization Summary</a:t>
            </a:r>
            <a:endParaRPr lang="en-US" sz="2400" dirty="0">
              <a:solidFill>
                <a:schemeClr val="accent1">
                  <a:lumMod val="75000"/>
                </a:schemeClr>
              </a:solidFill>
            </a:endParaRPr>
          </a:p>
        </p:txBody>
      </p:sp>
      <p:sp>
        <p:nvSpPr>
          <p:cNvPr id="4" name="Content Placeholder 3"/>
          <p:cNvSpPr>
            <a:spLocks noGrp="1"/>
          </p:cNvSpPr>
          <p:nvPr>
            <p:ph sz="half" idx="1"/>
          </p:nvPr>
        </p:nvSpPr>
        <p:spPr/>
        <p:txBody>
          <a:bodyPr/>
          <a:lstStyle/>
          <a:p>
            <a:r>
              <a:rPr lang="en-US" b="1" dirty="0" smtClean="0">
                <a:solidFill>
                  <a:srgbClr val="67B115"/>
                </a:solidFill>
                <a:latin typeface="Arial"/>
                <a:cs typeface="Arial"/>
              </a:rPr>
              <a:t>Hardware concepts</a:t>
            </a:r>
          </a:p>
          <a:p>
            <a:pPr lvl="1"/>
            <a:r>
              <a:rPr lang="en-US" sz="2000" dirty="0" smtClean="0">
                <a:latin typeface="Arial"/>
                <a:cs typeface="Arial"/>
              </a:rPr>
              <a:t>CUDA core</a:t>
            </a:r>
          </a:p>
          <a:p>
            <a:pPr lvl="1"/>
            <a:r>
              <a:rPr lang="en-US" sz="2000" dirty="0" smtClean="0">
                <a:latin typeface="Arial"/>
                <a:cs typeface="Arial"/>
              </a:rPr>
              <a:t>Warp</a:t>
            </a:r>
          </a:p>
          <a:p>
            <a:pPr lvl="1"/>
            <a:r>
              <a:rPr lang="en-US" sz="2000" dirty="0" smtClean="0">
                <a:latin typeface="Arial"/>
                <a:cs typeface="Arial"/>
              </a:rPr>
              <a:t>Half-warp</a:t>
            </a:r>
          </a:p>
          <a:p>
            <a:pPr lvl="1"/>
            <a:r>
              <a:rPr lang="en-US" sz="2000" dirty="0" smtClean="0">
                <a:latin typeface="Arial"/>
                <a:cs typeface="Arial"/>
              </a:rPr>
              <a:t>Register file</a:t>
            </a:r>
          </a:p>
          <a:p>
            <a:pPr lvl="1"/>
            <a:r>
              <a:rPr lang="en-US" sz="2000" dirty="0" smtClean="0">
                <a:latin typeface="Arial"/>
                <a:cs typeface="Arial"/>
              </a:rPr>
              <a:t>Shared memory</a:t>
            </a:r>
          </a:p>
          <a:p>
            <a:pPr lvl="1"/>
            <a:r>
              <a:rPr lang="en-US" sz="2000" dirty="0" smtClean="0">
                <a:latin typeface="Arial"/>
                <a:cs typeface="Arial"/>
              </a:rPr>
              <a:t>Atomics</a:t>
            </a:r>
          </a:p>
          <a:p>
            <a:pPr lvl="1"/>
            <a:r>
              <a:rPr lang="en-US" sz="2000" dirty="0" smtClean="0">
                <a:latin typeface="Arial"/>
                <a:cs typeface="Arial"/>
              </a:rPr>
              <a:t>Shuffles</a:t>
            </a:r>
          </a:p>
          <a:p>
            <a:pPr lvl="1"/>
            <a:r>
              <a:rPr lang="en-US" sz="2000" dirty="0" smtClean="0">
                <a:latin typeface="Arial"/>
                <a:cs typeface="Arial"/>
              </a:rPr>
              <a:t>SMX</a:t>
            </a:r>
          </a:p>
        </p:txBody>
      </p:sp>
      <p:sp>
        <p:nvSpPr>
          <p:cNvPr id="5" name="Content Placeholder 4"/>
          <p:cNvSpPr>
            <a:spLocks noGrp="1"/>
          </p:cNvSpPr>
          <p:nvPr>
            <p:ph sz="half" idx="4294967295"/>
          </p:nvPr>
        </p:nvSpPr>
        <p:spPr>
          <a:xfrm>
            <a:off x="4610100" y="1574800"/>
            <a:ext cx="4762500" cy="5416550"/>
          </a:xfrm>
          <a:prstGeom prst="rect">
            <a:avLst/>
          </a:prstGeom>
        </p:spPr>
        <p:txBody>
          <a:bodyPr/>
          <a:lstStyle/>
          <a:p>
            <a:r>
              <a:rPr lang="en-US" sz="2800" b="1" dirty="0" smtClean="0">
                <a:solidFill>
                  <a:srgbClr val="67B115"/>
                </a:solidFill>
                <a:latin typeface="Arial"/>
                <a:cs typeface="Arial"/>
              </a:rPr>
              <a:t>Software</a:t>
            </a:r>
            <a:r>
              <a:rPr lang="en-US" b="1" dirty="0" smtClean="0">
                <a:solidFill>
                  <a:srgbClr val="67B115"/>
                </a:solidFill>
                <a:latin typeface="Arial"/>
                <a:cs typeface="Arial"/>
              </a:rPr>
              <a:t> concepts</a:t>
            </a:r>
          </a:p>
          <a:p>
            <a:pPr lvl="1"/>
            <a:r>
              <a:rPr lang="en-US" dirty="0" smtClean="0">
                <a:latin typeface="Arial"/>
                <a:cs typeface="Arial"/>
              </a:rPr>
              <a:t>Stream</a:t>
            </a:r>
          </a:p>
          <a:p>
            <a:pPr lvl="1"/>
            <a:r>
              <a:rPr lang="en-US" dirty="0" smtClean="0">
                <a:latin typeface="Arial"/>
                <a:cs typeface="Arial"/>
              </a:rPr>
              <a:t>Thread block</a:t>
            </a:r>
          </a:p>
          <a:p>
            <a:pPr lvl="1"/>
            <a:r>
              <a:rPr lang="en-US" dirty="0" smtClean="0">
                <a:latin typeface="Arial"/>
                <a:cs typeface="Arial"/>
              </a:rPr>
              <a:t>Kernel</a:t>
            </a:r>
          </a:p>
          <a:p>
            <a:pPr lvl="1"/>
            <a:r>
              <a:rPr lang="en-US" dirty="0" err="1" smtClean="0">
                <a:latin typeface="Arial"/>
                <a:cs typeface="Arial"/>
              </a:rPr>
              <a:t>Inlining</a:t>
            </a:r>
            <a:endParaRPr lang="en-US" dirty="0" smtClean="0">
              <a:latin typeface="Arial"/>
              <a:cs typeface="Arial"/>
            </a:endParaRPr>
          </a:p>
          <a:p>
            <a:pPr lvl="1"/>
            <a:r>
              <a:rPr lang="en-US" dirty="0" err="1" smtClean="0">
                <a:latin typeface="Arial"/>
                <a:cs typeface="Arial"/>
              </a:rPr>
              <a:t>Intrinsics</a:t>
            </a:r>
            <a:endParaRPr lang="en-US" dirty="0" smtClean="0">
              <a:latin typeface="Arial"/>
              <a:cs typeface="Arial"/>
            </a:endParaRPr>
          </a:p>
          <a:p>
            <a:r>
              <a:rPr lang="en-US" sz="2800" b="1" dirty="0" smtClean="0">
                <a:solidFill>
                  <a:srgbClr val="67B115"/>
                </a:solidFill>
                <a:latin typeface="Arial"/>
                <a:cs typeface="Arial"/>
              </a:rPr>
              <a:t>Algorithmic concepts</a:t>
            </a:r>
          </a:p>
          <a:p>
            <a:pPr lvl="1"/>
            <a:r>
              <a:rPr lang="en-US" dirty="0" smtClean="0">
                <a:latin typeface="Arial"/>
                <a:cs typeface="Arial"/>
              </a:rPr>
              <a:t>Blocking</a:t>
            </a:r>
          </a:p>
          <a:p>
            <a:pPr lvl="1"/>
            <a:r>
              <a:rPr lang="en-US" dirty="0" smtClean="0">
                <a:latin typeface="Arial"/>
                <a:cs typeface="Arial"/>
              </a:rPr>
              <a:t>Recursive blocking</a:t>
            </a:r>
          </a:p>
          <a:p>
            <a:pPr lvl="1"/>
            <a:r>
              <a:rPr lang="en-US" dirty="0" smtClean="0">
                <a:latin typeface="Arial"/>
                <a:cs typeface="Arial"/>
              </a:rPr>
              <a:t>Kernel replacement</a:t>
            </a:r>
          </a:p>
          <a:p>
            <a:pPr lvl="1"/>
            <a:r>
              <a:rPr lang="en-US" dirty="0" smtClean="0">
                <a:latin typeface="Arial"/>
                <a:cs typeface="Arial"/>
              </a:rPr>
              <a:t>Out-of-place operations</a:t>
            </a:r>
          </a:p>
        </p:txBody>
      </p:sp>
      <p:sp>
        <p:nvSpPr>
          <p:cNvPr id="7" name="Title 1"/>
          <p:cNvSpPr txBox="1">
            <a:spLocks/>
          </p:cNvSpPr>
          <p:nvPr/>
        </p:nvSpPr>
        <p:spPr>
          <a:xfrm>
            <a:off x="111204" y="177114"/>
            <a:ext cx="8229600" cy="496290"/>
          </a:xfrm>
          <a:prstGeom prst="rect">
            <a:avLst/>
          </a:prstGeom>
        </p:spPr>
        <p:txBody>
          <a:bodyPr vert="horz" lIns="91440" tIns="45720" rIns="91440" bIns="45720" rtlCol="0" anchor="t" anchorCtr="0">
            <a:spAutoFit/>
          </a:bodyPr>
          <a:lstStyle>
            <a:lvl1pPr algn="l" defTabSz="914400" rtl="0" eaLnBrk="1" latinLnBrk="0" hangingPunct="1">
              <a:lnSpc>
                <a:spcPct val="85000"/>
              </a:lnSpc>
              <a:spcBef>
                <a:spcPct val="0"/>
              </a:spcBef>
              <a:buNone/>
              <a:defRPr sz="4400" kern="1200">
                <a:solidFill>
                  <a:schemeClr val="accent1">
                    <a:lumMod val="75000"/>
                  </a:schemeClr>
                </a:solidFill>
                <a:latin typeface="Arial Black" pitchFamily="34" charset="0"/>
                <a:ea typeface="+mj-ea"/>
                <a:cs typeface="+mj-cs"/>
              </a:defRPr>
            </a:lvl1pPr>
          </a:lstStyle>
          <a:p>
            <a:r>
              <a:rPr lang="en-US" sz="3000" dirty="0" smtClean="0"/>
              <a:t>MAGMA Batched Computations </a:t>
            </a:r>
            <a:r>
              <a:rPr lang="en-US" sz="3000" dirty="0" smtClean="0">
                <a:solidFill>
                  <a:srgbClr val="80D81D"/>
                </a:solidFill>
              </a:rPr>
              <a:t>GPU</a:t>
            </a:r>
            <a:endParaRPr lang="en-US" sz="3000" dirty="0"/>
          </a:p>
        </p:txBody>
      </p:sp>
    </p:spTree>
    <p:extLst>
      <p:ext uri="{BB962C8B-B14F-4D97-AF65-F5344CB8AC3E}">
        <p14:creationId xmlns:p14="http://schemas.microsoft.com/office/powerpoint/2010/main" val="252016692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MAGMA Batched Computations </a:t>
            </a:r>
            <a:r>
              <a:rPr lang="en-US" dirty="0">
                <a:solidFill>
                  <a:srgbClr val="80D81D"/>
                </a:solidFill>
              </a:rPr>
              <a:t>GPU</a:t>
            </a:r>
            <a:endParaRPr lang="en-US" dirty="0"/>
          </a:p>
        </p:txBody>
      </p:sp>
      <p:sp>
        <p:nvSpPr>
          <p:cNvPr id="7" name="TextBox 6"/>
          <p:cNvSpPr txBox="1"/>
          <p:nvPr/>
        </p:nvSpPr>
        <p:spPr>
          <a:xfrm>
            <a:off x="230896" y="2709333"/>
            <a:ext cx="8824204" cy="1754327"/>
          </a:xfrm>
          <a:prstGeom prst="rect">
            <a:avLst/>
          </a:prstGeom>
          <a:noFill/>
        </p:spPr>
        <p:txBody>
          <a:bodyPr wrap="square" rtlCol="0">
            <a:spAutoFit/>
          </a:bodyPr>
          <a:lstStyle/>
          <a:p>
            <a:pPr algn="ctr"/>
            <a:r>
              <a:rPr lang="en-US" sz="3600" b="1" dirty="0">
                <a:solidFill>
                  <a:srgbClr val="000090"/>
                </a:solidFill>
                <a:latin typeface="Arial"/>
                <a:cs typeface="Arial"/>
              </a:rPr>
              <a:t>Anatomy of Optimizing an </a:t>
            </a:r>
            <a:r>
              <a:rPr lang="en-US" sz="3600" b="1" dirty="0" smtClean="0">
                <a:solidFill>
                  <a:srgbClr val="000090"/>
                </a:solidFill>
                <a:latin typeface="Arial"/>
                <a:cs typeface="Arial"/>
              </a:rPr>
              <a:t>Algorithm:</a:t>
            </a:r>
          </a:p>
          <a:p>
            <a:pPr algn="ctr"/>
            <a:r>
              <a:rPr lang="en-US" sz="3600" b="1" dirty="0" smtClean="0">
                <a:solidFill>
                  <a:srgbClr val="67B115"/>
                </a:solidFill>
                <a:latin typeface="Arial"/>
                <a:cs typeface="Arial"/>
              </a:rPr>
              <a:t>Performance Analysis and Kernels </a:t>
            </a:r>
            <a:r>
              <a:rPr lang="en-US" sz="3600" b="1" dirty="0">
                <a:solidFill>
                  <a:srgbClr val="67B115"/>
                </a:solidFill>
                <a:latin typeface="Arial"/>
                <a:cs typeface="Arial"/>
              </a:rPr>
              <a:t>D</a:t>
            </a:r>
            <a:r>
              <a:rPr lang="en-US" sz="3600" b="1" dirty="0" smtClean="0">
                <a:solidFill>
                  <a:srgbClr val="67B115"/>
                </a:solidFill>
                <a:latin typeface="Arial"/>
                <a:cs typeface="Arial"/>
              </a:rPr>
              <a:t>esign of the LU Factorization</a:t>
            </a:r>
            <a:endParaRPr lang="en-US" sz="3600" b="1" dirty="0">
              <a:solidFill>
                <a:srgbClr val="67B115"/>
              </a:solidFill>
              <a:latin typeface="Arial"/>
              <a:cs typeface="Arial"/>
            </a:endParaRPr>
          </a:p>
        </p:txBody>
      </p:sp>
    </p:spTree>
    <p:extLst>
      <p:ext uri="{BB962C8B-B14F-4D97-AF65-F5344CB8AC3E}">
        <p14:creationId xmlns:p14="http://schemas.microsoft.com/office/powerpoint/2010/main" val="21886294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MAGMA Batched Computations </a:t>
            </a:r>
            <a:r>
              <a:rPr lang="en-US" dirty="0">
                <a:solidFill>
                  <a:srgbClr val="80D81D"/>
                </a:solidFill>
              </a:rPr>
              <a:t>GPU</a:t>
            </a:r>
            <a:endParaRPr lang="en-US" dirty="0"/>
          </a:p>
        </p:txBody>
      </p:sp>
      <p:pic>
        <p:nvPicPr>
          <p:cNvPr id="4" name="Picture 3" descr="lu_optimization_March2015_4.eps"/>
          <p:cNvPicPr>
            <a:picLocks noChangeAspect="1"/>
          </p:cNvPicPr>
          <p:nvPr/>
        </p:nvPicPr>
        <p:blipFill>
          <a:blip r:embed="rId2"/>
          <a:stretch>
            <a:fillRect/>
          </a:stretch>
        </p:blipFill>
        <p:spPr>
          <a:xfrm>
            <a:off x="182880" y="1463040"/>
            <a:ext cx="8737521" cy="4937760"/>
          </a:xfrm>
          <a:prstGeom prst="rect">
            <a:avLst/>
          </a:prstGeom>
        </p:spPr>
      </p:pic>
      <p:sp>
        <p:nvSpPr>
          <p:cNvPr id="5" name="Rectangle 4"/>
          <p:cNvSpPr>
            <a:spLocks/>
          </p:cNvSpPr>
          <p:nvPr/>
        </p:nvSpPr>
        <p:spPr bwMode="auto">
          <a:xfrm>
            <a:off x="5046155" y="5148723"/>
            <a:ext cx="2993664" cy="647700"/>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pPr>
              <a:buFont typeface="Arial"/>
              <a:buChar char="•"/>
            </a:pPr>
            <a:r>
              <a:rPr lang="en-US" sz="1000" dirty="0" smtClean="0"/>
              <a:t>  2x8-core Intel Xeon E5-2670  Sandy Bridge socket</a:t>
            </a:r>
          </a:p>
          <a:p>
            <a:pPr>
              <a:buFont typeface="Arial"/>
              <a:buChar char="•"/>
            </a:pPr>
            <a:r>
              <a:rPr lang="en-US" sz="1000" dirty="0" smtClean="0">
                <a:solidFill>
                  <a:schemeClr val="tx1"/>
                </a:solidFill>
                <a:ea typeface="Helvetica Neue Light" charset="0"/>
                <a:cs typeface="Helvetica Neue Light" charset="0"/>
              </a:rPr>
              <a:t>  NVIDIA </a:t>
            </a:r>
            <a:r>
              <a:rPr lang="en-US" sz="1000" dirty="0" err="1">
                <a:solidFill>
                  <a:schemeClr val="tx1"/>
                </a:solidFill>
                <a:ea typeface="Helvetica Neue Light" charset="0"/>
                <a:cs typeface="Helvetica Neue Light" charset="0"/>
              </a:rPr>
              <a:t>Kepler</a:t>
            </a:r>
            <a:r>
              <a:rPr lang="en-US" sz="1000" dirty="0">
                <a:solidFill>
                  <a:schemeClr val="tx1"/>
                </a:solidFill>
                <a:ea typeface="Helvetica Neue Light" charset="0"/>
                <a:cs typeface="Helvetica Neue Light" charset="0"/>
              </a:rPr>
              <a:t> </a:t>
            </a:r>
            <a:r>
              <a:rPr lang="en-US" sz="1000" dirty="0" smtClean="0">
                <a:solidFill>
                  <a:schemeClr val="tx1"/>
                </a:solidFill>
                <a:ea typeface="Helvetica Neue Light" charset="0"/>
                <a:cs typeface="Helvetica Neue Light" charset="0"/>
              </a:rPr>
              <a:t>K40 </a:t>
            </a:r>
            <a:r>
              <a:rPr lang="en-US" sz="1000" dirty="0">
                <a:solidFill>
                  <a:schemeClr val="tx1"/>
                </a:solidFill>
                <a:ea typeface="Helvetica Neue Light" charset="0"/>
                <a:cs typeface="Helvetica Neue Light" charset="0"/>
              </a:rPr>
              <a:t>GPU</a:t>
            </a:r>
          </a:p>
        </p:txBody>
      </p:sp>
      <p:sp>
        <p:nvSpPr>
          <p:cNvPr id="3" name="Rectangle 2"/>
          <p:cNvSpPr/>
          <p:nvPr/>
        </p:nvSpPr>
        <p:spPr>
          <a:xfrm>
            <a:off x="1250909" y="904719"/>
            <a:ext cx="3403696" cy="369332"/>
          </a:xfrm>
          <a:prstGeom prst="rect">
            <a:avLst/>
          </a:prstGeom>
        </p:spPr>
        <p:txBody>
          <a:bodyPr wrap="none">
            <a:spAutoFit/>
          </a:bodyPr>
          <a:lstStyle/>
          <a:p>
            <a:r>
              <a:rPr lang="en-US" b="1" dirty="0" smtClean="0">
                <a:solidFill>
                  <a:srgbClr val="76B900"/>
                </a:solidFill>
                <a:latin typeface="Arial"/>
                <a:cs typeface="Arial"/>
              </a:rPr>
              <a:t>Consider the LU factorization</a:t>
            </a:r>
            <a:endParaRPr lang="en-US" dirty="0">
              <a:latin typeface="Arial"/>
              <a:cs typeface="Arial"/>
            </a:endParaRPr>
          </a:p>
        </p:txBody>
      </p:sp>
    </p:spTree>
    <p:extLst>
      <p:ext uri="{BB962C8B-B14F-4D97-AF65-F5344CB8AC3E}">
        <p14:creationId xmlns:p14="http://schemas.microsoft.com/office/powerpoint/2010/main" val="84618877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vvp_v0.pdf"/>
          <p:cNvPicPr>
            <a:picLocks/>
          </p:cNvPicPr>
          <p:nvPr/>
        </p:nvPicPr>
        <p:blipFill>
          <a:blip r:embed="rId2"/>
          <a:stretch>
            <a:fillRect/>
          </a:stretch>
        </p:blipFill>
        <p:spPr>
          <a:xfrm>
            <a:off x="85311" y="1875848"/>
            <a:ext cx="8961120" cy="684887"/>
          </a:xfrm>
          <a:prstGeom prst="rect">
            <a:avLst/>
          </a:prstGeom>
        </p:spPr>
      </p:pic>
      <p:sp>
        <p:nvSpPr>
          <p:cNvPr id="5" name="TextBox 4"/>
          <p:cNvSpPr txBox="1"/>
          <p:nvPr/>
        </p:nvSpPr>
        <p:spPr>
          <a:xfrm>
            <a:off x="4353555" y="1352891"/>
            <a:ext cx="1862167" cy="369332"/>
          </a:xfrm>
          <a:prstGeom prst="rect">
            <a:avLst/>
          </a:prstGeom>
          <a:noFill/>
          <a:ln>
            <a:solidFill>
              <a:schemeClr val="tx1"/>
            </a:solidFill>
          </a:ln>
        </p:spPr>
        <p:txBody>
          <a:bodyPr wrap="square" rtlCol="0">
            <a:spAutoFit/>
          </a:bodyPr>
          <a:lstStyle/>
          <a:p>
            <a:pPr algn="ctr"/>
            <a:r>
              <a:rPr lang="en-US" dirty="0" smtClean="0">
                <a:latin typeface="Times"/>
                <a:cs typeface="Times"/>
              </a:rPr>
              <a:t>swap kernel 60%</a:t>
            </a:r>
            <a:endParaRPr lang="en-US" dirty="0">
              <a:latin typeface="Times"/>
              <a:cs typeface="Times"/>
            </a:endParaRPr>
          </a:p>
        </p:txBody>
      </p:sp>
      <p:cxnSp>
        <p:nvCxnSpPr>
          <p:cNvPr id="6" name="Straight Arrow Connector 5"/>
          <p:cNvCxnSpPr>
            <a:stCxn id="5" idx="1"/>
          </p:cNvCxnSpPr>
          <p:nvPr/>
        </p:nvCxnSpPr>
        <p:spPr>
          <a:xfrm rot="10800000" flipV="1">
            <a:off x="1250437" y="1537556"/>
            <a:ext cx="3103118" cy="458467"/>
          </a:xfrm>
          <a:prstGeom prst="straightConnector1">
            <a:avLst/>
          </a:prstGeom>
          <a:ln>
            <a:solidFill>
              <a:schemeClr val="accent5">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a:stCxn id="5" idx="1"/>
          </p:cNvCxnSpPr>
          <p:nvPr/>
        </p:nvCxnSpPr>
        <p:spPr>
          <a:xfrm rot="10800000" flipV="1">
            <a:off x="2128905" y="1537556"/>
            <a:ext cx="2224650" cy="458467"/>
          </a:xfrm>
          <a:prstGeom prst="straightConnector1">
            <a:avLst/>
          </a:prstGeom>
          <a:ln>
            <a:solidFill>
              <a:schemeClr val="accent5">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a:stCxn id="5" idx="1"/>
          </p:cNvCxnSpPr>
          <p:nvPr/>
        </p:nvCxnSpPr>
        <p:spPr>
          <a:xfrm rot="10800000" flipV="1">
            <a:off x="2988281" y="1537556"/>
            <a:ext cx="1365274" cy="458467"/>
          </a:xfrm>
          <a:prstGeom prst="straightConnector1">
            <a:avLst/>
          </a:prstGeom>
          <a:ln>
            <a:solidFill>
              <a:schemeClr val="accent5">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stCxn id="5" idx="1"/>
          </p:cNvCxnSpPr>
          <p:nvPr/>
        </p:nvCxnSpPr>
        <p:spPr>
          <a:xfrm rot="10800000" flipV="1">
            <a:off x="3628039" y="1537556"/>
            <a:ext cx="725516" cy="458467"/>
          </a:xfrm>
          <a:prstGeom prst="straightConnector1">
            <a:avLst/>
          </a:prstGeom>
          <a:ln>
            <a:solidFill>
              <a:schemeClr val="accent5">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4353555" y="2713503"/>
            <a:ext cx="1862167" cy="369332"/>
          </a:xfrm>
          <a:prstGeom prst="rect">
            <a:avLst/>
          </a:prstGeom>
          <a:noFill/>
          <a:ln>
            <a:solidFill>
              <a:schemeClr val="tx1"/>
            </a:solidFill>
          </a:ln>
        </p:spPr>
        <p:txBody>
          <a:bodyPr wrap="square" rtlCol="0">
            <a:spAutoFit/>
          </a:bodyPr>
          <a:lstStyle/>
          <a:p>
            <a:pPr algn="ctr"/>
            <a:r>
              <a:rPr lang="en-US" dirty="0" err="1" smtClean="0">
                <a:latin typeface="Times"/>
                <a:cs typeface="Times"/>
              </a:rPr>
              <a:t>gemm</a:t>
            </a:r>
            <a:r>
              <a:rPr lang="en-US" dirty="0" smtClean="0">
                <a:latin typeface="Times"/>
                <a:cs typeface="Times"/>
              </a:rPr>
              <a:t> kernel 15%</a:t>
            </a:r>
            <a:endParaRPr lang="en-US" dirty="0">
              <a:latin typeface="Times"/>
              <a:cs typeface="Times"/>
            </a:endParaRPr>
          </a:p>
        </p:txBody>
      </p:sp>
      <p:cxnSp>
        <p:nvCxnSpPr>
          <p:cNvPr id="13" name="Straight Arrow Connector 12"/>
          <p:cNvCxnSpPr>
            <a:stCxn id="12" idx="1"/>
          </p:cNvCxnSpPr>
          <p:nvPr/>
        </p:nvCxnSpPr>
        <p:spPr>
          <a:xfrm rot="10800000">
            <a:off x="1641927" y="2406645"/>
            <a:ext cx="2711628" cy="491525"/>
          </a:xfrm>
          <a:prstGeom prst="straightConnector1">
            <a:avLst/>
          </a:prstGeom>
          <a:ln>
            <a:solidFill>
              <a:schemeClr val="accent1">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12" idx="1"/>
          </p:cNvCxnSpPr>
          <p:nvPr/>
        </p:nvCxnSpPr>
        <p:spPr>
          <a:xfrm rot="10800000">
            <a:off x="2482207" y="2406645"/>
            <a:ext cx="1871348" cy="491525"/>
          </a:xfrm>
          <a:prstGeom prst="straightConnector1">
            <a:avLst/>
          </a:prstGeom>
          <a:ln>
            <a:solidFill>
              <a:schemeClr val="accent1">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12" idx="1"/>
          </p:cNvCxnSpPr>
          <p:nvPr/>
        </p:nvCxnSpPr>
        <p:spPr>
          <a:xfrm rot="10800000">
            <a:off x="3255653" y="2406645"/>
            <a:ext cx="1097903" cy="491525"/>
          </a:xfrm>
          <a:prstGeom prst="straightConnector1">
            <a:avLst/>
          </a:prstGeom>
          <a:ln>
            <a:solidFill>
              <a:schemeClr val="accent1">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rot="16200000" flipV="1">
            <a:off x="3973624" y="2543175"/>
            <a:ext cx="506915" cy="252948"/>
          </a:xfrm>
          <a:prstGeom prst="straightConnector1">
            <a:avLst/>
          </a:prstGeom>
          <a:ln>
            <a:solidFill>
              <a:schemeClr val="accent1">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5" idx="3"/>
          </p:cNvCxnSpPr>
          <p:nvPr/>
        </p:nvCxnSpPr>
        <p:spPr>
          <a:xfrm>
            <a:off x="6215722" y="1537557"/>
            <a:ext cx="2196177" cy="458467"/>
          </a:xfrm>
          <a:prstGeom prst="straightConnector1">
            <a:avLst/>
          </a:prstGeom>
          <a:ln>
            <a:solidFill>
              <a:schemeClr val="accent5">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5" idx="3"/>
          </p:cNvCxnSpPr>
          <p:nvPr/>
        </p:nvCxnSpPr>
        <p:spPr>
          <a:xfrm>
            <a:off x="6215722" y="1537557"/>
            <a:ext cx="1499128" cy="458467"/>
          </a:xfrm>
          <a:prstGeom prst="straightConnector1">
            <a:avLst/>
          </a:prstGeom>
          <a:ln>
            <a:solidFill>
              <a:schemeClr val="accent5">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5" idx="3"/>
          </p:cNvCxnSpPr>
          <p:nvPr/>
        </p:nvCxnSpPr>
        <p:spPr>
          <a:xfrm>
            <a:off x="6215722" y="1537557"/>
            <a:ext cx="1069440" cy="458467"/>
          </a:xfrm>
          <a:prstGeom prst="straightConnector1">
            <a:avLst/>
          </a:prstGeom>
          <a:ln>
            <a:solidFill>
              <a:schemeClr val="accent5">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12" idx="3"/>
          </p:cNvCxnSpPr>
          <p:nvPr/>
        </p:nvCxnSpPr>
        <p:spPr>
          <a:xfrm flipV="1">
            <a:off x="6215722" y="2406646"/>
            <a:ext cx="248262" cy="491523"/>
          </a:xfrm>
          <a:prstGeom prst="straightConnector1">
            <a:avLst/>
          </a:prstGeom>
          <a:ln>
            <a:solidFill>
              <a:schemeClr val="accent1">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12" idx="3"/>
          </p:cNvCxnSpPr>
          <p:nvPr/>
        </p:nvCxnSpPr>
        <p:spPr>
          <a:xfrm flipV="1">
            <a:off x="6215722" y="2425742"/>
            <a:ext cx="1212666" cy="472427"/>
          </a:xfrm>
          <a:prstGeom prst="straightConnector1">
            <a:avLst/>
          </a:prstGeom>
          <a:ln>
            <a:solidFill>
              <a:schemeClr val="accent1">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26" name="Title 1"/>
          <p:cNvSpPr>
            <a:spLocks noGrp="1"/>
          </p:cNvSpPr>
          <p:nvPr>
            <p:ph type="title"/>
          </p:nvPr>
        </p:nvSpPr>
        <p:spPr>
          <a:xfrm>
            <a:off x="111204" y="177114"/>
            <a:ext cx="8229600" cy="496290"/>
          </a:xfrm>
        </p:spPr>
        <p:txBody>
          <a:bodyPr/>
          <a:lstStyle/>
          <a:p>
            <a:r>
              <a:rPr lang="en-US" dirty="0" smtClean="0"/>
              <a:t>Profile and trace to find bottlenecks</a:t>
            </a:r>
            <a:endParaRPr lang="en-US" dirty="0"/>
          </a:p>
        </p:txBody>
      </p:sp>
    </p:spTree>
    <p:extLst>
      <p:ext uri="{BB962C8B-B14F-4D97-AF65-F5344CB8AC3E}">
        <p14:creationId xmlns:p14="http://schemas.microsoft.com/office/powerpoint/2010/main" val="195249076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vvp_v0.pdf"/>
          <p:cNvPicPr>
            <a:picLocks/>
          </p:cNvPicPr>
          <p:nvPr/>
        </p:nvPicPr>
        <p:blipFill>
          <a:blip r:embed="rId2"/>
          <a:stretch>
            <a:fillRect/>
          </a:stretch>
        </p:blipFill>
        <p:spPr>
          <a:xfrm>
            <a:off x="85311" y="1875848"/>
            <a:ext cx="8961120" cy="684887"/>
          </a:xfrm>
          <a:prstGeom prst="rect">
            <a:avLst/>
          </a:prstGeom>
        </p:spPr>
      </p:pic>
      <p:sp>
        <p:nvSpPr>
          <p:cNvPr id="5" name="TextBox 4"/>
          <p:cNvSpPr txBox="1"/>
          <p:nvPr/>
        </p:nvSpPr>
        <p:spPr>
          <a:xfrm>
            <a:off x="4353555" y="1352891"/>
            <a:ext cx="1862167" cy="369332"/>
          </a:xfrm>
          <a:prstGeom prst="rect">
            <a:avLst/>
          </a:prstGeom>
          <a:noFill/>
          <a:ln>
            <a:solidFill>
              <a:schemeClr val="tx1"/>
            </a:solidFill>
          </a:ln>
        </p:spPr>
        <p:txBody>
          <a:bodyPr wrap="square" rtlCol="0">
            <a:spAutoFit/>
          </a:bodyPr>
          <a:lstStyle/>
          <a:p>
            <a:pPr algn="ctr"/>
            <a:r>
              <a:rPr lang="en-US" dirty="0" smtClean="0">
                <a:latin typeface="Times"/>
                <a:cs typeface="Times"/>
              </a:rPr>
              <a:t>swap kernel 60%</a:t>
            </a:r>
            <a:endParaRPr lang="en-US" dirty="0">
              <a:latin typeface="Times"/>
              <a:cs typeface="Times"/>
            </a:endParaRPr>
          </a:p>
        </p:txBody>
      </p:sp>
      <p:cxnSp>
        <p:nvCxnSpPr>
          <p:cNvPr id="6" name="Straight Arrow Connector 5"/>
          <p:cNvCxnSpPr>
            <a:stCxn id="5" idx="1"/>
          </p:cNvCxnSpPr>
          <p:nvPr/>
        </p:nvCxnSpPr>
        <p:spPr>
          <a:xfrm rot="10800000" flipV="1">
            <a:off x="1250437" y="1537556"/>
            <a:ext cx="3103118" cy="458467"/>
          </a:xfrm>
          <a:prstGeom prst="straightConnector1">
            <a:avLst/>
          </a:prstGeom>
          <a:ln>
            <a:solidFill>
              <a:schemeClr val="accent5">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a:stCxn id="5" idx="1"/>
          </p:cNvCxnSpPr>
          <p:nvPr/>
        </p:nvCxnSpPr>
        <p:spPr>
          <a:xfrm rot="10800000" flipV="1">
            <a:off x="2128905" y="1537556"/>
            <a:ext cx="2224650" cy="458467"/>
          </a:xfrm>
          <a:prstGeom prst="straightConnector1">
            <a:avLst/>
          </a:prstGeom>
          <a:ln>
            <a:solidFill>
              <a:schemeClr val="accent5">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a:stCxn id="5" idx="1"/>
          </p:cNvCxnSpPr>
          <p:nvPr/>
        </p:nvCxnSpPr>
        <p:spPr>
          <a:xfrm rot="10800000" flipV="1">
            <a:off x="2988281" y="1537556"/>
            <a:ext cx="1365274" cy="458467"/>
          </a:xfrm>
          <a:prstGeom prst="straightConnector1">
            <a:avLst/>
          </a:prstGeom>
          <a:ln>
            <a:solidFill>
              <a:schemeClr val="accent5">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stCxn id="5" idx="1"/>
          </p:cNvCxnSpPr>
          <p:nvPr/>
        </p:nvCxnSpPr>
        <p:spPr>
          <a:xfrm rot="10800000" flipV="1">
            <a:off x="3628039" y="1537556"/>
            <a:ext cx="725516" cy="458467"/>
          </a:xfrm>
          <a:prstGeom prst="straightConnector1">
            <a:avLst/>
          </a:prstGeom>
          <a:ln>
            <a:solidFill>
              <a:schemeClr val="accent5">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4353555" y="2713503"/>
            <a:ext cx="1862167" cy="369332"/>
          </a:xfrm>
          <a:prstGeom prst="rect">
            <a:avLst/>
          </a:prstGeom>
          <a:noFill/>
          <a:ln>
            <a:solidFill>
              <a:schemeClr val="tx1"/>
            </a:solidFill>
          </a:ln>
        </p:spPr>
        <p:txBody>
          <a:bodyPr wrap="square" rtlCol="0">
            <a:spAutoFit/>
          </a:bodyPr>
          <a:lstStyle/>
          <a:p>
            <a:pPr algn="ctr"/>
            <a:r>
              <a:rPr lang="en-US" dirty="0" err="1" smtClean="0">
                <a:latin typeface="Times"/>
                <a:cs typeface="Times"/>
              </a:rPr>
              <a:t>gemm</a:t>
            </a:r>
            <a:r>
              <a:rPr lang="en-US" dirty="0" smtClean="0">
                <a:latin typeface="Times"/>
                <a:cs typeface="Times"/>
              </a:rPr>
              <a:t> kernel 15%</a:t>
            </a:r>
            <a:endParaRPr lang="en-US" dirty="0">
              <a:latin typeface="Times"/>
              <a:cs typeface="Times"/>
            </a:endParaRPr>
          </a:p>
        </p:txBody>
      </p:sp>
      <p:cxnSp>
        <p:nvCxnSpPr>
          <p:cNvPr id="13" name="Straight Arrow Connector 12"/>
          <p:cNvCxnSpPr>
            <a:stCxn id="12" idx="1"/>
          </p:cNvCxnSpPr>
          <p:nvPr/>
        </p:nvCxnSpPr>
        <p:spPr>
          <a:xfrm rot="10800000">
            <a:off x="1641927" y="2406645"/>
            <a:ext cx="2711628" cy="491525"/>
          </a:xfrm>
          <a:prstGeom prst="straightConnector1">
            <a:avLst/>
          </a:prstGeom>
          <a:ln>
            <a:solidFill>
              <a:schemeClr val="accent1">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12" idx="1"/>
          </p:cNvCxnSpPr>
          <p:nvPr/>
        </p:nvCxnSpPr>
        <p:spPr>
          <a:xfrm rot="10800000">
            <a:off x="2482207" y="2406645"/>
            <a:ext cx="1871348" cy="491525"/>
          </a:xfrm>
          <a:prstGeom prst="straightConnector1">
            <a:avLst/>
          </a:prstGeom>
          <a:ln>
            <a:solidFill>
              <a:schemeClr val="accent1">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12" idx="1"/>
          </p:cNvCxnSpPr>
          <p:nvPr/>
        </p:nvCxnSpPr>
        <p:spPr>
          <a:xfrm rot="10800000">
            <a:off x="3255653" y="2406645"/>
            <a:ext cx="1097903" cy="491525"/>
          </a:xfrm>
          <a:prstGeom prst="straightConnector1">
            <a:avLst/>
          </a:prstGeom>
          <a:ln>
            <a:solidFill>
              <a:schemeClr val="accent1">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rot="16200000" flipV="1">
            <a:off x="3973624" y="2543175"/>
            <a:ext cx="506915" cy="252948"/>
          </a:xfrm>
          <a:prstGeom prst="straightConnector1">
            <a:avLst/>
          </a:prstGeom>
          <a:ln>
            <a:solidFill>
              <a:schemeClr val="accent1">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5" idx="3"/>
          </p:cNvCxnSpPr>
          <p:nvPr/>
        </p:nvCxnSpPr>
        <p:spPr>
          <a:xfrm>
            <a:off x="6215722" y="1537557"/>
            <a:ext cx="2196177" cy="458467"/>
          </a:xfrm>
          <a:prstGeom prst="straightConnector1">
            <a:avLst/>
          </a:prstGeom>
          <a:ln>
            <a:solidFill>
              <a:schemeClr val="accent5">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5" idx="3"/>
          </p:cNvCxnSpPr>
          <p:nvPr/>
        </p:nvCxnSpPr>
        <p:spPr>
          <a:xfrm>
            <a:off x="6215722" y="1537557"/>
            <a:ext cx="1499128" cy="458467"/>
          </a:xfrm>
          <a:prstGeom prst="straightConnector1">
            <a:avLst/>
          </a:prstGeom>
          <a:ln>
            <a:solidFill>
              <a:schemeClr val="accent5">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5" idx="3"/>
          </p:cNvCxnSpPr>
          <p:nvPr/>
        </p:nvCxnSpPr>
        <p:spPr>
          <a:xfrm>
            <a:off x="6215722" y="1537557"/>
            <a:ext cx="1069440" cy="458467"/>
          </a:xfrm>
          <a:prstGeom prst="straightConnector1">
            <a:avLst/>
          </a:prstGeom>
          <a:ln>
            <a:solidFill>
              <a:schemeClr val="accent5">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12" idx="3"/>
          </p:cNvCxnSpPr>
          <p:nvPr/>
        </p:nvCxnSpPr>
        <p:spPr>
          <a:xfrm flipV="1">
            <a:off x="6215722" y="2406646"/>
            <a:ext cx="248262" cy="491523"/>
          </a:xfrm>
          <a:prstGeom prst="straightConnector1">
            <a:avLst/>
          </a:prstGeom>
          <a:ln>
            <a:solidFill>
              <a:schemeClr val="accent1">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12" idx="3"/>
          </p:cNvCxnSpPr>
          <p:nvPr/>
        </p:nvCxnSpPr>
        <p:spPr>
          <a:xfrm flipV="1">
            <a:off x="6215722" y="2425742"/>
            <a:ext cx="1212666" cy="472427"/>
          </a:xfrm>
          <a:prstGeom prst="straightConnector1">
            <a:avLst/>
          </a:prstGeom>
          <a:ln>
            <a:solidFill>
              <a:schemeClr val="accent1">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202237" y="1075892"/>
            <a:ext cx="3367773" cy="461665"/>
          </a:xfrm>
          <a:prstGeom prst="rect">
            <a:avLst/>
          </a:prstGeom>
          <a:noFill/>
        </p:spPr>
        <p:txBody>
          <a:bodyPr wrap="square" rtlCol="0">
            <a:spAutoFit/>
          </a:bodyPr>
          <a:lstStyle/>
          <a:p>
            <a:r>
              <a:rPr lang="en-US" sz="2400" b="1" dirty="0" smtClean="0">
                <a:latin typeface="Garamond"/>
                <a:cs typeface="Garamond"/>
              </a:rPr>
              <a:t>classical swap:</a:t>
            </a:r>
            <a:endParaRPr lang="en-US" sz="2400" b="1" dirty="0">
              <a:latin typeface="Garamond"/>
              <a:cs typeface="Garamond"/>
            </a:endParaRPr>
          </a:p>
        </p:txBody>
      </p:sp>
      <p:pic>
        <p:nvPicPr>
          <p:cNvPr id="26" name="Picture 25" descr="swap4.pdf"/>
          <p:cNvPicPr>
            <a:picLocks noChangeAspect="1"/>
          </p:cNvPicPr>
          <p:nvPr/>
        </p:nvPicPr>
        <p:blipFill>
          <a:blip r:embed="rId3"/>
          <a:stretch>
            <a:fillRect/>
          </a:stretch>
        </p:blipFill>
        <p:spPr>
          <a:xfrm>
            <a:off x="274320" y="4389120"/>
            <a:ext cx="7747000" cy="1752600"/>
          </a:xfrm>
          <a:prstGeom prst="rect">
            <a:avLst/>
          </a:prstGeom>
        </p:spPr>
      </p:pic>
      <p:sp>
        <p:nvSpPr>
          <p:cNvPr id="25" name="TextBox 24"/>
          <p:cNvSpPr txBox="1"/>
          <p:nvPr/>
        </p:nvSpPr>
        <p:spPr>
          <a:xfrm>
            <a:off x="118532" y="3697809"/>
            <a:ext cx="4474021" cy="461665"/>
          </a:xfrm>
          <a:prstGeom prst="rect">
            <a:avLst/>
          </a:prstGeom>
          <a:noFill/>
        </p:spPr>
        <p:txBody>
          <a:bodyPr wrap="square" rtlCol="0">
            <a:spAutoFit/>
          </a:bodyPr>
          <a:lstStyle/>
          <a:p>
            <a:r>
              <a:rPr lang="en-US" sz="2400" b="1" dirty="0" smtClean="0">
                <a:latin typeface="Garamond"/>
                <a:cs typeface="Garamond"/>
              </a:rPr>
              <a:t>How does the swap work?</a:t>
            </a:r>
            <a:endParaRPr lang="en-US" sz="2400" b="1" dirty="0">
              <a:latin typeface="Garamond"/>
              <a:cs typeface="Garamond"/>
            </a:endParaRPr>
          </a:p>
        </p:txBody>
      </p:sp>
      <p:sp>
        <p:nvSpPr>
          <p:cNvPr id="22" name="Title 1"/>
          <p:cNvSpPr>
            <a:spLocks noGrp="1"/>
          </p:cNvSpPr>
          <p:nvPr>
            <p:ph type="title"/>
          </p:nvPr>
        </p:nvSpPr>
        <p:spPr>
          <a:xfrm>
            <a:off x="111204" y="177114"/>
            <a:ext cx="8229600" cy="496290"/>
          </a:xfrm>
        </p:spPr>
        <p:txBody>
          <a:bodyPr/>
          <a:lstStyle/>
          <a:p>
            <a:r>
              <a:rPr lang="en-US" dirty="0" smtClean="0"/>
              <a:t>Profile and trace to find bottlenecks</a:t>
            </a:r>
            <a:endParaRPr lang="en-US" dirty="0"/>
          </a:p>
        </p:txBody>
      </p:sp>
    </p:spTree>
    <p:extLst>
      <p:ext uri="{BB962C8B-B14F-4D97-AF65-F5344CB8AC3E}">
        <p14:creationId xmlns:p14="http://schemas.microsoft.com/office/powerpoint/2010/main" val="11982808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pk_algo3.jpg"/>
          <p:cNvPicPr>
            <a:picLocks noChangeAspect="1"/>
          </p:cNvPicPr>
          <p:nvPr/>
        </p:nvPicPr>
        <p:blipFill>
          <a:blip r:embed="rId2"/>
          <a:stretch>
            <a:fillRect/>
          </a:stretch>
        </p:blipFill>
        <p:spPr>
          <a:xfrm>
            <a:off x="1649868" y="833979"/>
            <a:ext cx="6065339" cy="5641918"/>
          </a:xfrm>
          <a:prstGeom prst="rect">
            <a:avLst/>
          </a:prstGeom>
        </p:spPr>
      </p:pic>
      <p:sp>
        <p:nvSpPr>
          <p:cNvPr id="7" name="Title 1"/>
          <p:cNvSpPr>
            <a:spLocks noGrp="1"/>
          </p:cNvSpPr>
          <p:nvPr>
            <p:ph type="title"/>
          </p:nvPr>
        </p:nvSpPr>
        <p:spPr>
          <a:xfrm>
            <a:off x="111204" y="177114"/>
            <a:ext cx="8229600" cy="496290"/>
          </a:xfrm>
        </p:spPr>
        <p:txBody>
          <a:bodyPr/>
          <a:lstStyle/>
          <a:p>
            <a:r>
              <a:rPr lang="en-US" dirty="0" smtClean="0"/>
              <a:t>MAGMA Batched </a:t>
            </a:r>
            <a:r>
              <a:rPr lang="en-US" dirty="0" smtClean="0"/>
              <a:t>Computations</a:t>
            </a:r>
            <a:endParaRPr lang="en-US" dirty="0"/>
          </a:p>
        </p:txBody>
      </p:sp>
    </p:spTree>
    <p:extLst>
      <p:ext uri="{BB962C8B-B14F-4D97-AF65-F5344CB8AC3E}">
        <p14:creationId xmlns:p14="http://schemas.microsoft.com/office/powerpoint/2010/main" val="128327875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vvp_v0.pdf"/>
          <p:cNvPicPr>
            <a:picLocks/>
          </p:cNvPicPr>
          <p:nvPr/>
        </p:nvPicPr>
        <p:blipFill>
          <a:blip r:embed="rId2"/>
          <a:stretch>
            <a:fillRect/>
          </a:stretch>
        </p:blipFill>
        <p:spPr>
          <a:xfrm>
            <a:off x="85311" y="1875848"/>
            <a:ext cx="8961120" cy="684887"/>
          </a:xfrm>
          <a:prstGeom prst="rect">
            <a:avLst/>
          </a:prstGeom>
        </p:spPr>
      </p:pic>
      <p:sp>
        <p:nvSpPr>
          <p:cNvPr id="5" name="TextBox 4"/>
          <p:cNvSpPr txBox="1"/>
          <p:nvPr/>
        </p:nvSpPr>
        <p:spPr>
          <a:xfrm>
            <a:off x="4353555" y="1352891"/>
            <a:ext cx="1862167" cy="369332"/>
          </a:xfrm>
          <a:prstGeom prst="rect">
            <a:avLst/>
          </a:prstGeom>
          <a:noFill/>
          <a:ln>
            <a:solidFill>
              <a:schemeClr val="tx1"/>
            </a:solidFill>
          </a:ln>
        </p:spPr>
        <p:txBody>
          <a:bodyPr wrap="square" rtlCol="0">
            <a:spAutoFit/>
          </a:bodyPr>
          <a:lstStyle/>
          <a:p>
            <a:pPr algn="ctr"/>
            <a:r>
              <a:rPr lang="en-US" dirty="0" smtClean="0">
                <a:latin typeface="Times"/>
                <a:cs typeface="Times"/>
              </a:rPr>
              <a:t>swap kernel 60%</a:t>
            </a:r>
            <a:endParaRPr lang="en-US" dirty="0">
              <a:latin typeface="Times"/>
              <a:cs typeface="Times"/>
            </a:endParaRPr>
          </a:p>
        </p:txBody>
      </p:sp>
      <p:cxnSp>
        <p:nvCxnSpPr>
          <p:cNvPr id="6" name="Straight Arrow Connector 5"/>
          <p:cNvCxnSpPr>
            <a:stCxn id="5" idx="1"/>
          </p:cNvCxnSpPr>
          <p:nvPr/>
        </p:nvCxnSpPr>
        <p:spPr>
          <a:xfrm rot="10800000" flipV="1">
            <a:off x="1250437" y="1537556"/>
            <a:ext cx="3103118" cy="458467"/>
          </a:xfrm>
          <a:prstGeom prst="straightConnector1">
            <a:avLst/>
          </a:prstGeom>
          <a:ln>
            <a:solidFill>
              <a:schemeClr val="accent5">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a:stCxn id="5" idx="1"/>
          </p:cNvCxnSpPr>
          <p:nvPr/>
        </p:nvCxnSpPr>
        <p:spPr>
          <a:xfrm rot="10800000" flipV="1">
            <a:off x="2128905" y="1537556"/>
            <a:ext cx="2224650" cy="458467"/>
          </a:xfrm>
          <a:prstGeom prst="straightConnector1">
            <a:avLst/>
          </a:prstGeom>
          <a:ln>
            <a:solidFill>
              <a:schemeClr val="accent5">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a:stCxn id="5" idx="1"/>
          </p:cNvCxnSpPr>
          <p:nvPr/>
        </p:nvCxnSpPr>
        <p:spPr>
          <a:xfrm rot="10800000" flipV="1">
            <a:off x="2988281" y="1537556"/>
            <a:ext cx="1365274" cy="458467"/>
          </a:xfrm>
          <a:prstGeom prst="straightConnector1">
            <a:avLst/>
          </a:prstGeom>
          <a:ln>
            <a:solidFill>
              <a:schemeClr val="accent5">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stCxn id="5" idx="1"/>
          </p:cNvCxnSpPr>
          <p:nvPr/>
        </p:nvCxnSpPr>
        <p:spPr>
          <a:xfrm rot="10800000" flipV="1">
            <a:off x="3628039" y="1537556"/>
            <a:ext cx="725516" cy="458467"/>
          </a:xfrm>
          <a:prstGeom prst="straightConnector1">
            <a:avLst/>
          </a:prstGeom>
          <a:ln>
            <a:solidFill>
              <a:schemeClr val="accent5">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4353555" y="2713503"/>
            <a:ext cx="1862167" cy="369332"/>
          </a:xfrm>
          <a:prstGeom prst="rect">
            <a:avLst/>
          </a:prstGeom>
          <a:noFill/>
          <a:ln>
            <a:solidFill>
              <a:schemeClr val="tx1"/>
            </a:solidFill>
          </a:ln>
        </p:spPr>
        <p:txBody>
          <a:bodyPr wrap="square" rtlCol="0">
            <a:spAutoFit/>
          </a:bodyPr>
          <a:lstStyle/>
          <a:p>
            <a:pPr algn="ctr"/>
            <a:r>
              <a:rPr lang="en-US" dirty="0" err="1" smtClean="0">
                <a:latin typeface="Times"/>
                <a:cs typeface="Times"/>
              </a:rPr>
              <a:t>gemm</a:t>
            </a:r>
            <a:r>
              <a:rPr lang="en-US" dirty="0" smtClean="0">
                <a:latin typeface="Times"/>
                <a:cs typeface="Times"/>
              </a:rPr>
              <a:t> kernel 15%</a:t>
            </a:r>
            <a:endParaRPr lang="en-US" dirty="0">
              <a:latin typeface="Times"/>
              <a:cs typeface="Times"/>
            </a:endParaRPr>
          </a:p>
        </p:txBody>
      </p:sp>
      <p:cxnSp>
        <p:nvCxnSpPr>
          <p:cNvPr id="13" name="Straight Arrow Connector 12"/>
          <p:cNvCxnSpPr>
            <a:stCxn id="12" idx="1"/>
          </p:cNvCxnSpPr>
          <p:nvPr/>
        </p:nvCxnSpPr>
        <p:spPr>
          <a:xfrm rot="10800000">
            <a:off x="1641927" y="2406645"/>
            <a:ext cx="2711628" cy="491525"/>
          </a:xfrm>
          <a:prstGeom prst="straightConnector1">
            <a:avLst/>
          </a:prstGeom>
          <a:ln>
            <a:solidFill>
              <a:schemeClr val="accent1">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12" idx="1"/>
          </p:cNvCxnSpPr>
          <p:nvPr/>
        </p:nvCxnSpPr>
        <p:spPr>
          <a:xfrm rot="10800000">
            <a:off x="2482207" y="2406645"/>
            <a:ext cx="1871348" cy="491525"/>
          </a:xfrm>
          <a:prstGeom prst="straightConnector1">
            <a:avLst/>
          </a:prstGeom>
          <a:ln>
            <a:solidFill>
              <a:schemeClr val="accent1">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12" idx="1"/>
          </p:cNvCxnSpPr>
          <p:nvPr/>
        </p:nvCxnSpPr>
        <p:spPr>
          <a:xfrm rot="10800000">
            <a:off x="3255653" y="2406645"/>
            <a:ext cx="1097903" cy="491525"/>
          </a:xfrm>
          <a:prstGeom prst="straightConnector1">
            <a:avLst/>
          </a:prstGeom>
          <a:ln>
            <a:solidFill>
              <a:schemeClr val="accent1">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rot="16200000" flipV="1">
            <a:off x="3973624" y="2543175"/>
            <a:ext cx="506915" cy="252948"/>
          </a:xfrm>
          <a:prstGeom prst="straightConnector1">
            <a:avLst/>
          </a:prstGeom>
          <a:ln>
            <a:solidFill>
              <a:schemeClr val="accent1">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5" idx="3"/>
          </p:cNvCxnSpPr>
          <p:nvPr/>
        </p:nvCxnSpPr>
        <p:spPr>
          <a:xfrm>
            <a:off x="6215722" y="1537557"/>
            <a:ext cx="2196177" cy="458467"/>
          </a:xfrm>
          <a:prstGeom prst="straightConnector1">
            <a:avLst/>
          </a:prstGeom>
          <a:ln>
            <a:solidFill>
              <a:schemeClr val="accent5">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5" idx="3"/>
          </p:cNvCxnSpPr>
          <p:nvPr/>
        </p:nvCxnSpPr>
        <p:spPr>
          <a:xfrm>
            <a:off x="6215722" y="1537557"/>
            <a:ext cx="1499128" cy="458467"/>
          </a:xfrm>
          <a:prstGeom prst="straightConnector1">
            <a:avLst/>
          </a:prstGeom>
          <a:ln>
            <a:solidFill>
              <a:schemeClr val="accent5">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5" idx="3"/>
          </p:cNvCxnSpPr>
          <p:nvPr/>
        </p:nvCxnSpPr>
        <p:spPr>
          <a:xfrm>
            <a:off x="6215722" y="1537557"/>
            <a:ext cx="1069440" cy="458467"/>
          </a:xfrm>
          <a:prstGeom prst="straightConnector1">
            <a:avLst/>
          </a:prstGeom>
          <a:ln>
            <a:solidFill>
              <a:schemeClr val="accent5">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12" idx="3"/>
          </p:cNvCxnSpPr>
          <p:nvPr/>
        </p:nvCxnSpPr>
        <p:spPr>
          <a:xfrm flipV="1">
            <a:off x="6215722" y="2406646"/>
            <a:ext cx="248262" cy="491523"/>
          </a:xfrm>
          <a:prstGeom prst="straightConnector1">
            <a:avLst/>
          </a:prstGeom>
          <a:ln>
            <a:solidFill>
              <a:schemeClr val="accent1">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12" idx="3"/>
          </p:cNvCxnSpPr>
          <p:nvPr/>
        </p:nvCxnSpPr>
        <p:spPr>
          <a:xfrm flipV="1">
            <a:off x="6215722" y="2425742"/>
            <a:ext cx="1212666" cy="472427"/>
          </a:xfrm>
          <a:prstGeom prst="straightConnector1">
            <a:avLst/>
          </a:prstGeom>
          <a:ln>
            <a:solidFill>
              <a:schemeClr val="accent1">
                <a:lumMod val="75000"/>
              </a:schemeClr>
            </a:solidFill>
            <a:tailEnd type="arrow"/>
          </a:ln>
        </p:spPr>
        <p:style>
          <a:lnRef idx="2">
            <a:schemeClr val="accent1"/>
          </a:lnRef>
          <a:fillRef idx="0">
            <a:schemeClr val="accent1"/>
          </a:fillRef>
          <a:effectRef idx="1">
            <a:schemeClr val="accent1"/>
          </a:effectRef>
          <a:fontRef idx="minor">
            <a:schemeClr val="tx1"/>
          </a:fontRef>
        </p:style>
      </p:cxnSp>
      <p:pic>
        <p:nvPicPr>
          <p:cNvPr id="24" name="Picture 23" descr="nvvp_v1.pdf"/>
          <p:cNvPicPr>
            <a:picLocks/>
          </p:cNvPicPr>
          <p:nvPr/>
        </p:nvPicPr>
        <p:blipFill>
          <a:blip r:embed="rId3"/>
          <a:stretch>
            <a:fillRect/>
          </a:stretch>
        </p:blipFill>
        <p:spPr>
          <a:xfrm>
            <a:off x="0" y="4318452"/>
            <a:ext cx="5437422" cy="685800"/>
          </a:xfrm>
          <a:prstGeom prst="rect">
            <a:avLst/>
          </a:prstGeom>
        </p:spPr>
      </p:pic>
      <p:sp>
        <p:nvSpPr>
          <p:cNvPr id="25" name="TextBox 24"/>
          <p:cNvSpPr txBox="1"/>
          <p:nvPr/>
        </p:nvSpPr>
        <p:spPr>
          <a:xfrm>
            <a:off x="3570010" y="3770799"/>
            <a:ext cx="1862167" cy="369332"/>
          </a:xfrm>
          <a:prstGeom prst="rect">
            <a:avLst/>
          </a:prstGeom>
          <a:noFill/>
          <a:ln>
            <a:solidFill>
              <a:schemeClr val="tx1"/>
            </a:solidFill>
          </a:ln>
        </p:spPr>
        <p:txBody>
          <a:bodyPr wrap="square" rtlCol="0">
            <a:spAutoFit/>
          </a:bodyPr>
          <a:lstStyle/>
          <a:p>
            <a:pPr algn="ctr"/>
            <a:r>
              <a:rPr lang="en-US" dirty="0" err="1" smtClean="0">
                <a:latin typeface="Times"/>
                <a:cs typeface="Times"/>
              </a:rPr>
              <a:t>gemm</a:t>
            </a:r>
            <a:r>
              <a:rPr lang="en-US" dirty="0" smtClean="0">
                <a:latin typeface="Times"/>
                <a:cs typeface="Times"/>
              </a:rPr>
              <a:t> kernel 30%</a:t>
            </a:r>
            <a:endParaRPr lang="en-US" dirty="0">
              <a:latin typeface="Times"/>
              <a:cs typeface="Times"/>
            </a:endParaRPr>
          </a:p>
        </p:txBody>
      </p:sp>
      <p:cxnSp>
        <p:nvCxnSpPr>
          <p:cNvPr id="28" name="Straight Arrow Connector 27"/>
          <p:cNvCxnSpPr>
            <a:stCxn id="25" idx="1"/>
          </p:cNvCxnSpPr>
          <p:nvPr/>
        </p:nvCxnSpPr>
        <p:spPr>
          <a:xfrm rot="10800000" flipV="1">
            <a:off x="466892" y="3955464"/>
            <a:ext cx="3103118" cy="458467"/>
          </a:xfrm>
          <a:prstGeom prst="straightConnector1">
            <a:avLst/>
          </a:prstGeom>
          <a:ln>
            <a:solidFill>
              <a:schemeClr val="accent5">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stCxn id="25" idx="1"/>
          </p:cNvCxnSpPr>
          <p:nvPr/>
        </p:nvCxnSpPr>
        <p:spPr>
          <a:xfrm rot="10800000" flipV="1">
            <a:off x="1274228" y="3955464"/>
            <a:ext cx="2295783" cy="458467"/>
          </a:xfrm>
          <a:prstGeom prst="straightConnector1">
            <a:avLst/>
          </a:prstGeom>
          <a:ln>
            <a:solidFill>
              <a:schemeClr val="accent5">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a:stCxn id="25" idx="1"/>
          </p:cNvCxnSpPr>
          <p:nvPr/>
        </p:nvCxnSpPr>
        <p:spPr>
          <a:xfrm rot="10800000" flipV="1">
            <a:off x="2362770" y="3955464"/>
            <a:ext cx="1207241" cy="458467"/>
          </a:xfrm>
          <a:prstGeom prst="straightConnector1">
            <a:avLst/>
          </a:prstGeom>
          <a:ln>
            <a:solidFill>
              <a:schemeClr val="accent5">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a:stCxn id="25" idx="1"/>
          </p:cNvCxnSpPr>
          <p:nvPr/>
        </p:nvCxnSpPr>
        <p:spPr>
          <a:xfrm rot="10800000" flipV="1">
            <a:off x="2844494" y="3955464"/>
            <a:ext cx="725516" cy="458467"/>
          </a:xfrm>
          <a:prstGeom prst="straightConnector1">
            <a:avLst/>
          </a:prstGeom>
          <a:ln>
            <a:solidFill>
              <a:schemeClr val="accent5">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3050074" y="5272919"/>
            <a:ext cx="1862167" cy="369332"/>
          </a:xfrm>
          <a:prstGeom prst="rect">
            <a:avLst/>
          </a:prstGeom>
          <a:noFill/>
          <a:ln>
            <a:solidFill>
              <a:schemeClr val="tx1"/>
            </a:solidFill>
          </a:ln>
        </p:spPr>
        <p:txBody>
          <a:bodyPr wrap="square" rtlCol="0">
            <a:spAutoFit/>
          </a:bodyPr>
          <a:lstStyle/>
          <a:p>
            <a:pPr algn="ctr"/>
            <a:r>
              <a:rPr lang="en-US" dirty="0" smtClean="0">
                <a:latin typeface="Times"/>
                <a:cs typeface="Times"/>
              </a:rPr>
              <a:t>swap kernel 10%</a:t>
            </a:r>
            <a:endParaRPr lang="en-US" dirty="0">
              <a:latin typeface="Times"/>
              <a:cs typeface="Times"/>
            </a:endParaRPr>
          </a:p>
        </p:txBody>
      </p:sp>
      <p:cxnSp>
        <p:nvCxnSpPr>
          <p:cNvPr id="33" name="Elbow Connector 32"/>
          <p:cNvCxnSpPr>
            <a:stCxn id="32" idx="1"/>
          </p:cNvCxnSpPr>
          <p:nvPr/>
        </p:nvCxnSpPr>
        <p:spPr>
          <a:xfrm rot="10800000">
            <a:off x="281172" y="4956513"/>
            <a:ext cx="2768902" cy="501072"/>
          </a:xfrm>
          <a:prstGeom prst="bentConnector3">
            <a:avLst>
              <a:gd name="adj1" fmla="val 99536"/>
            </a:avLst>
          </a:prstGeom>
          <a:ln>
            <a:solidFill>
              <a:schemeClr val="accent1">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4" name="Elbow Connector 33"/>
          <p:cNvCxnSpPr>
            <a:stCxn id="32" idx="1"/>
          </p:cNvCxnSpPr>
          <p:nvPr/>
        </p:nvCxnSpPr>
        <p:spPr>
          <a:xfrm rot="10800000">
            <a:off x="978312" y="4956513"/>
            <a:ext cx="2071762" cy="501073"/>
          </a:xfrm>
          <a:prstGeom prst="bentConnector3">
            <a:avLst>
              <a:gd name="adj1" fmla="val 99040"/>
            </a:avLst>
          </a:prstGeom>
          <a:ln>
            <a:solidFill>
              <a:schemeClr val="accent1">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5" name="Elbow Connector 34"/>
          <p:cNvCxnSpPr>
            <a:stCxn id="32" idx="1"/>
          </p:cNvCxnSpPr>
          <p:nvPr/>
        </p:nvCxnSpPr>
        <p:spPr>
          <a:xfrm rot="10800000">
            <a:off x="1665714" y="4956513"/>
            <a:ext cx="1384360" cy="501073"/>
          </a:xfrm>
          <a:prstGeom prst="bentConnector3">
            <a:avLst>
              <a:gd name="adj1" fmla="val 99539"/>
            </a:avLst>
          </a:prstGeom>
          <a:ln>
            <a:solidFill>
              <a:schemeClr val="accent1">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6" name="Elbow Connector 35"/>
          <p:cNvCxnSpPr>
            <a:stCxn id="32" idx="1"/>
          </p:cNvCxnSpPr>
          <p:nvPr/>
        </p:nvCxnSpPr>
        <p:spPr>
          <a:xfrm rot="10800000">
            <a:off x="2210078" y="4956513"/>
            <a:ext cx="839997" cy="501073"/>
          </a:xfrm>
          <a:prstGeom prst="bentConnector3">
            <a:avLst>
              <a:gd name="adj1" fmla="val 102917"/>
            </a:avLst>
          </a:prstGeom>
          <a:ln>
            <a:solidFill>
              <a:schemeClr val="accent1">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202238" y="3309134"/>
            <a:ext cx="3367773" cy="461665"/>
          </a:xfrm>
          <a:prstGeom prst="rect">
            <a:avLst/>
          </a:prstGeom>
          <a:noFill/>
        </p:spPr>
        <p:txBody>
          <a:bodyPr wrap="square" rtlCol="0">
            <a:spAutoFit/>
          </a:bodyPr>
          <a:lstStyle/>
          <a:p>
            <a:r>
              <a:rPr lang="en-US" sz="2400" b="1" dirty="0" smtClean="0">
                <a:latin typeface="Garamond"/>
                <a:cs typeface="Garamond"/>
              </a:rPr>
              <a:t>Parallel swap:</a:t>
            </a:r>
            <a:endParaRPr lang="en-US" sz="2400" b="1" dirty="0">
              <a:latin typeface="Garamond"/>
              <a:cs typeface="Garamond"/>
            </a:endParaRPr>
          </a:p>
        </p:txBody>
      </p:sp>
      <p:sp>
        <p:nvSpPr>
          <p:cNvPr id="39" name="TextBox 38"/>
          <p:cNvSpPr txBox="1"/>
          <p:nvPr/>
        </p:nvSpPr>
        <p:spPr>
          <a:xfrm>
            <a:off x="202237" y="1075892"/>
            <a:ext cx="3367773" cy="461665"/>
          </a:xfrm>
          <a:prstGeom prst="rect">
            <a:avLst/>
          </a:prstGeom>
          <a:noFill/>
        </p:spPr>
        <p:txBody>
          <a:bodyPr wrap="square" rtlCol="0">
            <a:spAutoFit/>
          </a:bodyPr>
          <a:lstStyle/>
          <a:p>
            <a:r>
              <a:rPr lang="en-US" sz="2400" b="1" dirty="0" smtClean="0">
                <a:latin typeface="Garamond"/>
                <a:cs typeface="Garamond"/>
              </a:rPr>
              <a:t>Classic swap:</a:t>
            </a:r>
            <a:endParaRPr lang="en-US" sz="2400" b="1" dirty="0">
              <a:latin typeface="Garamond"/>
              <a:cs typeface="Garamond"/>
            </a:endParaRPr>
          </a:p>
        </p:txBody>
      </p:sp>
      <p:sp>
        <p:nvSpPr>
          <p:cNvPr id="38" name="Title 1"/>
          <p:cNvSpPr>
            <a:spLocks noGrp="1"/>
          </p:cNvSpPr>
          <p:nvPr>
            <p:ph type="title"/>
          </p:nvPr>
        </p:nvSpPr>
        <p:spPr>
          <a:xfrm>
            <a:off x="111204" y="177114"/>
            <a:ext cx="8229600" cy="496290"/>
          </a:xfrm>
        </p:spPr>
        <p:txBody>
          <a:bodyPr/>
          <a:lstStyle/>
          <a:p>
            <a:r>
              <a:rPr lang="en-US" dirty="0" smtClean="0"/>
              <a:t>Profile and trace to find bottlenecks</a:t>
            </a:r>
            <a:endParaRPr lang="en-US" dirty="0"/>
          </a:p>
        </p:txBody>
      </p:sp>
    </p:spTree>
    <p:extLst>
      <p:ext uri="{BB962C8B-B14F-4D97-AF65-F5344CB8AC3E}">
        <p14:creationId xmlns:p14="http://schemas.microsoft.com/office/powerpoint/2010/main" val="14974516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MAGMA Batched Computations </a:t>
            </a:r>
            <a:r>
              <a:rPr lang="en-US" dirty="0">
                <a:solidFill>
                  <a:srgbClr val="80D81D"/>
                </a:solidFill>
              </a:rPr>
              <a:t>GPU</a:t>
            </a:r>
            <a:endParaRPr lang="en-US" dirty="0"/>
          </a:p>
        </p:txBody>
      </p:sp>
      <p:pic>
        <p:nvPicPr>
          <p:cNvPr id="4" name="Picture 3" descr="lu_optimization_March2015_3.eps"/>
          <p:cNvPicPr>
            <a:picLocks noChangeAspect="1"/>
          </p:cNvPicPr>
          <p:nvPr/>
        </p:nvPicPr>
        <p:blipFill>
          <a:blip r:embed="rId2"/>
          <a:stretch>
            <a:fillRect/>
          </a:stretch>
        </p:blipFill>
        <p:spPr>
          <a:xfrm>
            <a:off x="182881" y="1463040"/>
            <a:ext cx="8737521" cy="4937760"/>
          </a:xfrm>
          <a:prstGeom prst="rect">
            <a:avLst/>
          </a:prstGeom>
        </p:spPr>
      </p:pic>
      <p:sp>
        <p:nvSpPr>
          <p:cNvPr id="5" name="Rectangle 4"/>
          <p:cNvSpPr>
            <a:spLocks/>
          </p:cNvSpPr>
          <p:nvPr/>
        </p:nvSpPr>
        <p:spPr bwMode="auto">
          <a:xfrm>
            <a:off x="5046155" y="5148723"/>
            <a:ext cx="2993664" cy="647700"/>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pPr>
              <a:buFont typeface="Arial"/>
              <a:buChar char="•"/>
            </a:pPr>
            <a:r>
              <a:rPr lang="en-US" sz="1000" dirty="0" smtClean="0"/>
              <a:t>  2x8-core Intel Xeon E5-2670  Sandy Bridge socket</a:t>
            </a:r>
          </a:p>
          <a:p>
            <a:pPr>
              <a:buFont typeface="Arial"/>
              <a:buChar char="•"/>
            </a:pPr>
            <a:r>
              <a:rPr lang="en-US" sz="1000" dirty="0" smtClean="0">
                <a:solidFill>
                  <a:schemeClr val="tx1"/>
                </a:solidFill>
                <a:ea typeface="Helvetica Neue Light" charset="0"/>
                <a:cs typeface="Helvetica Neue Light" charset="0"/>
              </a:rPr>
              <a:t>  NVIDIA </a:t>
            </a:r>
            <a:r>
              <a:rPr lang="en-US" sz="1000" dirty="0" err="1">
                <a:solidFill>
                  <a:schemeClr val="tx1"/>
                </a:solidFill>
                <a:ea typeface="Helvetica Neue Light" charset="0"/>
                <a:cs typeface="Helvetica Neue Light" charset="0"/>
              </a:rPr>
              <a:t>Kepler</a:t>
            </a:r>
            <a:r>
              <a:rPr lang="en-US" sz="1000" dirty="0">
                <a:solidFill>
                  <a:schemeClr val="tx1"/>
                </a:solidFill>
                <a:ea typeface="Helvetica Neue Light" charset="0"/>
                <a:cs typeface="Helvetica Neue Light" charset="0"/>
              </a:rPr>
              <a:t> </a:t>
            </a:r>
            <a:r>
              <a:rPr lang="en-US" sz="1000" dirty="0" smtClean="0">
                <a:solidFill>
                  <a:schemeClr val="tx1"/>
                </a:solidFill>
                <a:ea typeface="Helvetica Neue Light" charset="0"/>
                <a:cs typeface="Helvetica Neue Light" charset="0"/>
              </a:rPr>
              <a:t>K40 </a:t>
            </a:r>
            <a:r>
              <a:rPr lang="en-US" sz="1000" dirty="0">
                <a:solidFill>
                  <a:schemeClr val="tx1"/>
                </a:solidFill>
                <a:ea typeface="Helvetica Neue Light" charset="0"/>
                <a:cs typeface="Helvetica Neue Light" charset="0"/>
              </a:rPr>
              <a:t>GPU</a:t>
            </a:r>
          </a:p>
        </p:txBody>
      </p:sp>
    </p:spTree>
    <p:extLst>
      <p:ext uri="{BB962C8B-B14F-4D97-AF65-F5344CB8AC3E}">
        <p14:creationId xmlns:p14="http://schemas.microsoft.com/office/powerpoint/2010/main" val="133306341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8"/>
          <p:cNvGrpSpPr/>
          <p:nvPr/>
        </p:nvGrpSpPr>
        <p:grpSpPr>
          <a:xfrm>
            <a:off x="188382" y="1619050"/>
            <a:ext cx="8724144" cy="1479464"/>
            <a:chOff x="0" y="139586"/>
            <a:chExt cx="9144000" cy="1479464"/>
          </a:xfrm>
        </p:grpSpPr>
        <p:pic>
          <p:nvPicPr>
            <p:cNvPr id="589" name="Picture 588" descr="nvvp_v1_getf2.pdf"/>
            <p:cNvPicPr>
              <a:picLocks/>
            </p:cNvPicPr>
            <p:nvPr/>
          </p:nvPicPr>
          <p:blipFill>
            <a:blip r:embed="rId2"/>
            <a:stretch>
              <a:fillRect/>
            </a:stretch>
          </p:blipFill>
          <p:spPr>
            <a:xfrm>
              <a:off x="0" y="978970"/>
              <a:ext cx="9144000" cy="640080"/>
            </a:xfrm>
            <a:prstGeom prst="rect">
              <a:avLst/>
            </a:prstGeom>
          </p:spPr>
        </p:pic>
        <p:sp>
          <p:nvSpPr>
            <p:cNvPr id="590" name="Right Brace 589"/>
            <p:cNvSpPr/>
            <p:nvPr/>
          </p:nvSpPr>
          <p:spPr>
            <a:xfrm rot="16200000">
              <a:off x="286175" y="570303"/>
              <a:ext cx="267361" cy="801524"/>
            </a:xfrm>
            <a:prstGeom prst="rightBrac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91" name="Right Brace 590"/>
            <p:cNvSpPr/>
            <p:nvPr/>
          </p:nvSpPr>
          <p:spPr>
            <a:xfrm rot="16200000">
              <a:off x="3535069" y="641110"/>
              <a:ext cx="267361" cy="653737"/>
            </a:xfrm>
            <a:prstGeom prst="rightBrac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92" name="Right Brace 591"/>
            <p:cNvSpPr/>
            <p:nvPr/>
          </p:nvSpPr>
          <p:spPr>
            <a:xfrm rot="16200000">
              <a:off x="6485794" y="643793"/>
              <a:ext cx="267361" cy="691975"/>
            </a:xfrm>
            <a:prstGeom prst="rightBrac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93" name="TextBox 592"/>
            <p:cNvSpPr txBox="1"/>
            <p:nvPr/>
          </p:nvSpPr>
          <p:spPr>
            <a:xfrm>
              <a:off x="4363537" y="139586"/>
              <a:ext cx="2893285" cy="369332"/>
            </a:xfrm>
            <a:prstGeom prst="rect">
              <a:avLst/>
            </a:prstGeom>
            <a:noFill/>
            <a:ln>
              <a:solidFill>
                <a:schemeClr val="tx1"/>
              </a:solidFill>
            </a:ln>
          </p:spPr>
          <p:txBody>
            <a:bodyPr wrap="square" rtlCol="0">
              <a:spAutoFit/>
            </a:bodyPr>
            <a:lstStyle/>
            <a:p>
              <a:pPr algn="ctr"/>
              <a:r>
                <a:rPr lang="en-US" dirty="0" smtClean="0">
                  <a:latin typeface="Times"/>
                  <a:cs typeface="Times"/>
                </a:rPr>
                <a:t>panel: classical getf2 38%</a:t>
              </a:r>
              <a:endParaRPr lang="en-US" dirty="0">
                <a:latin typeface="Times"/>
                <a:cs typeface="Times"/>
              </a:endParaRPr>
            </a:p>
          </p:txBody>
        </p:sp>
        <p:cxnSp>
          <p:nvCxnSpPr>
            <p:cNvPr id="594" name="Straight Arrow Connector 593"/>
            <p:cNvCxnSpPr>
              <a:stCxn id="593" idx="2"/>
              <a:endCxn id="590" idx="1"/>
            </p:cNvCxnSpPr>
            <p:nvPr/>
          </p:nvCxnSpPr>
          <p:spPr>
            <a:xfrm rot="5400000">
              <a:off x="2950785" y="-2022011"/>
              <a:ext cx="328466" cy="5390324"/>
            </a:xfrm>
            <a:prstGeom prst="straightConnector1">
              <a:avLst/>
            </a:prstGeom>
            <a:ln>
              <a:solidFill>
                <a:schemeClr val="accent1">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95" name="Straight Arrow Connector 594"/>
            <p:cNvCxnSpPr>
              <a:stCxn id="593" idx="2"/>
              <a:endCxn id="591" idx="1"/>
            </p:cNvCxnSpPr>
            <p:nvPr/>
          </p:nvCxnSpPr>
          <p:spPr>
            <a:xfrm rot="5400000">
              <a:off x="4576775" y="-399107"/>
              <a:ext cx="325380" cy="2141430"/>
            </a:xfrm>
            <a:prstGeom prst="straightConnector1">
              <a:avLst/>
            </a:prstGeom>
            <a:ln>
              <a:solidFill>
                <a:schemeClr val="accent1">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96" name="Straight Arrow Connector 595"/>
            <p:cNvCxnSpPr>
              <a:stCxn id="593" idx="2"/>
              <a:endCxn id="592" idx="1"/>
            </p:cNvCxnSpPr>
            <p:nvPr/>
          </p:nvCxnSpPr>
          <p:spPr>
            <a:xfrm rot="16200000" flipH="1">
              <a:off x="6041236" y="277861"/>
              <a:ext cx="347182" cy="809295"/>
            </a:xfrm>
            <a:prstGeom prst="straightConnector1">
              <a:avLst/>
            </a:prstGeom>
            <a:ln>
              <a:solidFill>
                <a:schemeClr val="accent1">
                  <a:lumMod val="75000"/>
                </a:schemeClr>
              </a:solidFill>
              <a:tailEnd type="arrow"/>
            </a:ln>
          </p:spPr>
          <p:style>
            <a:lnRef idx="2">
              <a:schemeClr val="accent1"/>
            </a:lnRef>
            <a:fillRef idx="0">
              <a:schemeClr val="accent1"/>
            </a:fillRef>
            <a:effectRef idx="1">
              <a:schemeClr val="accent1"/>
            </a:effectRef>
            <a:fontRef idx="minor">
              <a:schemeClr val="tx1"/>
            </a:fontRef>
          </p:style>
        </p:cxnSp>
      </p:grpSp>
      <p:sp>
        <p:nvSpPr>
          <p:cNvPr id="21" name="TextBox 20"/>
          <p:cNvSpPr txBox="1"/>
          <p:nvPr/>
        </p:nvSpPr>
        <p:spPr>
          <a:xfrm>
            <a:off x="2855550" y="3098514"/>
            <a:ext cx="6217920" cy="2893100"/>
          </a:xfrm>
          <a:prstGeom prst="rect">
            <a:avLst/>
          </a:prstGeom>
          <a:solidFill>
            <a:schemeClr val="bg1">
              <a:lumMod val="85000"/>
            </a:schemeClr>
          </a:solidFill>
          <a:ln>
            <a:solidFill>
              <a:schemeClr val="tx1"/>
            </a:solidFill>
          </a:ln>
          <a:effectLst/>
          <a:scene3d>
            <a:camera prst="orthographicFront"/>
            <a:lightRig rig="threePt" dir="t"/>
          </a:scene3d>
          <a:sp3d>
            <a:bevelT prst="relaxedInset"/>
          </a:sp3d>
        </p:spPr>
        <p:txBody>
          <a:bodyPr wrap="square" rtlCol="0">
            <a:spAutoFit/>
          </a:bodyPr>
          <a:lstStyle/>
          <a:p>
            <a:r>
              <a:rPr lang="en-US" b="1" dirty="0" smtClean="0">
                <a:latin typeface="Times"/>
                <a:cs typeface="Times"/>
              </a:rPr>
              <a:t>Bottlenecks:</a:t>
            </a:r>
          </a:p>
          <a:p>
            <a:pPr marL="285750" indent="-285750">
              <a:buFont typeface="Arial"/>
              <a:buChar char="•"/>
            </a:pPr>
            <a:r>
              <a:rPr lang="en-US" sz="1600" i="1" dirty="0" err="1" smtClean="0">
                <a:latin typeface="Arial"/>
                <a:cs typeface="Arial"/>
              </a:rPr>
              <a:t>nb</a:t>
            </a:r>
            <a:r>
              <a:rPr lang="en-US" sz="1600" dirty="0" smtClean="0">
                <a:latin typeface="Arial"/>
                <a:cs typeface="Arial"/>
              </a:rPr>
              <a:t> large:</a:t>
            </a:r>
            <a:r>
              <a:rPr lang="en-US" sz="1600" dirty="0" smtClean="0">
                <a:latin typeface="Arial"/>
                <a:cs typeface="Arial"/>
                <a:sym typeface="Wingdings"/>
              </a:rPr>
              <a:t> 	panel get slower </a:t>
            </a:r>
          </a:p>
          <a:p>
            <a:pPr marL="1657350" lvl="3" indent="-285750"/>
            <a:r>
              <a:rPr lang="en-US" sz="1600" b="1" dirty="0" smtClean="0">
                <a:latin typeface="Arial"/>
                <a:cs typeface="Arial"/>
                <a:sym typeface="Wingdings"/>
              </a:rPr>
              <a:t>        --&gt; very bad performance</a:t>
            </a:r>
            <a:r>
              <a:rPr lang="en-US" sz="1600" b="1" dirty="0" smtClean="0">
                <a:latin typeface="Arial"/>
                <a:cs typeface="Arial"/>
              </a:rPr>
              <a:t>.</a:t>
            </a:r>
          </a:p>
          <a:p>
            <a:pPr marL="285750" indent="-285750">
              <a:buFont typeface="Arial"/>
              <a:buChar char="•"/>
            </a:pPr>
            <a:r>
              <a:rPr lang="en-US" sz="1600" i="1" dirty="0" err="1" smtClean="0">
                <a:latin typeface="Arial"/>
                <a:cs typeface="Arial"/>
              </a:rPr>
              <a:t>nb</a:t>
            </a:r>
            <a:r>
              <a:rPr lang="en-US" sz="1600" dirty="0" smtClean="0">
                <a:latin typeface="Arial"/>
                <a:cs typeface="Arial"/>
              </a:rPr>
              <a:t> small: 	</a:t>
            </a:r>
            <a:r>
              <a:rPr lang="en-US" sz="1600" dirty="0" smtClean="0">
                <a:latin typeface="Arial"/>
                <a:cs typeface="Arial"/>
                <a:sym typeface="Wingdings"/>
              </a:rPr>
              <a:t>panel get faster but the update is not anymore 		efficient since dealing with </a:t>
            </a:r>
            <a:r>
              <a:rPr lang="en-US" sz="1600" dirty="0" err="1" smtClean="0">
                <a:latin typeface="Arial"/>
                <a:cs typeface="Arial"/>
                <a:sym typeface="Wingdings"/>
              </a:rPr>
              <a:t>gemm’s</a:t>
            </a:r>
            <a:r>
              <a:rPr lang="en-US" sz="1600" dirty="0" smtClean="0">
                <a:latin typeface="Arial"/>
                <a:cs typeface="Arial"/>
                <a:sym typeface="Wingdings"/>
              </a:rPr>
              <a:t> of small sizes 	</a:t>
            </a:r>
            <a:r>
              <a:rPr lang="en-US" sz="1600" dirty="0">
                <a:latin typeface="Arial"/>
                <a:cs typeface="Arial"/>
                <a:sym typeface="Wingdings"/>
              </a:rPr>
              <a:t> </a:t>
            </a:r>
            <a:r>
              <a:rPr lang="en-US" sz="1600" dirty="0" smtClean="0">
                <a:latin typeface="Arial"/>
                <a:cs typeface="Arial"/>
                <a:sym typeface="Wingdings"/>
              </a:rPr>
              <a:t>               </a:t>
            </a:r>
            <a:r>
              <a:rPr lang="en-US" sz="1600" b="1" dirty="0" smtClean="0">
                <a:latin typeface="Arial"/>
                <a:cs typeface="Arial"/>
                <a:sym typeface="Wingdings"/>
              </a:rPr>
              <a:t>--&gt; very bad performance</a:t>
            </a:r>
            <a:r>
              <a:rPr lang="en-US" sz="1600" dirty="0" smtClean="0">
                <a:latin typeface="Arial"/>
                <a:cs typeface="Arial"/>
              </a:rPr>
              <a:t>.</a:t>
            </a:r>
          </a:p>
          <a:p>
            <a:pPr marL="285750" indent="-285750">
              <a:buFont typeface="Arial"/>
              <a:buChar char="•"/>
            </a:pPr>
            <a:r>
              <a:rPr lang="en-US" sz="1600" dirty="0" smtClean="0">
                <a:latin typeface="Arial"/>
                <a:cs typeface="Arial"/>
                <a:sym typeface="Wingdings"/>
              </a:rPr>
              <a:t>trade-off ? No effect, since we are talking about small size.</a:t>
            </a:r>
          </a:p>
          <a:p>
            <a:pPr marL="285750" indent="-285750"/>
            <a:endParaRPr lang="en-US" dirty="0" smtClean="0">
              <a:latin typeface="Times"/>
              <a:cs typeface="Times"/>
            </a:endParaRPr>
          </a:p>
          <a:p>
            <a:pPr marL="285750" indent="-285750"/>
            <a:r>
              <a:rPr lang="en-US" b="1" dirty="0" smtClean="0">
                <a:latin typeface="Times"/>
                <a:cs typeface="Times"/>
              </a:rPr>
              <a:t>Proposition:</a:t>
            </a:r>
          </a:p>
          <a:p>
            <a:pPr marL="285750" indent="-285750">
              <a:buFont typeface="Arial"/>
              <a:buChar char="•"/>
            </a:pPr>
            <a:r>
              <a:rPr lang="en-US" sz="1600" dirty="0" smtClean="0">
                <a:latin typeface="Arial"/>
                <a:cs typeface="Arial"/>
              </a:rPr>
              <a:t>We propose to develop </a:t>
            </a:r>
            <a:r>
              <a:rPr lang="en-US" sz="1600" b="1" dirty="0" smtClean="0">
                <a:solidFill>
                  <a:srgbClr val="FF0000"/>
                </a:solidFill>
                <a:latin typeface="Arial"/>
                <a:cs typeface="Arial"/>
              </a:rPr>
              <a:t>two layers blocking</a:t>
            </a:r>
            <a:r>
              <a:rPr lang="en-US" sz="1600" dirty="0" smtClean="0">
                <a:latin typeface="Arial"/>
                <a:cs typeface="Arial"/>
              </a:rPr>
              <a:t>: a recursive and nested blocking technique that block also the panel.</a:t>
            </a:r>
          </a:p>
        </p:txBody>
      </p:sp>
      <p:sp>
        <p:nvSpPr>
          <p:cNvPr id="22" name="Rectangle 21"/>
          <p:cNvSpPr>
            <a:spLocks noChangeAspect="1"/>
          </p:cNvSpPr>
          <p:nvPr/>
        </p:nvSpPr>
        <p:spPr>
          <a:xfrm>
            <a:off x="374008" y="3695699"/>
            <a:ext cx="2286000" cy="2286000"/>
          </a:xfrm>
          <a:prstGeom prst="rect">
            <a:avLst/>
          </a:prstGeom>
          <a:ln w="38100">
            <a:solidFill>
              <a:schemeClr val="tx1"/>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23" name="Rectangle 22"/>
          <p:cNvSpPr>
            <a:spLocks/>
          </p:cNvSpPr>
          <p:nvPr/>
        </p:nvSpPr>
        <p:spPr>
          <a:xfrm>
            <a:off x="831208" y="4152899"/>
            <a:ext cx="457200" cy="1828800"/>
          </a:xfrm>
          <a:prstGeom prst="rect">
            <a:avLst/>
          </a:prstGeom>
          <a:solidFill>
            <a:srgbClr val="FF6600">
              <a:alpha val="80000"/>
            </a:srgbClr>
          </a:solidFill>
          <a:effectLst>
            <a:outerShdw blurRad="63500" sx="102000" sy="102000" algn="ctr">
              <a:srgbClr val="000000">
                <a:alpha val="43000"/>
              </a:srgbClr>
            </a:outerShdw>
          </a:effectLst>
          <a:scene3d>
            <a:camera prst="orthographicFront">
              <a:rot lat="0" lon="0" rev="0"/>
            </a:camera>
            <a:lightRig rig="threePt" dir="t">
              <a:rot lat="0" lon="0" rev="1200000"/>
            </a:lightRig>
          </a:scene3d>
          <a:sp3d>
            <a:bevelT w="63500" h="25400" prst="riblet"/>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24" name="Rectangle 23"/>
          <p:cNvSpPr>
            <a:spLocks/>
          </p:cNvSpPr>
          <p:nvPr/>
        </p:nvSpPr>
        <p:spPr>
          <a:xfrm>
            <a:off x="1288408" y="4152899"/>
            <a:ext cx="1371600" cy="1828800"/>
          </a:xfrm>
          <a:prstGeom prst="rect">
            <a:avLst/>
          </a:prstGeom>
          <a:solidFill>
            <a:schemeClr val="accent5"/>
          </a:solidFill>
          <a:effectLst>
            <a:outerShdw blurRad="50800" dist="38100" dir="13500000" algn="tl">
              <a:srgbClr val="000000">
                <a:alpha val="43000"/>
              </a:srgbClr>
            </a:outerShdw>
          </a:effectLst>
          <a:scene3d>
            <a:camera prst="perspectiveFront" fov="2700000">
              <a:rot lat="0" lon="0" rev="0"/>
            </a:camera>
            <a:lightRig rig="threePt" dir="t"/>
          </a:scene3d>
          <a:sp3d>
            <a:bevelT/>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5" name="TextBox 24"/>
          <p:cNvSpPr txBox="1"/>
          <p:nvPr/>
        </p:nvSpPr>
        <p:spPr>
          <a:xfrm>
            <a:off x="899591" y="4152899"/>
            <a:ext cx="336384" cy="1569660"/>
          </a:xfrm>
          <a:prstGeom prst="rect">
            <a:avLst/>
          </a:prstGeom>
          <a:noFill/>
        </p:spPr>
        <p:txBody>
          <a:bodyPr wrap="square" rtlCol="0">
            <a:spAutoFit/>
          </a:bodyPr>
          <a:lstStyle/>
          <a:p>
            <a:r>
              <a:rPr lang="en-US" sz="1600" dirty="0" smtClean="0">
                <a:latin typeface="Times"/>
                <a:cs typeface="Times"/>
              </a:rPr>
              <a:t>P</a:t>
            </a:r>
          </a:p>
          <a:p>
            <a:r>
              <a:rPr lang="en-US" sz="1600" dirty="0" smtClean="0">
                <a:latin typeface="Times"/>
                <a:cs typeface="Times"/>
              </a:rPr>
              <a:t>a</a:t>
            </a:r>
          </a:p>
          <a:p>
            <a:r>
              <a:rPr lang="en-US" sz="1600" dirty="0" err="1" smtClean="0">
                <a:latin typeface="Times"/>
                <a:cs typeface="Times"/>
              </a:rPr>
              <a:t>n</a:t>
            </a:r>
            <a:endParaRPr lang="en-US" sz="1600" dirty="0" smtClean="0">
              <a:latin typeface="Times"/>
              <a:cs typeface="Times"/>
            </a:endParaRPr>
          </a:p>
          <a:p>
            <a:r>
              <a:rPr lang="en-US" sz="1600" dirty="0" err="1" smtClean="0">
                <a:latin typeface="Times"/>
                <a:cs typeface="Times"/>
              </a:rPr>
              <a:t>e</a:t>
            </a:r>
            <a:endParaRPr lang="en-US" sz="1600" dirty="0" smtClean="0">
              <a:latin typeface="Times"/>
              <a:cs typeface="Times"/>
            </a:endParaRPr>
          </a:p>
          <a:p>
            <a:r>
              <a:rPr lang="en-US" sz="1600" dirty="0" smtClean="0">
                <a:latin typeface="Times"/>
                <a:cs typeface="Times"/>
              </a:rPr>
              <a:t>L</a:t>
            </a:r>
          </a:p>
          <a:p>
            <a:endParaRPr lang="en-US" sz="1600" dirty="0" smtClean="0">
              <a:latin typeface="Times"/>
              <a:cs typeface="Times"/>
            </a:endParaRPr>
          </a:p>
        </p:txBody>
      </p:sp>
      <p:sp>
        <p:nvSpPr>
          <p:cNvPr id="26" name="TextBox 25"/>
          <p:cNvSpPr txBox="1"/>
          <p:nvPr/>
        </p:nvSpPr>
        <p:spPr>
          <a:xfrm>
            <a:off x="1661205" y="4721115"/>
            <a:ext cx="922717" cy="830997"/>
          </a:xfrm>
          <a:prstGeom prst="rect">
            <a:avLst/>
          </a:prstGeom>
          <a:noFill/>
        </p:spPr>
        <p:txBody>
          <a:bodyPr wrap="square" rtlCol="0">
            <a:spAutoFit/>
          </a:bodyPr>
          <a:lstStyle/>
          <a:p>
            <a:pPr algn="ctr"/>
            <a:r>
              <a:rPr lang="en-US" sz="1600" dirty="0" smtClean="0">
                <a:latin typeface="Times"/>
                <a:cs typeface="Times"/>
              </a:rPr>
              <a:t>Trailing </a:t>
            </a:r>
          </a:p>
          <a:p>
            <a:pPr algn="ctr"/>
            <a:r>
              <a:rPr lang="en-US" sz="1600" dirty="0" smtClean="0">
                <a:latin typeface="Times"/>
                <a:cs typeface="Times"/>
              </a:rPr>
              <a:t>matrix</a:t>
            </a:r>
          </a:p>
          <a:p>
            <a:pPr algn="ctr"/>
            <a:r>
              <a:rPr lang="en-US" sz="1600" dirty="0" smtClean="0">
                <a:latin typeface="Times"/>
                <a:cs typeface="Times"/>
              </a:rPr>
              <a:t>update</a:t>
            </a:r>
            <a:endParaRPr lang="en-US" sz="1600" dirty="0">
              <a:latin typeface="Times"/>
              <a:cs typeface="Times"/>
            </a:endParaRPr>
          </a:p>
        </p:txBody>
      </p:sp>
      <p:sp>
        <p:nvSpPr>
          <p:cNvPr id="27" name="TextBox 26"/>
          <p:cNvSpPr txBox="1"/>
          <p:nvPr/>
        </p:nvSpPr>
        <p:spPr>
          <a:xfrm>
            <a:off x="526090" y="3695699"/>
            <a:ext cx="1966152" cy="338554"/>
          </a:xfrm>
          <a:prstGeom prst="rect">
            <a:avLst/>
          </a:prstGeom>
          <a:noFill/>
        </p:spPr>
        <p:txBody>
          <a:bodyPr wrap="square" rtlCol="0">
            <a:spAutoFit/>
          </a:bodyPr>
          <a:lstStyle/>
          <a:p>
            <a:r>
              <a:rPr lang="en-US" sz="1600" dirty="0" smtClean="0">
                <a:latin typeface="Times"/>
                <a:cs typeface="Times"/>
              </a:rPr>
              <a:t>Factored part of A</a:t>
            </a:r>
            <a:endParaRPr lang="en-US" sz="1600" dirty="0">
              <a:latin typeface="Times"/>
              <a:cs typeface="Times"/>
            </a:endParaRPr>
          </a:p>
        </p:txBody>
      </p:sp>
      <p:sp>
        <p:nvSpPr>
          <p:cNvPr id="28" name="TextBox 27"/>
          <p:cNvSpPr txBox="1"/>
          <p:nvPr/>
        </p:nvSpPr>
        <p:spPr>
          <a:xfrm>
            <a:off x="831208" y="5581589"/>
            <a:ext cx="605524" cy="400110"/>
          </a:xfrm>
          <a:prstGeom prst="rect">
            <a:avLst/>
          </a:prstGeom>
          <a:noFill/>
        </p:spPr>
        <p:txBody>
          <a:bodyPr wrap="square" rtlCol="0">
            <a:spAutoFit/>
          </a:bodyPr>
          <a:lstStyle/>
          <a:p>
            <a:r>
              <a:rPr lang="en-US" sz="2000" b="1" dirty="0" smtClean="0">
                <a:solidFill>
                  <a:schemeClr val="bg1"/>
                </a:solidFill>
                <a:latin typeface="Times"/>
                <a:cs typeface="Times"/>
              </a:rPr>
              <a:t>32</a:t>
            </a:r>
            <a:endParaRPr lang="en-US" sz="2000" b="1" dirty="0">
              <a:solidFill>
                <a:schemeClr val="bg1"/>
              </a:solidFill>
              <a:latin typeface="Times"/>
              <a:cs typeface="Times"/>
            </a:endParaRPr>
          </a:p>
        </p:txBody>
      </p:sp>
      <p:sp>
        <p:nvSpPr>
          <p:cNvPr id="30" name="Title 1"/>
          <p:cNvSpPr>
            <a:spLocks noGrp="1"/>
          </p:cNvSpPr>
          <p:nvPr>
            <p:ph type="title"/>
          </p:nvPr>
        </p:nvSpPr>
        <p:spPr/>
        <p:txBody>
          <a:bodyPr/>
          <a:lstStyle/>
          <a:p>
            <a:r>
              <a:rPr lang="en-US" dirty="0"/>
              <a:t>MAGMA Batched Computations </a:t>
            </a:r>
            <a:r>
              <a:rPr lang="en-US" dirty="0">
                <a:solidFill>
                  <a:srgbClr val="80D81D"/>
                </a:solidFill>
              </a:rPr>
              <a:t>GPU</a:t>
            </a:r>
            <a:endParaRPr lang="en-US" dirty="0"/>
          </a:p>
        </p:txBody>
      </p:sp>
      <p:sp>
        <p:nvSpPr>
          <p:cNvPr id="31" name="TextBox 30"/>
          <p:cNvSpPr txBox="1"/>
          <p:nvPr/>
        </p:nvSpPr>
        <p:spPr>
          <a:xfrm>
            <a:off x="221330" y="1168725"/>
            <a:ext cx="2826670" cy="830997"/>
          </a:xfrm>
          <a:prstGeom prst="rect">
            <a:avLst/>
          </a:prstGeom>
          <a:noFill/>
        </p:spPr>
        <p:txBody>
          <a:bodyPr wrap="square" rtlCol="0">
            <a:spAutoFit/>
          </a:bodyPr>
          <a:lstStyle/>
          <a:p>
            <a:r>
              <a:rPr lang="en-US" sz="2400" b="1" dirty="0" smtClean="0">
                <a:latin typeface="Garamond"/>
                <a:cs typeface="Garamond"/>
              </a:rPr>
              <a:t>Panel factorization </a:t>
            </a:r>
          </a:p>
          <a:p>
            <a:r>
              <a:rPr lang="en-US" sz="2400" b="1" dirty="0" smtClean="0">
                <a:latin typeface="Garamond"/>
                <a:cs typeface="Garamond"/>
              </a:rPr>
              <a:t>classic dgetf2:</a:t>
            </a:r>
            <a:endParaRPr lang="en-US" sz="2400" b="1" dirty="0">
              <a:latin typeface="Garamond"/>
              <a:cs typeface="Garamond"/>
            </a:endParaRPr>
          </a:p>
        </p:txBody>
      </p:sp>
    </p:spTree>
    <p:extLst>
      <p:ext uri="{BB962C8B-B14F-4D97-AF65-F5344CB8AC3E}">
        <p14:creationId xmlns:p14="http://schemas.microsoft.com/office/powerpoint/2010/main" val="4918528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MAGMA Batched Computations </a:t>
            </a:r>
            <a:r>
              <a:rPr lang="en-US" dirty="0">
                <a:solidFill>
                  <a:srgbClr val="80D81D"/>
                </a:solidFill>
              </a:rPr>
              <a:t>GPU</a:t>
            </a:r>
            <a:endParaRPr lang="en-US" dirty="0"/>
          </a:p>
        </p:txBody>
      </p:sp>
      <p:pic>
        <p:nvPicPr>
          <p:cNvPr id="3" name="Picture 2" descr="blocking.pdf"/>
          <p:cNvPicPr>
            <a:picLocks noChangeAspect="1"/>
          </p:cNvPicPr>
          <p:nvPr/>
        </p:nvPicPr>
        <p:blipFill>
          <a:blip r:embed="rId2"/>
          <a:stretch>
            <a:fillRect/>
          </a:stretch>
        </p:blipFill>
        <p:spPr>
          <a:xfrm>
            <a:off x="249465" y="2651461"/>
            <a:ext cx="8684743" cy="3256779"/>
          </a:xfrm>
          <a:prstGeom prst="rect">
            <a:avLst/>
          </a:prstGeom>
        </p:spPr>
      </p:pic>
      <p:sp>
        <p:nvSpPr>
          <p:cNvPr id="4" name="TextBox 3"/>
          <p:cNvSpPr txBox="1"/>
          <p:nvPr/>
        </p:nvSpPr>
        <p:spPr>
          <a:xfrm>
            <a:off x="221329" y="1157385"/>
            <a:ext cx="3180561" cy="461665"/>
          </a:xfrm>
          <a:prstGeom prst="rect">
            <a:avLst/>
          </a:prstGeom>
          <a:noFill/>
        </p:spPr>
        <p:txBody>
          <a:bodyPr wrap="square" rtlCol="0">
            <a:spAutoFit/>
          </a:bodyPr>
          <a:lstStyle/>
          <a:p>
            <a:r>
              <a:rPr lang="en-US" sz="2400" b="1" dirty="0" smtClean="0">
                <a:latin typeface="Garamond"/>
                <a:cs typeface="Garamond"/>
              </a:rPr>
              <a:t>Two-layers blocking:</a:t>
            </a:r>
          </a:p>
        </p:txBody>
      </p:sp>
    </p:spTree>
    <p:extLst>
      <p:ext uri="{BB962C8B-B14F-4D97-AF65-F5344CB8AC3E}">
        <p14:creationId xmlns:p14="http://schemas.microsoft.com/office/powerpoint/2010/main" val="243366475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8"/>
          <p:cNvGrpSpPr/>
          <p:nvPr/>
        </p:nvGrpSpPr>
        <p:grpSpPr>
          <a:xfrm>
            <a:off x="188382" y="1619050"/>
            <a:ext cx="8724144" cy="1479464"/>
            <a:chOff x="0" y="139586"/>
            <a:chExt cx="9144000" cy="1479464"/>
          </a:xfrm>
        </p:grpSpPr>
        <p:pic>
          <p:nvPicPr>
            <p:cNvPr id="589" name="Picture 588" descr="nvvp_v1_getf2.pdf"/>
            <p:cNvPicPr>
              <a:picLocks/>
            </p:cNvPicPr>
            <p:nvPr/>
          </p:nvPicPr>
          <p:blipFill>
            <a:blip r:embed="rId2"/>
            <a:stretch>
              <a:fillRect/>
            </a:stretch>
          </p:blipFill>
          <p:spPr>
            <a:xfrm>
              <a:off x="0" y="978970"/>
              <a:ext cx="9144000" cy="640080"/>
            </a:xfrm>
            <a:prstGeom prst="rect">
              <a:avLst/>
            </a:prstGeom>
          </p:spPr>
        </p:pic>
        <p:sp>
          <p:nvSpPr>
            <p:cNvPr id="590" name="Right Brace 589"/>
            <p:cNvSpPr/>
            <p:nvPr/>
          </p:nvSpPr>
          <p:spPr>
            <a:xfrm rot="16200000">
              <a:off x="286175" y="570303"/>
              <a:ext cx="267361" cy="801524"/>
            </a:xfrm>
            <a:prstGeom prst="rightBrac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91" name="Right Brace 590"/>
            <p:cNvSpPr/>
            <p:nvPr/>
          </p:nvSpPr>
          <p:spPr>
            <a:xfrm rot="16200000">
              <a:off x="3535069" y="641110"/>
              <a:ext cx="267361" cy="653737"/>
            </a:xfrm>
            <a:prstGeom prst="rightBrac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92" name="Right Brace 591"/>
            <p:cNvSpPr/>
            <p:nvPr/>
          </p:nvSpPr>
          <p:spPr>
            <a:xfrm rot="16200000">
              <a:off x="6485794" y="643793"/>
              <a:ext cx="267361" cy="691975"/>
            </a:xfrm>
            <a:prstGeom prst="rightBrac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93" name="TextBox 592"/>
            <p:cNvSpPr txBox="1"/>
            <p:nvPr/>
          </p:nvSpPr>
          <p:spPr>
            <a:xfrm>
              <a:off x="4363537" y="139586"/>
              <a:ext cx="2893285" cy="369332"/>
            </a:xfrm>
            <a:prstGeom prst="rect">
              <a:avLst/>
            </a:prstGeom>
            <a:noFill/>
            <a:ln>
              <a:solidFill>
                <a:schemeClr val="tx1"/>
              </a:solidFill>
            </a:ln>
          </p:spPr>
          <p:txBody>
            <a:bodyPr wrap="square" rtlCol="0">
              <a:spAutoFit/>
            </a:bodyPr>
            <a:lstStyle/>
            <a:p>
              <a:pPr algn="ctr"/>
              <a:r>
                <a:rPr lang="en-US" dirty="0" smtClean="0">
                  <a:latin typeface="Times"/>
                  <a:cs typeface="Times"/>
                </a:rPr>
                <a:t>panel: classical getf2 38%</a:t>
              </a:r>
              <a:endParaRPr lang="en-US" dirty="0">
                <a:latin typeface="Times"/>
                <a:cs typeface="Times"/>
              </a:endParaRPr>
            </a:p>
          </p:txBody>
        </p:sp>
        <p:cxnSp>
          <p:nvCxnSpPr>
            <p:cNvPr id="594" name="Straight Arrow Connector 593"/>
            <p:cNvCxnSpPr>
              <a:stCxn id="593" idx="2"/>
              <a:endCxn id="590" idx="1"/>
            </p:cNvCxnSpPr>
            <p:nvPr/>
          </p:nvCxnSpPr>
          <p:spPr>
            <a:xfrm rot="5400000">
              <a:off x="2950785" y="-2022011"/>
              <a:ext cx="328466" cy="5390324"/>
            </a:xfrm>
            <a:prstGeom prst="straightConnector1">
              <a:avLst/>
            </a:prstGeom>
            <a:ln>
              <a:solidFill>
                <a:schemeClr val="accent1">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95" name="Straight Arrow Connector 594"/>
            <p:cNvCxnSpPr>
              <a:stCxn id="593" idx="2"/>
              <a:endCxn id="591" idx="1"/>
            </p:cNvCxnSpPr>
            <p:nvPr/>
          </p:nvCxnSpPr>
          <p:spPr>
            <a:xfrm rot="5400000">
              <a:off x="4576775" y="-399107"/>
              <a:ext cx="325380" cy="2141430"/>
            </a:xfrm>
            <a:prstGeom prst="straightConnector1">
              <a:avLst/>
            </a:prstGeom>
            <a:ln>
              <a:solidFill>
                <a:schemeClr val="accent1">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96" name="Straight Arrow Connector 595"/>
            <p:cNvCxnSpPr>
              <a:stCxn id="593" idx="2"/>
              <a:endCxn id="592" idx="1"/>
            </p:cNvCxnSpPr>
            <p:nvPr/>
          </p:nvCxnSpPr>
          <p:spPr>
            <a:xfrm rot="16200000" flipH="1">
              <a:off x="6041236" y="277861"/>
              <a:ext cx="347182" cy="809295"/>
            </a:xfrm>
            <a:prstGeom prst="straightConnector1">
              <a:avLst/>
            </a:prstGeom>
            <a:ln>
              <a:solidFill>
                <a:schemeClr val="accent1">
                  <a:lumMod val="75000"/>
                </a:schemeClr>
              </a:solidFill>
              <a:tailEnd type="arrow"/>
            </a:ln>
          </p:spPr>
          <p:style>
            <a:lnRef idx="2">
              <a:schemeClr val="accent1"/>
            </a:lnRef>
            <a:fillRef idx="0">
              <a:schemeClr val="accent1"/>
            </a:fillRef>
            <a:effectRef idx="1">
              <a:schemeClr val="accent1"/>
            </a:effectRef>
            <a:fontRef idx="minor">
              <a:schemeClr val="tx1"/>
            </a:fontRef>
          </p:style>
        </p:cxnSp>
      </p:grpSp>
      <p:sp>
        <p:nvSpPr>
          <p:cNvPr id="13" name="TextBox 12"/>
          <p:cNvSpPr txBox="1"/>
          <p:nvPr/>
        </p:nvSpPr>
        <p:spPr>
          <a:xfrm>
            <a:off x="221330" y="1157385"/>
            <a:ext cx="2826670" cy="830997"/>
          </a:xfrm>
          <a:prstGeom prst="rect">
            <a:avLst/>
          </a:prstGeom>
          <a:noFill/>
        </p:spPr>
        <p:txBody>
          <a:bodyPr wrap="square" rtlCol="0">
            <a:spAutoFit/>
          </a:bodyPr>
          <a:lstStyle/>
          <a:p>
            <a:r>
              <a:rPr lang="en-US" sz="2400" b="1" dirty="0" smtClean="0">
                <a:latin typeface="Garamond"/>
                <a:cs typeface="Garamond"/>
              </a:rPr>
              <a:t>panel factorization </a:t>
            </a:r>
          </a:p>
          <a:p>
            <a:r>
              <a:rPr lang="en-US" sz="2400" b="1" dirty="0" smtClean="0">
                <a:latin typeface="Garamond"/>
                <a:cs typeface="Garamond"/>
              </a:rPr>
              <a:t>classical dgetf2:</a:t>
            </a:r>
            <a:endParaRPr lang="en-US" sz="2400" b="1" dirty="0">
              <a:latin typeface="Garamond"/>
              <a:cs typeface="Garamond"/>
            </a:endParaRPr>
          </a:p>
        </p:txBody>
      </p:sp>
      <p:grpSp>
        <p:nvGrpSpPr>
          <p:cNvPr id="3" name="Group 17"/>
          <p:cNvGrpSpPr/>
          <p:nvPr/>
        </p:nvGrpSpPr>
        <p:grpSpPr>
          <a:xfrm>
            <a:off x="170165" y="4358573"/>
            <a:ext cx="8724144" cy="1623956"/>
            <a:chOff x="0" y="2283708"/>
            <a:chExt cx="9144000" cy="1623956"/>
          </a:xfrm>
        </p:grpSpPr>
        <p:pic>
          <p:nvPicPr>
            <p:cNvPr id="48" name="Picture 47" descr="nvvp_v2_getf2.pdf"/>
            <p:cNvPicPr>
              <a:picLocks/>
            </p:cNvPicPr>
            <p:nvPr/>
          </p:nvPicPr>
          <p:blipFill>
            <a:blip r:embed="rId3"/>
            <a:stretch>
              <a:fillRect/>
            </a:stretch>
          </p:blipFill>
          <p:spPr>
            <a:xfrm>
              <a:off x="0" y="3267584"/>
              <a:ext cx="9144000" cy="640080"/>
            </a:xfrm>
            <a:prstGeom prst="rect">
              <a:avLst/>
            </a:prstGeom>
          </p:spPr>
        </p:pic>
        <p:sp>
          <p:nvSpPr>
            <p:cNvPr id="49" name="Right Brace 48"/>
            <p:cNvSpPr/>
            <p:nvPr/>
          </p:nvSpPr>
          <p:spPr>
            <a:xfrm rot="16200000">
              <a:off x="85794" y="2914806"/>
              <a:ext cx="267361" cy="400761"/>
            </a:xfrm>
            <a:prstGeom prst="rightBrac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0" name="Right Brace 49"/>
            <p:cNvSpPr/>
            <p:nvPr/>
          </p:nvSpPr>
          <p:spPr>
            <a:xfrm rot="16200000">
              <a:off x="2699212" y="3059981"/>
              <a:ext cx="267361" cy="371599"/>
            </a:xfrm>
            <a:prstGeom prst="rightBrac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1" name="Right Brace 50"/>
            <p:cNvSpPr/>
            <p:nvPr/>
          </p:nvSpPr>
          <p:spPr>
            <a:xfrm rot="16200000">
              <a:off x="5118103" y="3085408"/>
              <a:ext cx="267361" cy="320742"/>
            </a:xfrm>
            <a:prstGeom prst="rightBrac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2" name="TextBox 51"/>
            <p:cNvSpPr txBox="1"/>
            <p:nvPr/>
          </p:nvSpPr>
          <p:spPr>
            <a:xfrm>
              <a:off x="4363537" y="2283708"/>
              <a:ext cx="2601925" cy="646331"/>
            </a:xfrm>
            <a:prstGeom prst="rect">
              <a:avLst/>
            </a:prstGeom>
            <a:noFill/>
            <a:ln>
              <a:solidFill>
                <a:schemeClr val="tx1"/>
              </a:solidFill>
            </a:ln>
          </p:spPr>
          <p:txBody>
            <a:bodyPr wrap="square" rtlCol="0">
              <a:spAutoFit/>
            </a:bodyPr>
            <a:lstStyle/>
            <a:p>
              <a:pPr algn="ctr"/>
              <a:r>
                <a:rPr lang="en-US" dirty="0" smtClean="0">
                  <a:latin typeface="Times"/>
                  <a:cs typeface="Times"/>
                </a:rPr>
                <a:t>panel: classical blocked getf2 8%</a:t>
              </a:r>
              <a:endParaRPr lang="en-US" dirty="0">
                <a:latin typeface="Times"/>
                <a:cs typeface="Times"/>
              </a:endParaRPr>
            </a:p>
          </p:txBody>
        </p:sp>
        <p:cxnSp>
          <p:nvCxnSpPr>
            <p:cNvPr id="53" name="Straight Arrow Connector 52"/>
            <p:cNvCxnSpPr>
              <a:stCxn id="52" idx="2"/>
              <a:endCxn id="49" idx="1"/>
            </p:cNvCxnSpPr>
            <p:nvPr/>
          </p:nvCxnSpPr>
          <p:spPr>
            <a:xfrm rot="5400000">
              <a:off x="2916254" y="233261"/>
              <a:ext cx="51468" cy="5445025"/>
            </a:xfrm>
            <a:prstGeom prst="straightConnector1">
              <a:avLst/>
            </a:prstGeom>
            <a:ln>
              <a:solidFill>
                <a:schemeClr val="accent2">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a:stCxn id="52" idx="2"/>
              <a:endCxn id="50" idx="1"/>
            </p:cNvCxnSpPr>
            <p:nvPr/>
          </p:nvCxnSpPr>
          <p:spPr>
            <a:xfrm rot="5400000">
              <a:off x="4157667" y="1605266"/>
              <a:ext cx="182061" cy="2831607"/>
            </a:xfrm>
            <a:prstGeom prst="straightConnector1">
              <a:avLst/>
            </a:prstGeom>
            <a:ln>
              <a:solidFill>
                <a:schemeClr val="accent2">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a:stCxn id="52" idx="2"/>
              <a:endCxn id="51" idx="1"/>
            </p:cNvCxnSpPr>
            <p:nvPr/>
          </p:nvCxnSpPr>
          <p:spPr>
            <a:xfrm rot="5400000">
              <a:off x="5367112" y="2814711"/>
              <a:ext cx="182060" cy="412716"/>
            </a:xfrm>
            <a:prstGeom prst="straightConnector1">
              <a:avLst/>
            </a:prstGeom>
            <a:ln>
              <a:solidFill>
                <a:schemeClr val="accent2">
                  <a:lumMod val="75000"/>
                </a:schemeClr>
              </a:solidFill>
              <a:tailEnd type="arrow"/>
            </a:ln>
          </p:spPr>
          <p:style>
            <a:lnRef idx="2">
              <a:schemeClr val="accent1"/>
            </a:lnRef>
            <a:fillRef idx="0">
              <a:schemeClr val="accent1"/>
            </a:fillRef>
            <a:effectRef idx="1">
              <a:schemeClr val="accent1"/>
            </a:effectRef>
            <a:fontRef idx="minor">
              <a:schemeClr val="tx1"/>
            </a:fontRef>
          </p:style>
        </p:cxnSp>
      </p:grpSp>
      <p:sp>
        <p:nvSpPr>
          <p:cNvPr id="56" name="TextBox 55"/>
          <p:cNvSpPr txBox="1"/>
          <p:nvPr/>
        </p:nvSpPr>
        <p:spPr>
          <a:xfrm>
            <a:off x="206598" y="3896907"/>
            <a:ext cx="3612851" cy="830997"/>
          </a:xfrm>
          <a:prstGeom prst="rect">
            <a:avLst/>
          </a:prstGeom>
          <a:noFill/>
        </p:spPr>
        <p:txBody>
          <a:bodyPr wrap="square" rtlCol="0">
            <a:spAutoFit/>
          </a:bodyPr>
          <a:lstStyle/>
          <a:p>
            <a:r>
              <a:rPr lang="en-US" sz="2400" b="1" dirty="0" smtClean="0">
                <a:latin typeface="Garamond"/>
                <a:cs typeface="Garamond"/>
              </a:rPr>
              <a:t>Recursive blocking of dgetf2:</a:t>
            </a:r>
            <a:endParaRPr lang="en-US" sz="2400" b="1" dirty="0">
              <a:latin typeface="Garamond"/>
              <a:cs typeface="Garamond"/>
            </a:endParaRPr>
          </a:p>
        </p:txBody>
      </p:sp>
      <p:sp>
        <p:nvSpPr>
          <p:cNvPr id="24" name="Title 1"/>
          <p:cNvSpPr>
            <a:spLocks noGrp="1"/>
          </p:cNvSpPr>
          <p:nvPr>
            <p:ph type="title"/>
          </p:nvPr>
        </p:nvSpPr>
        <p:spPr/>
        <p:txBody>
          <a:bodyPr/>
          <a:lstStyle/>
          <a:p>
            <a:r>
              <a:rPr lang="en-US" dirty="0"/>
              <a:t>MAGMA Batched Computations </a:t>
            </a:r>
            <a:r>
              <a:rPr lang="en-US" dirty="0">
                <a:solidFill>
                  <a:srgbClr val="80D81D"/>
                </a:solidFill>
              </a:rPr>
              <a:t>GPU</a:t>
            </a:r>
            <a:endParaRPr lang="en-US" dirty="0"/>
          </a:p>
        </p:txBody>
      </p:sp>
    </p:spTree>
    <p:extLst>
      <p:ext uri="{BB962C8B-B14F-4D97-AF65-F5344CB8AC3E}">
        <p14:creationId xmlns:p14="http://schemas.microsoft.com/office/powerpoint/2010/main" val="33811601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MAGMA Batched Computations </a:t>
            </a:r>
            <a:r>
              <a:rPr lang="en-US" dirty="0">
                <a:solidFill>
                  <a:srgbClr val="80D81D"/>
                </a:solidFill>
              </a:rPr>
              <a:t>GPU</a:t>
            </a:r>
            <a:endParaRPr lang="en-US" dirty="0"/>
          </a:p>
        </p:txBody>
      </p:sp>
      <p:pic>
        <p:nvPicPr>
          <p:cNvPr id="4" name="Picture 3" descr="lu_optimization_March2015_2.eps"/>
          <p:cNvPicPr>
            <a:picLocks noChangeAspect="1"/>
          </p:cNvPicPr>
          <p:nvPr/>
        </p:nvPicPr>
        <p:blipFill>
          <a:blip r:embed="rId2"/>
          <a:stretch>
            <a:fillRect/>
          </a:stretch>
        </p:blipFill>
        <p:spPr>
          <a:xfrm>
            <a:off x="182880" y="1463040"/>
            <a:ext cx="8737521" cy="4937760"/>
          </a:xfrm>
          <a:prstGeom prst="rect">
            <a:avLst/>
          </a:prstGeom>
        </p:spPr>
      </p:pic>
      <p:sp>
        <p:nvSpPr>
          <p:cNvPr id="5" name="Rectangle 4"/>
          <p:cNvSpPr>
            <a:spLocks/>
          </p:cNvSpPr>
          <p:nvPr/>
        </p:nvSpPr>
        <p:spPr bwMode="auto">
          <a:xfrm>
            <a:off x="5046155" y="5148723"/>
            <a:ext cx="2993664" cy="647700"/>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pPr>
              <a:buFont typeface="Arial"/>
              <a:buChar char="•"/>
            </a:pPr>
            <a:r>
              <a:rPr lang="en-US" sz="1000" dirty="0" smtClean="0"/>
              <a:t>  2x8-core Intel Xeon E5-2670  Sandy Bridge socket</a:t>
            </a:r>
          </a:p>
          <a:p>
            <a:pPr>
              <a:buFont typeface="Arial"/>
              <a:buChar char="•"/>
            </a:pPr>
            <a:r>
              <a:rPr lang="en-US" sz="1000" dirty="0" smtClean="0">
                <a:solidFill>
                  <a:schemeClr val="tx1"/>
                </a:solidFill>
                <a:ea typeface="Helvetica Neue Light" charset="0"/>
                <a:cs typeface="Helvetica Neue Light" charset="0"/>
              </a:rPr>
              <a:t>  NVIDIA </a:t>
            </a:r>
            <a:r>
              <a:rPr lang="en-US" sz="1000" dirty="0" err="1">
                <a:solidFill>
                  <a:schemeClr val="tx1"/>
                </a:solidFill>
                <a:ea typeface="Helvetica Neue Light" charset="0"/>
                <a:cs typeface="Helvetica Neue Light" charset="0"/>
              </a:rPr>
              <a:t>Kepler</a:t>
            </a:r>
            <a:r>
              <a:rPr lang="en-US" sz="1000" dirty="0">
                <a:solidFill>
                  <a:schemeClr val="tx1"/>
                </a:solidFill>
                <a:ea typeface="Helvetica Neue Light" charset="0"/>
                <a:cs typeface="Helvetica Neue Light" charset="0"/>
              </a:rPr>
              <a:t> </a:t>
            </a:r>
            <a:r>
              <a:rPr lang="en-US" sz="1000" dirty="0" smtClean="0">
                <a:solidFill>
                  <a:schemeClr val="tx1"/>
                </a:solidFill>
                <a:ea typeface="Helvetica Neue Light" charset="0"/>
                <a:cs typeface="Helvetica Neue Light" charset="0"/>
              </a:rPr>
              <a:t>K40 </a:t>
            </a:r>
            <a:r>
              <a:rPr lang="en-US" sz="1000" dirty="0">
                <a:solidFill>
                  <a:schemeClr val="tx1"/>
                </a:solidFill>
                <a:ea typeface="Helvetica Neue Light" charset="0"/>
                <a:cs typeface="Helvetica Neue Light" charset="0"/>
              </a:rPr>
              <a:t>GPU</a:t>
            </a:r>
          </a:p>
        </p:txBody>
      </p:sp>
    </p:spTree>
    <p:extLst>
      <p:ext uri="{BB962C8B-B14F-4D97-AF65-F5344CB8AC3E}">
        <p14:creationId xmlns:p14="http://schemas.microsoft.com/office/powerpoint/2010/main" val="384256494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MAGMA Batched Computations </a:t>
            </a:r>
            <a:r>
              <a:rPr lang="en-US" dirty="0">
                <a:solidFill>
                  <a:srgbClr val="80D81D"/>
                </a:solidFill>
              </a:rPr>
              <a:t>GPU</a:t>
            </a:r>
            <a:endParaRPr lang="en-US" dirty="0"/>
          </a:p>
        </p:txBody>
      </p:sp>
      <p:pic>
        <p:nvPicPr>
          <p:cNvPr id="4" name="Picture 3" descr="lu_optimization_March2015_2.eps"/>
          <p:cNvPicPr>
            <a:picLocks noChangeAspect="1"/>
          </p:cNvPicPr>
          <p:nvPr/>
        </p:nvPicPr>
        <p:blipFill>
          <a:blip r:embed="rId2"/>
          <a:stretch>
            <a:fillRect/>
          </a:stretch>
        </p:blipFill>
        <p:spPr>
          <a:xfrm>
            <a:off x="1651000" y="3248374"/>
            <a:ext cx="5758101" cy="3254026"/>
          </a:xfrm>
          <a:prstGeom prst="rect">
            <a:avLst/>
          </a:prstGeom>
        </p:spPr>
      </p:pic>
      <p:grpSp>
        <p:nvGrpSpPr>
          <p:cNvPr id="7" name="Group 14"/>
          <p:cNvGrpSpPr/>
          <p:nvPr/>
        </p:nvGrpSpPr>
        <p:grpSpPr>
          <a:xfrm>
            <a:off x="88901" y="1326464"/>
            <a:ext cx="8961120" cy="1154925"/>
            <a:chOff x="1" y="1567764"/>
            <a:chExt cx="9144001" cy="1154925"/>
          </a:xfrm>
        </p:grpSpPr>
        <p:pic>
          <p:nvPicPr>
            <p:cNvPr id="8" name="Picture 7" descr="nvvp_v4.pdf"/>
            <p:cNvPicPr>
              <a:picLocks noChangeAspect="1"/>
            </p:cNvPicPr>
            <p:nvPr/>
          </p:nvPicPr>
          <p:blipFill>
            <a:blip r:embed="rId3"/>
            <a:stretch>
              <a:fillRect/>
            </a:stretch>
          </p:blipFill>
          <p:spPr>
            <a:xfrm>
              <a:off x="2" y="2101565"/>
              <a:ext cx="9144000" cy="384202"/>
            </a:xfrm>
            <a:prstGeom prst="rect">
              <a:avLst/>
            </a:prstGeom>
          </p:spPr>
        </p:pic>
        <p:sp>
          <p:nvSpPr>
            <p:cNvPr id="9" name="TextBox 8"/>
            <p:cNvSpPr txBox="1"/>
            <p:nvPr/>
          </p:nvSpPr>
          <p:spPr>
            <a:xfrm>
              <a:off x="4825606" y="1567765"/>
              <a:ext cx="2654694" cy="400110"/>
            </a:xfrm>
            <a:prstGeom prst="rect">
              <a:avLst/>
            </a:prstGeom>
            <a:noFill/>
            <a:ln>
              <a:solidFill>
                <a:schemeClr val="tx1"/>
              </a:solidFill>
            </a:ln>
          </p:spPr>
          <p:txBody>
            <a:bodyPr wrap="square" rtlCol="0">
              <a:spAutoFit/>
            </a:bodyPr>
            <a:lstStyle/>
            <a:p>
              <a:pPr algn="ctr"/>
              <a:r>
                <a:rPr lang="en-US" sz="2000" dirty="0" smtClean="0">
                  <a:latin typeface="Times"/>
                  <a:cs typeface="Times"/>
                </a:rPr>
                <a:t>batched </a:t>
              </a:r>
              <a:r>
                <a:rPr lang="en-US" sz="2000" dirty="0" err="1" smtClean="0">
                  <a:latin typeface="Times"/>
                  <a:cs typeface="Times"/>
                </a:rPr>
                <a:t>dgemm</a:t>
              </a:r>
              <a:r>
                <a:rPr lang="en-US" sz="2000" dirty="0" smtClean="0">
                  <a:latin typeface="Times"/>
                  <a:cs typeface="Times"/>
                </a:rPr>
                <a:t> 70%</a:t>
              </a:r>
              <a:endParaRPr lang="en-US" sz="2000" dirty="0">
                <a:latin typeface="Times"/>
                <a:cs typeface="Times"/>
              </a:endParaRPr>
            </a:p>
          </p:txBody>
        </p:sp>
        <p:cxnSp>
          <p:nvCxnSpPr>
            <p:cNvPr id="10" name="Straight Arrow Connector 9"/>
            <p:cNvCxnSpPr>
              <a:stCxn id="9" idx="1"/>
            </p:cNvCxnSpPr>
            <p:nvPr/>
          </p:nvCxnSpPr>
          <p:spPr>
            <a:xfrm rot="10800000" flipV="1">
              <a:off x="1722488" y="1767820"/>
              <a:ext cx="3103118" cy="56630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stCxn id="9" idx="1"/>
            </p:cNvCxnSpPr>
            <p:nvPr/>
          </p:nvCxnSpPr>
          <p:spPr>
            <a:xfrm rot="10800000" flipV="1">
              <a:off x="2824486" y="1767820"/>
              <a:ext cx="2001121" cy="56630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9" idx="1"/>
            </p:cNvCxnSpPr>
            <p:nvPr/>
          </p:nvCxnSpPr>
          <p:spPr>
            <a:xfrm rot="10800000" flipV="1">
              <a:off x="3743862" y="1767820"/>
              <a:ext cx="1081745" cy="56630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1" y="1567764"/>
              <a:ext cx="9144001" cy="1154925"/>
            </a:xfrm>
            <a:prstGeom prst="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TextBox 13"/>
          <p:cNvSpPr txBox="1"/>
          <p:nvPr/>
        </p:nvSpPr>
        <p:spPr>
          <a:xfrm>
            <a:off x="2387600" y="2781300"/>
            <a:ext cx="6388100" cy="369332"/>
          </a:xfrm>
          <a:prstGeom prst="rect">
            <a:avLst/>
          </a:prstGeom>
          <a:noFill/>
        </p:spPr>
        <p:txBody>
          <a:bodyPr wrap="square" rtlCol="0">
            <a:spAutoFit/>
          </a:bodyPr>
          <a:lstStyle/>
          <a:p>
            <a:r>
              <a:rPr lang="en-US" dirty="0" smtClean="0"/>
              <a:t>Try to tune and optimize batched </a:t>
            </a:r>
            <a:r>
              <a:rPr lang="en-US" dirty="0" err="1" smtClean="0"/>
              <a:t>dgemm</a:t>
            </a:r>
            <a:endParaRPr lang="en-US" dirty="0"/>
          </a:p>
        </p:txBody>
      </p:sp>
    </p:spTree>
    <p:extLst>
      <p:ext uri="{BB962C8B-B14F-4D97-AF65-F5344CB8AC3E}">
        <p14:creationId xmlns:p14="http://schemas.microsoft.com/office/powerpoint/2010/main" val="356134054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MAGMA Batched Computations </a:t>
            </a:r>
            <a:r>
              <a:rPr lang="en-US" dirty="0">
                <a:solidFill>
                  <a:srgbClr val="80D81D"/>
                </a:solidFill>
              </a:rPr>
              <a:t>GPU</a:t>
            </a:r>
            <a:endParaRPr lang="en-US" dirty="0"/>
          </a:p>
        </p:txBody>
      </p:sp>
      <p:pic>
        <p:nvPicPr>
          <p:cNvPr id="3" name="Picture 2" descr="lu_optimization_March2015.eps"/>
          <p:cNvPicPr>
            <a:picLocks noChangeAspect="1"/>
          </p:cNvPicPr>
          <p:nvPr/>
        </p:nvPicPr>
        <p:blipFill>
          <a:blip r:embed="rId2"/>
          <a:stretch>
            <a:fillRect/>
          </a:stretch>
        </p:blipFill>
        <p:spPr>
          <a:xfrm>
            <a:off x="182880" y="1463040"/>
            <a:ext cx="8737521" cy="4937760"/>
          </a:xfrm>
          <a:prstGeom prst="rect">
            <a:avLst/>
          </a:prstGeom>
        </p:spPr>
      </p:pic>
      <p:sp>
        <p:nvSpPr>
          <p:cNvPr id="4" name="Rectangle 3"/>
          <p:cNvSpPr>
            <a:spLocks/>
          </p:cNvSpPr>
          <p:nvPr/>
        </p:nvSpPr>
        <p:spPr bwMode="auto">
          <a:xfrm>
            <a:off x="5046155" y="5148723"/>
            <a:ext cx="2993664" cy="647700"/>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pPr>
              <a:buFont typeface="Arial"/>
              <a:buChar char="•"/>
            </a:pPr>
            <a:r>
              <a:rPr lang="en-US" sz="1000" dirty="0" smtClean="0"/>
              <a:t>  2x8-core Intel Xeon E5-2670  Sandy Bridge socket</a:t>
            </a:r>
          </a:p>
          <a:p>
            <a:pPr>
              <a:buFont typeface="Arial"/>
              <a:buChar char="•"/>
            </a:pPr>
            <a:r>
              <a:rPr lang="en-US" sz="1000" dirty="0" smtClean="0">
                <a:solidFill>
                  <a:schemeClr val="tx1"/>
                </a:solidFill>
                <a:ea typeface="Helvetica Neue Light" charset="0"/>
                <a:cs typeface="Helvetica Neue Light" charset="0"/>
              </a:rPr>
              <a:t>  NVIDIA </a:t>
            </a:r>
            <a:r>
              <a:rPr lang="en-US" sz="1000" dirty="0" err="1">
                <a:solidFill>
                  <a:schemeClr val="tx1"/>
                </a:solidFill>
                <a:ea typeface="Helvetica Neue Light" charset="0"/>
                <a:cs typeface="Helvetica Neue Light" charset="0"/>
              </a:rPr>
              <a:t>Kepler</a:t>
            </a:r>
            <a:r>
              <a:rPr lang="en-US" sz="1000" dirty="0">
                <a:solidFill>
                  <a:schemeClr val="tx1"/>
                </a:solidFill>
                <a:ea typeface="Helvetica Neue Light" charset="0"/>
                <a:cs typeface="Helvetica Neue Light" charset="0"/>
              </a:rPr>
              <a:t> </a:t>
            </a:r>
            <a:r>
              <a:rPr lang="en-US" sz="1000" dirty="0" smtClean="0">
                <a:solidFill>
                  <a:schemeClr val="tx1"/>
                </a:solidFill>
                <a:ea typeface="Helvetica Neue Light" charset="0"/>
                <a:cs typeface="Helvetica Neue Light" charset="0"/>
              </a:rPr>
              <a:t>K40 </a:t>
            </a:r>
            <a:r>
              <a:rPr lang="en-US" sz="1000" dirty="0">
                <a:solidFill>
                  <a:schemeClr val="tx1"/>
                </a:solidFill>
                <a:ea typeface="Helvetica Neue Light" charset="0"/>
                <a:cs typeface="Helvetica Neue Light" charset="0"/>
              </a:rPr>
              <a:t>GPU</a:t>
            </a:r>
          </a:p>
        </p:txBody>
      </p:sp>
    </p:spTree>
    <p:extLst>
      <p:ext uri="{BB962C8B-B14F-4D97-AF65-F5344CB8AC3E}">
        <p14:creationId xmlns:p14="http://schemas.microsoft.com/office/powerpoint/2010/main" val="42337212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204" y="177114"/>
            <a:ext cx="8229600" cy="888705"/>
          </a:xfrm>
        </p:spPr>
        <p:txBody>
          <a:bodyPr/>
          <a:lstStyle/>
          <a:p>
            <a:r>
              <a:rPr lang="en-US" dirty="0" smtClean="0"/>
              <a:t>MAGMA Batched Computations</a:t>
            </a:r>
            <a:br>
              <a:rPr lang="en-US" dirty="0" smtClean="0"/>
            </a:br>
            <a:r>
              <a:rPr lang="en-US" dirty="0"/>
              <a:t> </a:t>
            </a:r>
            <a:r>
              <a:rPr lang="en-US" dirty="0" smtClean="0"/>
              <a:t> Comparison to CPUs</a:t>
            </a:r>
            <a:endParaRPr lang="en-US" dirty="0"/>
          </a:p>
        </p:txBody>
      </p:sp>
      <p:pic>
        <p:nvPicPr>
          <p:cNvPr id="4" name="Picture 3" descr="LU_perf_cmp_cpu.eps"/>
          <p:cNvPicPr>
            <a:picLocks noChangeAspect="1"/>
          </p:cNvPicPr>
          <p:nvPr/>
        </p:nvPicPr>
        <p:blipFill>
          <a:blip r:embed="rId2"/>
          <a:stretch>
            <a:fillRect/>
          </a:stretch>
        </p:blipFill>
        <p:spPr>
          <a:xfrm>
            <a:off x="182880" y="1463040"/>
            <a:ext cx="8685325" cy="4754880"/>
          </a:xfrm>
          <a:prstGeom prst="rect">
            <a:avLst/>
          </a:prstGeom>
        </p:spPr>
      </p:pic>
      <p:sp>
        <p:nvSpPr>
          <p:cNvPr id="5" name="Rectangle 4"/>
          <p:cNvSpPr>
            <a:spLocks/>
          </p:cNvSpPr>
          <p:nvPr/>
        </p:nvSpPr>
        <p:spPr bwMode="auto">
          <a:xfrm>
            <a:off x="5046155" y="5148723"/>
            <a:ext cx="2993664" cy="647700"/>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pPr>
              <a:buFont typeface="Arial"/>
              <a:buChar char="•"/>
            </a:pPr>
            <a:r>
              <a:rPr lang="en-US" sz="1000" dirty="0" smtClean="0"/>
              <a:t>  2x8-core Intel Xeon E5-2670  Sandy Bridge socket</a:t>
            </a:r>
          </a:p>
          <a:p>
            <a:pPr>
              <a:buFont typeface="Arial"/>
              <a:buChar char="•"/>
            </a:pPr>
            <a:r>
              <a:rPr lang="en-US" sz="1000" dirty="0" smtClean="0">
                <a:solidFill>
                  <a:schemeClr val="tx1"/>
                </a:solidFill>
                <a:ea typeface="Helvetica Neue Light" charset="0"/>
                <a:cs typeface="Helvetica Neue Light" charset="0"/>
              </a:rPr>
              <a:t>  NVIDIA </a:t>
            </a:r>
            <a:r>
              <a:rPr lang="en-US" sz="1000" dirty="0" err="1">
                <a:solidFill>
                  <a:schemeClr val="tx1"/>
                </a:solidFill>
                <a:ea typeface="Helvetica Neue Light" charset="0"/>
                <a:cs typeface="Helvetica Neue Light" charset="0"/>
              </a:rPr>
              <a:t>Kepler</a:t>
            </a:r>
            <a:r>
              <a:rPr lang="en-US" sz="1000" dirty="0">
                <a:solidFill>
                  <a:schemeClr val="tx1"/>
                </a:solidFill>
                <a:ea typeface="Helvetica Neue Light" charset="0"/>
                <a:cs typeface="Helvetica Neue Light" charset="0"/>
              </a:rPr>
              <a:t> </a:t>
            </a:r>
            <a:r>
              <a:rPr lang="en-US" sz="1000" dirty="0" smtClean="0">
                <a:solidFill>
                  <a:schemeClr val="tx1"/>
                </a:solidFill>
                <a:ea typeface="Helvetica Neue Light" charset="0"/>
                <a:cs typeface="Helvetica Neue Light" charset="0"/>
              </a:rPr>
              <a:t>K40 </a:t>
            </a:r>
            <a:r>
              <a:rPr lang="en-US" sz="1000" dirty="0">
                <a:solidFill>
                  <a:schemeClr val="tx1"/>
                </a:solidFill>
                <a:ea typeface="Helvetica Neue Light" charset="0"/>
                <a:cs typeface="Helvetica Neue Light" charset="0"/>
              </a:rPr>
              <a:t>GPU</a:t>
            </a:r>
          </a:p>
        </p:txBody>
      </p:sp>
      <p:sp>
        <p:nvSpPr>
          <p:cNvPr id="6" name="TextBox 5"/>
          <p:cNvSpPr txBox="1"/>
          <p:nvPr/>
        </p:nvSpPr>
        <p:spPr>
          <a:xfrm>
            <a:off x="5755356" y="1401245"/>
            <a:ext cx="2273107" cy="400110"/>
          </a:xfrm>
          <a:prstGeom prst="rect">
            <a:avLst/>
          </a:prstGeom>
          <a:solidFill>
            <a:schemeClr val="accent1"/>
          </a:solidFill>
          <a:ln w="38100">
            <a:solidFill>
              <a:schemeClr val="accent1">
                <a:lumMod val="50000"/>
              </a:schemeClr>
            </a:solidFill>
          </a:ln>
          <a:scene3d>
            <a:camera prst="orthographicFront"/>
            <a:lightRig rig="threePt" dir="t"/>
          </a:scene3d>
          <a:sp3d>
            <a:bevelT/>
          </a:sp3d>
        </p:spPr>
        <p:txBody>
          <a:bodyPr wrap="square" rtlCol="0">
            <a:spAutoFit/>
          </a:bodyPr>
          <a:lstStyle/>
          <a:p>
            <a:pPr algn="ctr"/>
            <a:r>
              <a:rPr lang="en-US" sz="2000" b="1" dirty="0" smtClean="0">
                <a:ln w="3175" cap="flat" cmpd="sng" algn="ctr">
                  <a:noFill/>
                  <a:prstDash val="solid"/>
                  <a:round/>
                  <a:headEnd type="none" w="med" len="med"/>
                  <a:tailEnd type="none" w="med" len="med"/>
                </a:ln>
                <a:solidFill>
                  <a:schemeClr val="bg1"/>
                </a:solidFill>
                <a:latin typeface="Franklin Gothic Medium"/>
                <a:cs typeface="Franklin Gothic Medium"/>
              </a:rPr>
              <a:t>Higher is better</a:t>
            </a:r>
            <a:endParaRPr lang="en-US" sz="2000" b="1" dirty="0">
              <a:ln w="3175" cap="flat" cmpd="sng" algn="ctr">
                <a:noFill/>
                <a:prstDash val="solid"/>
                <a:round/>
                <a:headEnd type="none" w="med" len="med"/>
                <a:tailEnd type="none" w="med" len="med"/>
              </a:ln>
              <a:solidFill>
                <a:schemeClr val="bg1"/>
              </a:solidFill>
              <a:latin typeface="Franklin Gothic Medium"/>
              <a:cs typeface="Franklin Gothic Medium"/>
            </a:endParaRPr>
          </a:p>
        </p:txBody>
      </p:sp>
    </p:spTree>
    <p:extLst>
      <p:ext uri="{BB962C8B-B14F-4D97-AF65-F5344CB8AC3E}">
        <p14:creationId xmlns:p14="http://schemas.microsoft.com/office/powerpoint/2010/main" val="223066661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QR_perf_cmp_cpu_Jan2015.eps"/>
          <p:cNvPicPr>
            <a:picLocks noChangeAspect="1"/>
          </p:cNvPicPr>
          <p:nvPr/>
        </p:nvPicPr>
        <p:blipFill>
          <a:blip r:embed="rId2"/>
          <a:stretch>
            <a:fillRect/>
          </a:stretch>
        </p:blipFill>
        <p:spPr>
          <a:xfrm>
            <a:off x="182880" y="1463040"/>
            <a:ext cx="8685325" cy="4754880"/>
          </a:xfrm>
          <a:prstGeom prst="rect">
            <a:avLst/>
          </a:prstGeom>
        </p:spPr>
      </p:pic>
      <p:sp>
        <p:nvSpPr>
          <p:cNvPr id="4" name="Rectangle 3"/>
          <p:cNvSpPr>
            <a:spLocks/>
          </p:cNvSpPr>
          <p:nvPr/>
        </p:nvSpPr>
        <p:spPr bwMode="auto">
          <a:xfrm>
            <a:off x="5080174" y="5931201"/>
            <a:ext cx="2993664" cy="647700"/>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pPr>
              <a:buFont typeface="Arial"/>
              <a:buChar char="•"/>
            </a:pPr>
            <a:r>
              <a:rPr lang="en-US" sz="1000" dirty="0" smtClean="0"/>
              <a:t>  2x8-core Intel Xeon E5-2670  Sandy Bridge socket</a:t>
            </a:r>
          </a:p>
          <a:p>
            <a:pPr>
              <a:buFont typeface="Arial"/>
              <a:buChar char="•"/>
            </a:pPr>
            <a:r>
              <a:rPr lang="en-US" sz="1000" dirty="0" smtClean="0">
                <a:solidFill>
                  <a:schemeClr val="tx1"/>
                </a:solidFill>
                <a:ea typeface="Helvetica Neue Light" charset="0"/>
                <a:cs typeface="Helvetica Neue Light" charset="0"/>
              </a:rPr>
              <a:t>  NVIDIA </a:t>
            </a:r>
            <a:r>
              <a:rPr lang="en-US" sz="1000" dirty="0" err="1">
                <a:solidFill>
                  <a:schemeClr val="tx1"/>
                </a:solidFill>
                <a:ea typeface="Helvetica Neue Light" charset="0"/>
                <a:cs typeface="Helvetica Neue Light" charset="0"/>
              </a:rPr>
              <a:t>Kepler</a:t>
            </a:r>
            <a:r>
              <a:rPr lang="en-US" sz="1000" dirty="0">
                <a:solidFill>
                  <a:schemeClr val="tx1"/>
                </a:solidFill>
                <a:ea typeface="Helvetica Neue Light" charset="0"/>
                <a:cs typeface="Helvetica Neue Light" charset="0"/>
              </a:rPr>
              <a:t> </a:t>
            </a:r>
            <a:r>
              <a:rPr lang="en-US" sz="1000" dirty="0" smtClean="0">
                <a:solidFill>
                  <a:schemeClr val="tx1"/>
                </a:solidFill>
                <a:ea typeface="Helvetica Neue Light" charset="0"/>
                <a:cs typeface="Helvetica Neue Light" charset="0"/>
              </a:rPr>
              <a:t>K40 </a:t>
            </a:r>
            <a:r>
              <a:rPr lang="en-US" sz="1000" dirty="0">
                <a:solidFill>
                  <a:schemeClr val="tx1"/>
                </a:solidFill>
                <a:ea typeface="Helvetica Neue Light" charset="0"/>
                <a:cs typeface="Helvetica Neue Light" charset="0"/>
              </a:rPr>
              <a:t>GPU</a:t>
            </a:r>
          </a:p>
        </p:txBody>
      </p:sp>
      <p:sp>
        <p:nvSpPr>
          <p:cNvPr id="5" name="TextBox 4"/>
          <p:cNvSpPr txBox="1"/>
          <p:nvPr/>
        </p:nvSpPr>
        <p:spPr>
          <a:xfrm>
            <a:off x="5755356" y="1401245"/>
            <a:ext cx="2273107" cy="400110"/>
          </a:xfrm>
          <a:prstGeom prst="rect">
            <a:avLst/>
          </a:prstGeom>
          <a:solidFill>
            <a:schemeClr val="accent1"/>
          </a:solidFill>
          <a:ln w="38100">
            <a:solidFill>
              <a:schemeClr val="accent1">
                <a:lumMod val="50000"/>
              </a:schemeClr>
            </a:solidFill>
          </a:ln>
          <a:scene3d>
            <a:camera prst="orthographicFront"/>
            <a:lightRig rig="threePt" dir="t"/>
          </a:scene3d>
          <a:sp3d>
            <a:bevelT/>
          </a:sp3d>
        </p:spPr>
        <p:txBody>
          <a:bodyPr wrap="square" rtlCol="0">
            <a:spAutoFit/>
          </a:bodyPr>
          <a:lstStyle/>
          <a:p>
            <a:pPr algn="ctr"/>
            <a:r>
              <a:rPr lang="en-US" sz="2000" b="1" dirty="0" smtClean="0">
                <a:ln w="3175" cap="flat" cmpd="sng" algn="ctr">
                  <a:noFill/>
                  <a:prstDash val="solid"/>
                  <a:round/>
                  <a:headEnd type="none" w="med" len="med"/>
                  <a:tailEnd type="none" w="med" len="med"/>
                </a:ln>
                <a:solidFill>
                  <a:schemeClr val="bg1"/>
                </a:solidFill>
                <a:latin typeface="Franklin Gothic Medium"/>
                <a:cs typeface="Franklin Gothic Medium"/>
              </a:rPr>
              <a:t>Higher is better</a:t>
            </a:r>
            <a:endParaRPr lang="en-US" sz="2000" b="1" dirty="0">
              <a:ln w="3175" cap="flat" cmpd="sng" algn="ctr">
                <a:noFill/>
                <a:prstDash val="solid"/>
                <a:round/>
                <a:headEnd type="none" w="med" len="med"/>
                <a:tailEnd type="none" w="med" len="med"/>
              </a:ln>
              <a:solidFill>
                <a:schemeClr val="bg1"/>
              </a:solidFill>
              <a:latin typeface="Franklin Gothic Medium"/>
              <a:cs typeface="Franklin Gothic Medium"/>
            </a:endParaRPr>
          </a:p>
        </p:txBody>
      </p:sp>
      <p:sp>
        <p:nvSpPr>
          <p:cNvPr id="8" name="Title 1"/>
          <p:cNvSpPr>
            <a:spLocks noGrp="1"/>
          </p:cNvSpPr>
          <p:nvPr>
            <p:ph type="title"/>
          </p:nvPr>
        </p:nvSpPr>
        <p:spPr>
          <a:xfrm>
            <a:off x="111204" y="177114"/>
            <a:ext cx="8229600" cy="888705"/>
          </a:xfrm>
        </p:spPr>
        <p:txBody>
          <a:bodyPr/>
          <a:lstStyle/>
          <a:p>
            <a:r>
              <a:rPr lang="en-US" dirty="0" smtClean="0"/>
              <a:t>MAGMA Batched Computations</a:t>
            </a:r>
            <a:br>
              <a:rPr lang="en-US" dirty="0" smtClean="0"/>
            </a:br>
            <a:r>
              <a:rPr lang="en-US" dirty="0"/>
              <a:t> </a:t>
            </a:r>
            <a:r>
              <a:rPr lang="en-US" dirty="0" smtClean="0"/>
              <a:t> Comparison to CPUs</a:t>
            </a:r>
            <a:endParaRPr lang="en-US" dirty="0"/>
          </a:p>
        </p:txBody>
      </p:sp>
    </p:spTree>
    <p:extLst>
      <p:ext uri="{BB962C8B-B14F-4D97-AF65-F5344CB8AC3E}">
        <p14:creationId xmlns:p14="http://schemas.microsoft.com/office/powerpoint/2010/main" val="151522789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rot="10800000">
            <a:off x="390391" y="1"/>
            <a:ext cx="8137146" cy="6401753"/>
          </a:xfrm>
          <a:prstGeom prst="rect">
            <a:avLst/>
          </a:prstGeom>
          <a:noFill/>
        </p:spPr>
        <p:txBody>
          <a:bodyPr wrap="square" rtlCol="0">
            <a:spAutoFit/>
          </a:bodyPr>
          <a:lstStyle/>
          <a:p>
            <a:pPr algn="just">
              <a:spcAft>
                <a:spcPts val="1200"/>
              </a:spcAft>
            </a:pPr>
            <a:r>
              <a:rPr lang="en-US" sz="4000" b="1" dirty="0" smtClean="0">
                <a:solidFill>
                  <a:srgbClr val="376092"/>
                </a:solidFill>
                <a:latin typeface="Arial"/>
                <a:cs typeface="Arial"/>
              </a:rPr>
              <a:t>Batched computation</a:t>
            </a:r>
          </a:p>
          <a:p>
            <a:r>
              <a:rPr lang="fr-FR" sz="2000" dirty="0" err="1" smtClean="0">
                <a:latin typeface="American Typewriter Condensed"/>
                <a:cs typeface="American Typewriter Condensed"/>
              </a:rPr>
              <a:t>int</a:t>
            </a:r>
            <a:r>
              <a:rPr lang="fr-FR" sz="2000" dirty="0" smtClean="0">
                <a:latin typeface="American Typewriter Condensed"/>
                <a:cs typeface="American Typewriter Condensed"/>
              </a:rPr>
              <a:t> main (</a:t>
            </a:r>
            <a:r>
              <a:rPr lang="fr-FR" sz="2000" dirty="0" err="1" smtClean="0">
                <a:latin typeface="American Typewriter Condensed"/>
                <a:cs typeface="American Typewriter Condensed"/>
              </a:rPr>
              <a:t>int</a:t>
            </a:r>
            <a:r>
              <a:rPr lang="fr-FR" sz="2000" dirty="0" smtClean="0">
                <a:latin typeface="American Typewriter Condensed"/>
                <a:cs typeface="American Typewriter Condensed"/>
              </a:rPr>
              <a:t> </a:t>
            </a:r>
            <a:r>
              <a:rPr lang="fr-FR" sz="2000" dirty="0" err="1" smtClean="0">
                <a:latin typeface="American Typewriter Condensed"/>
                <a:cs typeface="American Typewriter Condensed"/>
              </a:rPr>
              <a:t>argc</a:t>
            </a:r>
            <a:r>
              <a:rPr lang="fr-FR" sz="2000" dirty="0" smtClean="0">
                <a:latin typeface="American Typewriter Condensed"/>
                <a:cs typeface="American Typewriter Condensed"/>
              </a:rPr>
              <a:t>, char *</a:t>
            </a:r>
            <a:r>
              <a:rPr lang="fr-FR" sz="2000" dirty="0" err="1" smtClean="0">
                <a:latin typeface="American Typewriter Condensed"/>
                <a:cs typeface="American Typewriter Condensed"/>
              </a:rPr>
              <a:t>argv</a:t>
            </a:r>
            <a:r>
              <a:rPr lang="fr-FR" sz="2000" dirty="0" smtClean="0">
                <a:latin typeface="American Typewriter Condensed"/>
                <a:cs typeface="American Typewriter Condensed"/>
              </a:rPr>
              <a:t>[]) </a:t>
            </a:r>
            <a:endParaRPr lang="en-US" sz="2000" dirty="0" smtClean="0">
              <a:latin typeface="American Typewriter Condensed"/>
              <a:cs typeface="American Typewriter Condensed"/>
            </a:endParaRPr>
          </a:p>
          <a:p>
            <a:r>
              <a:rPr lang="fr-FR" sz="2000" dirty="0" smtClean="0">
                <a:latin typeface="American Typewriter Condensed"/>
                <a:cs typeface="American Typewriter Condensed"/>
              </a:rPr>
              <a:t>{</a:t>
            </a:r>
            <a:endParaRPr lang="en-US" sz="2000" dirty="0">
              <a:latin typeface="American Typewriter Condensed"/>
              <a:cs typeface="American Typewriter Condensed"/>
            </a:endParaRPr>
          </a:p>
          <a:p>
            <a:r>
              <a:rPr lang="fr-FR" sz="2000" dirty="0" err="1">
                <a:latin typeface="American Typewriter Condensed"/>
                <a:cs typeface="American Typewriter Condensed"/>
              </a:rPr>
              <a:t>int</a:t>
            </a:r>
            <a:r>
              <a:rPr lang="fr-FR" sz="2000" dirty="0">
                <a:latin typeface="American Typewriter Condensed"/>
                <a:cs typeface="American Typewriter Condensed"/>
              </a:rPr>
              <a:t> </a:t>
            </a:r>
            <a:r>
              <a:rPr lang="fr-FR" sz="2000" dirty="0" err="1">
                <a:latin typeface="American Typewriter Condensed"/>
                <a:cs typeface="American Typewriter Condensed"/>
              </a:rPr>
              <a:t>nthreads</a:t>
            </a:r>
            <a:r>
              <a:rPr lang="fr-FR" sz="2000" dirty="0">
                <a:latin typeface="American Typewriter Condensed"/>
                <a:cs typeface="American Typewriter Condensed"/>
              </a:rPr>
              <a:t>, </a:t>
            </a:r>
            <a:r>
              <a:rPr lang="fr-FR" sz="2000" dirty="0" err="1">
                <a:latin typeface="American Typewriter Condensed"/>
                <a:cs typeface="American Typewriter Condensed"/>
              </a:rPr>
              <a:t>tid</a:t>
            </a:r>
            <a:r>
              <a:rPr lang="fr-FR" sz="2000" dirty="0">
                <a:latin typeface="American Typewriter Condensed"/>
                <a:cs typeface="American Typewriter Condensed"/>
              </a:rPr>
              <a:t>;</a:t>
            </a:r>
            <a:endParaRPr lang="en-US" sz="2000" dirty="0">
              <a:latin typeface="American Typewriter Condensed"/>
              <a:cs typeface="American Typewriter Condensed"/>
            </a:endParaRPr>
          </a:p>
          <a:p>
            <a:r>
              <a:rPr lang="fr-FR" sz="2000" dirty="0">
                <a:latin typeface="American Typewriter Condensed"/>
                <a:cs typeface="American Typewriter Condensed"/>
              </a:rPr>
              <a:t>/* </a:t>
            </a:r>
            <a:r>
              <a:rPr lang="fr-FR" sz="2000" dirty="0" err="1">
                <a:latin typeface="American Typewriter Condensed"/>
                <a:cs typeface="American Typewriter Condensed"/>
              </a:rPr>
              <a:t>Fork</a:t>
            </a:r>
            <a:r>
              <a:rPr lang="fr-FR" sz="2000" dirty="0">
                <a:latin typeface="American Typewriter Condensed"/>
                <a:cs typeface="American Typewriter Condensed"/>
              </a:rPr>
              <a:t> a team of threads </a:t>
            </a:r>
            <a:r>
              <a:rPr lang="fr-FR" sz="2000" dirty="0" err="1">
                <a:latin typeface="American Typewriter Condensed"/>
                <a:cs typeface="American Typewriter Condensed"/>
              </a:rPr>
              <a:t>giving</a:t>
            </a:r>
            <a:r>
              <a:rPr lang="fr-FR" sz="2000" dirty="0">
                <a:latin typeface="American Typewriter Condensed"/>
                <a:cs typeface="American Typewriter Condensed"/>
              </a:rPr>
              <a:t> </a:t>
            </a:r>
            <a:r>
              <a:rPr lang="fr-FR" sz="2000" dirty="0" err="1">
                <a:latin typeface="American Typewriter Condensed"/>
                <a:cs typeface="American Typewriter Condensed"/>
              </a:rPr>
              <a:t>them</a:t>
            </a:r>
            <a:r>
              <a:rPr lang="fr-FR" sz="2000" dirty="0">
                <a:latin typeface="American Typewriter Condensed"/>
                <a:cs typeface="American Typewriter Condensed"/>
              </a:rPr>
              <a:t> </a:t>
            </a:r>
            <a:r>
              <a:rPr lang="fr-FR" sz="2000" dirty="0" err="1">
                <a:latin typeface="American Typewriter Condensed"/>
                <a:cs typeface="American Typewriter Condensed"/>
              </a:rPr>
              <a:t>their</a:t>
            </a:r>
            <a:r>
              <a:rPr lang="fr-FR" sz="2000" dirty="0">
                <a:latin typeface="American Typewriter Condensed"/>
                <a:cs typeface="American Typewriter Condensed"/>
              </a:rPr>
              <a:t> </a:t>
            </a:r>
            <a:r>
              <a:rPr lang="fr-FR" sz="2000" dirty="0" err="1">
                <a:latin typeface="American Typewriter Condensed"/>
                <a:cs typeface="American Typewriter Condensed"/>
              </a:rPr>
              <a:t>own</a:t>
            </a:r>
            <a:r>
              <a:rPr lang="fr-FR" sz="2000" dirty="0">
                <a:latin typeface="American Typewriter Condensed"/>
                <a:cs typeface="American Typewriter Condensed"/>
              </a:rPr>
              <a:t> copies of variables */</a:t>
            </a:r>
            <a:endParaRPr lang="en-US" sz="2000" dirty="0">
              <a:latin typeface="American Typewriter Condensed"/>
              <a:cs typeface="American Typewriter Condensed"/>
            </a:endParaRPr>
          </a:p>
          <a:p>
            <a:r>
              <a:rPr lang="fr-FR" sz="2000" dirty="0">
                <a:latin typeface="American Typewriter Condensed"/>
                <a:cs typeface="American Typewriter Condensed"/>
              </a:rPr>
              <a:t>#</a:t>
            </a:r>
            <a:r>
              <a:rPr lang="fr-FR" sz="2000" dirty="0" err="1">
                <a:latin typeface="American Typewriter Condensed"/>
                <a:cs typeface="American Typewriter Condensed"/>
              </a:rPr>
              <a:t>pragma</a:t>
            </a:r>
            <a:r>
              <a:rPr lang="fr-FR" sz="2000" dirty="0">
                <a:latin typeface="American Typewriter Condensed"/>
                <a:cs typeface="American Typewriter Condensed"/>
              </a:rPr>
              <a:t> </a:t>
            </a:r>
            <a:r>
              <a:rPr lang="fr-FR" sz="2000" dirty="0" err="1">
                <a:latin typeface="American Typewriter Condensed"/>
                <a:cs typeface="American Typewriter Condensed"/>
              </a:rPr>
              <a:t>omp</a:t>
            </a:r>
            <a:r>
              <a:rPr lang="fr-FR" sz="2000" dirty="0">
                <a:latin typeface="American Typewriter Condensed"/>
                <a:cs typeface="American Typewriter Condensed"/>
              </a:rPr>
              <a:t> </a:t>
            </a:r>
            <a:r>
              <a:rPr lang="fr-FR" sz="2000" dirty="0" err="1">
                <a:latin typeface="American Typewriter Condensed"/>
                <a:cs typeface="American Typewriter Condensed"/>
              </a:rPr>
              <a:t>parallel</a:t>
            </a:r>
            <a:r>
              <a:rPr lang="fr-FR" sz="2000" dirty="0">
                <a:latin typeface="American Typewriter Condensed"/>
                <a:cs typeface="American Typewriter Condensed"/>
              </a:rPr>
              <a:t> </a:t>
            </a:r>
            <a:r>
              <a:rPr lang="fr-FR" sz="2000" dirty="0" err="1">
                <a:latin typeface="American Typewriter Condensed"/>
                <a:cs typeface="American Typewriter Condensed"/>
              </a:rPr>
              <a:t>private(nthreads</a:t>
            </a:r>
            <a:r>
              <a:rPr lang="fr-FR" sz="2000" dirty="0">
                <a:latin typeface="American Typewriter Condensed"/>
                <a:cs typeface="American Typewriter Condensed"/>
              </a:rPr>
              <a:t>, </a:t>
            </a:r>
            <a:r>
              <a:rPr lang="fr-FR" sz="2000" dirty="0" err="1">
                <a:latin typeface="American Typewriter Condensed"/>
                <a:cs typeface="American Typewriter Condensed"/>
              </a:rPr>
              <a:t>tid</a:t>
            </a:r>
            <a:r>
              <a:rPr lang="fr-FR" sz="2000" dirty="0">
                <a:latin typeface="American Typewriter Condensed"/>
                <a:cs typeface="American Typewriter Condensed"/>
              </a:rPr>
              <a:t>)</a:t>
            </a:r>
            <a:endParaRPr lang="en-US" sz="2000" dirty="0">
              <a:latin typeface="American Typewriter Condensed"/>
              <a:cs typeface="American Typewriter Condensed"/>
            </a:endParaRPr>
          </a:p>
          <a:p>
            <a:r>
              <a:rPr lang="fr-FR" sz="2000" dirty="0">
                <a:latin typeface="American Typewriter Condensed"/>
                <a:cs typeface="American Typewriter Condensed"/>
              </a:rPr>
              <a:t>  {</a:t>
            </a:r>
            <a:endParaRPr lang="en-US" sz="2000" dirty="0">
              <a:latin typeface="American Typewriter Condensed"/>
              <a:cs typeface="American Typewriter Condensed"/>
            </a:endParaRPr>
          </a:p>
          <a:p>
            <a:r>
              <a:rPr lang="fr-FR" sz="2000" dirty="0">
                <a:latin typeface="American Typewriter Condensed"/>
                <a:cs typeface="American Typewriter Condensed"/>
              </a:rPr>
              <a:t>  /* </a:t>
            </a:r>
            <a:r>
              <a:rPr lang="fr-FR" sz="2000" dirty="0" err="1">
                <a:latin typeface="American Typewriter Condensed"/>
                <a:cs typeface="American Typewriter Condensed"/>
              </a:rPr>
              <a:t>Obtain</a:t>
            </a:r>
            <a:r>
              <a:rPr lang="fr-FR" sz="2000" dirty="0">
                <a:latin typeface="American Typewriter Condensed"/>
                <a:cs typeface="American Typewriter Condensed"/>
              </a:rPr>
              <a:t> thread </a:t>
            </a:r>
            <a:r>
              <a:rPr lang="fr-FR" sz="2000" dirty="0" err="1">
                <a:latin typeface="American Typewriter Condensed"/>
                <a:cs typeface="American Typewriter Condensed"/>
              </a:rPr>
              <a:t>number</a:t>
            </a:r>
            <a:r>
              <a:rPr lang="fr-FR" sz="2000" dirty="0">
                <a:latin typeface="American Typewriter Condensed"/>
                <a:cs typeface="American Typewriter Condensed"/>
              </a:rPr>
              <a:t> */</a:t>
            </a:r>
            <a:endParaRPr lang="en-US" sz="2000" dirty="0">
              <a:latin typeface="American Typewriter Condensed"/>
              <a:cs typeface="American Typewriter Condensed"/>
            </a:endParaRPr>
          </a:p>
          <a:p>
            <a:r>
              <a:rPr lang="fr-FR" sz="2000" dirty="0">
                <a:latin typeface="American Typewriter Condensed"/>
                <a:cs typeface="American Typewriter Condensed"/>
              </a:rPr>
              <a:t>  </a:t>
            </a:r>
            <a:r>
              <a:rPr lang="fr-FR" sz="2000" dirty="0" err="1">
                <a:latin typeface="American Typewriter Condensed"/>
                <a:cs typeface="American Typewriter Condensed"/>
              </a:rPr>
              <a:t>tid</a:t>
            </a:r>
            <a:r>
              <a:rPr lang="fr-FR" sz="2000" dirty="0">
                <a:latin typeface="American Typewriter Condensed"/>
                <a:cs typeface="American Typewriter Condensed"/>
              </a:rPr>
              <a:t> = </a:t>
            </a:r>
            <a:r>
              <a:rPr lang="fr-FR" sz="2000" dirty="0" err="1">
                <a:latin typeface="American Typewriter Condensed"/>
                <a:cs typeface="American Typewriter Condensed"/>
              </a:rPr>
              <a:t>omp_get_thread_num</a:t>
            </a:r>
            <a:r>
              <a:rPr lang="fr-FR" sz="2000" dirty="0">
                <a:latin typeface="American Typewriter Condensed"/>
                <a:cs typeface="American Typewriter Condensed"/>
              </a:rPr>
              <a:t>();</a:t>
            </a:r>
            <a:endParaRPr lang="en-US" sz="2000" dirty="0">
              <a:latin typeface="American Typewriter Condensed"/>
              <a:cs typeface="American Typewriter Condensed"/>
            </a:endParaRPr>
          </a:p>
          <a:p>
            <a:r>
              <a:rPr lang="fr-FR" sz="2000" b="1" dirty="0">
                <a:latin typeface="American Typewriter Condensed"/>
                <a:cs typeface="American Typewriter Condensed"/>
              </a:rPr>
              <a:t>  </a:t>
            </a:r>
            <a:r>
              <a:rPr lang="fr-FR" sz="2000" b="1" dirty="0" err="1">
                <a:latin typeface="American Typewriter Condensed"/>
                <a:cs typeface="American Typewriter Condensed"/>
              </a:rPr>
              <a:t>printf</a:t>
            </a:r>
            <a:r>
              <a:rPr lang="fr-FR" sz="2000" b="1" dirty="0" smtClean="0">
                <a:latin typeface="American Typewriter Condensed"/>
                <a:cs typeface="American Typewriter Condensed"/>
              </a:rPr>
              <a:t>( »</a:t>
            </a:r>
            <a:r>
              <a:rPr lang="fr-FR" sz="2000" b="1" dirty="0" err="1" smtClean="0">
                <a:solidFill>
                  <a:srgbClr val="80D81D"/>
                </a:solidFill>
                <a:latin typeface="American Typewriter Condensed"/>
                <a:cs typeface="American Typewriter Condensed"/>
              </a:rPr>
              <a:t>Batched</a:t>
            </a:r>
            <a:r>
              <a:rPr lang="fr-FR" sz="2000" b="1" dirty="0" smtClean="0">
                <a:solidFill>
                  <a:srgbClr val="80D81D"/>
                </a:solidFill>
                <a:latin typeface="American Typewriter Condensed"/>
                <a:cs typeface="American Typewriter Condensed"/>
              </a:rPr>
              <a:t> computation </a:t>
            </a:r>
            <a:r>
              <a:rPr lang="fr-FR" sz="2000" b="1" dirty="0" err="1" smtClean="0">
                <a:latin typeface="American Typewriter Condensed"/>
                <a:cs typeface="American Typewriter Condensed"/>
              </a:rPr>
              <a:t>from</a:t>
            </a:r>
            <a:r>
              <a:rPr lang="fr-FR" sz="2000" b="1" dirty="0" smtClean="0">
                <a:latin typeface="American Typewriter Condensed"/>
                <a:cs typeface="American Typewriter Condensed"/>
              </a:rPr>
              <a:t> </a:t>
            </a:r>
            <a:r>
              <a:rPr lang="fr-FR" sz="2000" b="1" dirty="0">
                <a:latin typeface="American Typewriter Condensed"/>
                <a:cs typeface="American Typewriter Condensed"/>
              </a:rPr>
              <a:t>thread = %d\n", </a:t>
            </a:r>
            <a:r>
              <a:rPr lang="fr-FR" sz="2000" b="1" dirty="0" err="1">
                <a:latin typeface="American Typewriter Condensed"/>
                <a:cs typeface="American Typewriter Condensed"/>
              </a:rPr>
              <a:t>tid</a:t>
            </a:r>
            <a:r>
              <a:rPr lang="fr-FR" sz="2000" b="1" dirty="0">
                <a:latin typeface="American Typewriter Condensed"/>
                <a:cs typeface="American Typewriter Condensed"/>
              </a:rPr>
              <a:t>);</a:t>
            </a:r>
            <a:endParaRPr lang="en-US" sz="2000" b="1" dirty="0">
              <a:latin typeface="American Typewriter Condensed"/>
              <a:cs typeface="American Typewriter Condensed"/>
            </a:endParaRPr>
          </a:p>
          <a:p>
            <a:r>
              <a:rPr lang="fr-FR" sz="2000" dirty="0">
                <a:latin typeface="American Typewriter Condensed"/>
                <a:cs typeface="American Typewriter Condensed"/>
              </a:rPr>
              <a:t>  /* </a:t>
            </a:r>
            <a:r>
              <a:rPr lang="fr-FR" sz="2000" dirty="0" err="1">
                <a:latin typeface="American Typewriter Condensed"/>
                <a:cs typeface="American Typewriter Condensed"/>
              </a:rPr>
              <a:t>Only</a:t>
            </a:r>
            <a:r>
              <a:rPr lang="fr-FR" sz="2000" dirty="0">
                <a:latin typeface="American Typewriter Condensed"/>
                <a:cs typeface="American Typewriter Condensed"/>
              </a:rPr>
              <a:t> master thread </a:t>
            </a:r>
            <a:r>
              <a:rPr lang="fr-FR" sz="2000" dirty="0" err="1">
                <a:latin typeface="American Typewriter Condensed"/>
                <a:cs typeface="American Typewriter Condensed"/>
              </a:rPr>
              <a:t>does</a:t>
            </a:r>
            <a:r>
              <a:rPr lang="fr-FR" sz="2000" dirty="0">
                <a:latin typeface="American Typewriter Condensed"/>
                <a:cs typeface="American Typewriter Condensed"/>
              </a:rPr>
              <a:t> </a:t>
            </a:r>
            <a:r>
              <a:rPr lang="fr-FR" sz="2000" dirty="0" err="1">
                <a:latin typeface="American Typewriter Condensed"/>
                <a:cs typeface="American Typewriter Condensed"/>
              </a:rPr>
              <a:t>this</a:t>
            </a:r>
            <a:r>
              <a:rPr lang="fr-FR" sz="2000" dirty="0">
                <a:latin typeface="American Typewriter Condensed"/>
                <a:cs typeface="American Typewriter Condensed"/>
              </a:rPr>
              <a:t> */</a:t>
            </a:r>
            <a:endParaRPr lang="en-US" sz="2000" dirty="0">
              <a:latin typeface="American Typewriter Condensed"/>
              <a:cs typeface="American Typewriter Condensed"/>
            </a:endParaRPr>
          </a:p>
          <a:p>
            <a:r>
              <a:rPr lang="fr-FR" sz="2000" dirty="0">
                <a:latin typeface="American Typewriter Condensed"/>
                <a:cs typeface="American Typewriter Condensed"/>
              </a:rPr>
              <a:t>  if (</a:t>
            </a:r>
            <a:r>
              <a:rPr lang="fr-FR" sz="2000" dirty="0" err="1">
                <a:latin typeface="American Typewriter Condensed"/>
                <a:cs typeface="American Typewriter Condensed"/>
              </a:rPr>
              <a:t>tid</a:t>
            </a:r>
            <a:r>
              <a:rPr lang="fr-FR" sz="2000" dirty="0">
                <a:latin typeface="American Typewriter Condensed"/>
                <a:cs typeface="American Typewriter Condensed"/>
              </a:rPr>
              <a:t> == 0) </a:t>
            </a:r>
            <a:endParaRPr lang="en-US" sz="2000" dirty="0">
              <a:latin typeface="American Typewriter Condensed"/>
              <a:cs typeface="American Typewriter Condensed"/>
            </a:endParaRPr>
          </a:p>
          <a:p>
            <a:r>
              <a:rPr lang="fr-FR" sz="2000" dirty="0">
                <a:latin typeface="American Typewriter Condensed"/>
                <a:cs typeface="American Typewriter Condensed"/>
              </a:rPr>
              <a:t>    {</a:t>
            </a:r>
            <a:endParaRPr lang="en-US" sz="2000" dirty="0">
              <a:latin typeface="American Typewriter Condensed"/>
              <a:cs typeface="American Typewriter Condensed"/>
            </a:endParaRPr>
          </a:p>
          <a:p>
            <a:r>
              <a:rPr lang="fr-FR" sz="2000" dirty="0">
                <a:latin typeface="American Typewriter Condensed"/>
                <a:cs typeface="American Typewriter Condensed"/>
              </a:rPr>
              <a:t>    </a:t>
            </a:r>
            <a:r>
              <a:rPr lang="fr-FR" sz="2000" dirty="0" err="1">
                <a:latin typeface="American Typewriter Condensed"/>
                <a:cs typeface="American Typewriter Condensed"/>
              </a:rPr>
              <a:t>nthreads</a:t>
            </a:r>
            <a:r>
              <a:rPr lang="fr-FR" sz="2000" dirty="0">
                <a:latin typeface="American Typewriter Condensed"/>
                <a:cs typeface="American Typewriter Condensed"/>
              </a:rPr>
              <a:t> = </a:t>
            </a:r>
            <a:r>
              <a:rPr lang="fr-FR" sz="2000" dirty="0" err="1">
                <a:latin typeface="American Typewriter Condensed"/>
                <a:cs typeface="American Typewriter Condensed"/>
              </a:rPr>
              <a:t>omp_get_num_threads</a:t>
            </a:r>
            <a:r>
              <a:rPr lang="fr-FR" sz="2000" dirty="0">
                <a:latin typeface="American Typewriter Condensed"/>
                <a:cs typeface="American Typewriter Condensed"/>
              </a:rPr>
              <a:t>();</a:t>
            </a:r>
            <a:endParaRPr lang="en-US" sz="2000" dirty="0">
              <a:latin typeface="American Typewriter Condensed"/>
              <a:cs typeface="American Typewriter Condensed"/>
            </a:endParaRPr>
          </a:p>
          <a:p>
            <a:r>
              <a:rPr lang="fr-FR" sz="2000" dirty="0">
                <a:latin typeface="American Typewriter Condensed"/>
                <a:cs typeface="American Typewriter Condensed"/>
              </a:rPr>
              <a:t>    </a:t>
            </a:r>
            <a:r>
              <a:rPr lang="fr-FR" sz="2000" dirty="0" err="1">
                <a:latin typeface="American Typewriter Condensed"/>
                <a:cs typeface="American Typewriter Condensed"/>
              </a:rPr>
              <a:t>printf("Number</a:t>
            </a:r>
            <a:r>
              <a:rPr lang="fr-FR" sz="2000" dirty="0">
                <a:latin typeface="American Typewriter Condensed"/>
                <a:cs typeface="American Typewriter Condensed"/>
              </a:rPr>
              <a:t> of threads = %d\n", </a:t>
            </a:r>
            <a:r>
              <a:rPr lang="fr-FR" sz="2000" dirty="0" err="1">
                <a:latin typeface="American Typewriter Condensed"/>
                <a:cs typeface="American Typewriter Condensed"/>
              </a:rPr>
              <a:t>nthreads</a:t>
            </a:r>
            <a:r>
              <a:rPr lang="fr-FR" sz="2000" dirty="0">
                <a:latin typeface="American Typewriter Condensed"/>
                <a:cs typeface="American Typewriter Condensed"/>
              </a:rPr>
              <a:t>);</a:t>
            </a:r>
            <a:endParaRPr lang="en-US" sz="2000" dirty="0">
              <a:latin typeface="American Typewriter Condensed"/>
              <a:cs typeface="American Typewriter Condensed"/>
            </a:endParaRPr>
          </a:p>
          <a:p>
            <a:r>
              <a:rPr lang="fr-FR" sz="2000" dirty="0">
                <a:latin typeface="American Typewriter Condensed"/>
                <a:cs typeface="American Typewriter Condensed"/>
              </a:rPr>
              <a:t>    }</a:t>
            </a:r>
            <a:endParaRPr lang="en-US" sz="2000" dirty="0">
              <a:latin typeface="American Typewriter Condensed"/>
              <a:cs typeface="American Typewriter Condensed"/>
            </a:endParaRPr>
          </a:p>
          <a:p>
            <a:r>
              <a:rPr lang="fr-FR" sz="2000" dirty="0">
                <a:latin typeface="American Typewriter Condensed"/>
                <a:cs typeface="American Typewriter Condensed"/>
              </a:rPr>
              <a:t>  }  /* All threads </a:t>
            </a:r>
            <a:r>
              <a:rPr lang="fr-FR" sz="2000" dirty="0" err="1">
                <a:latin typeface="American Typewriter Condensed"/>
                <a:cs typeface="American Typewriter Condensed"/>
              </a:rPr>
              <a:t>join</a:t>
            </a:r>
            <a:r>
              <a:rPr lang="fr-FR" sz="2000" dirty="0">
                <a:latin typeface="American Typewriter Condensed"/>
                <a:cs typeface="American Typewriter Condensed"/>
              </a:rPr>
              <a:t> master thread and </a:t>
            </a:r>
            <a:r>
              <a:rPr lang="fr-FR" sz="2000" dirty="0" err="1">
                <a:latin typeface="American Typewriter Condensed"/>
                <a:cs typeface="American Typewriter Condensed"/>
              </a:rPr>
              <a:t>disband</a:t>
            </a:r>
            <a:r>
              <a:rPr lang="fr-FR" sz="2000" dirty="0">
                <a:latin typeface="American Typewriter Condensed"/>
                <a:cs typeface="American Typewriter Condensed"/>
              </a:rPr>
              <a:t> */</a:t>
            </a:r>
            <a:endParaRPr lang="en-US" sz="2000" dirty="0">
              <a:latin typeface="American Typewriter Condensed"/>
              <a:cs typeface="American Typewriter Condensed"/>
            </a:endParaRPr>
          </a:p>
          <a:p>
            <a:r>
              <a:rPr lang="fr-FR" sz="2000" dirty="0">
                <a:latin typeface="American Typewriter Condensed"/>
                <a:cs typeface="American Typewriter Condensed"/>
              </a:rPr>
              <a:t>}</a:t>
            </a:r>
            <a:endParaRPr lang="en-US" sz="2000" dirty="0">
              <a:latin typeface="American Typewriter Condensed"/>
              <a:cs typeface="American Typewriter Condensed"/>
            </a:endParaRPr>
          </a:p>
          <a:p>
            <a:pPr algn="just">
              <a:spcAft>
                <a:spcPts val="1200"/>
              </a:spcAft>
            </a:pPr>
            <a:endParaRPr lang="en-US" sz="2000" b="1" dirty="0" smtClean="0">
              <a:latin typeface="Times"/>
              <a:cs typeface="Times"/>
            </a:endParaRPr>
          </a:p>
        </p:txBody>
      </p:sp>
      <p:sp>
        <p:nvSpPr>
          <p:cNvPr id="4" name="Title 1"/>
          <p:cNvSpPr>
            <a:spLocks noGrp="1"/>
          </p:cNvSpPr>
          <p:nvPr>
            <p:ph type="title"/>
          </p:nvPr>
        </p:nvSpPr>
        <p:spPr>
          <a:xfrm>
            <a:off x="111204" y="177114"/>
            <a:ext cx="8229600" cy="496290"/>
          </a:xfrm>
        </p:spPr>
        <p:txBody>
          <a:bodyPr/>
          <a:lstStyle/>
          <a:p>
            <a:r>
              <a:rPr lang="en-US" dirty="0" smtClean="0"/>
              <a:t>MAGMA Batched </a:t>
            </a:r>
            <a:r>
              <a:rPr lang="en-US" dirty="0" smtClean="0"/>
              <a:t>Computations</a:t>
            </a:r>
            <a:endParaRPr lang="en-US" dirty="0"/>
          </a:p>
        </p:txBody>
      </p:sp>
    </p:spTree>
    <p:extLst>
      <p:ext uri="{BB962C8B-B14F-4D97-AF65-F5344CB8AC3E}">
        <p14:creationId xmlns:p14="http://schemas.microsoft.com/office/powerpoint/2010/main" val="3851422720"/>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ol_perf_cmp_cpu.eps"/>
          <p:cNvPicPr>
            <a:picLocks noChangeAspect="1"/>
          </p:cNvPicPr>
          <p:nvPr/>
        </p:nvPicPr>
        <p:blipFill>
          <a:blip r:embed="rId2"/>
          <a:stretch>
            <a:fillRect/>
          </a:stretch>
        </p:blipFill>
        <p:spPr>
          <a:xfrm>
            <a:off x="182880" y="1463040"/>
            <a:ext cx="8685325" cy="4754880"/>
          </a:xfrm>
          <a:prstGeom prst="rect">
            <a:avLst/>
          </a:prstGeom>
        </p:spPr>
      </p:pic>
      <p:sp>
        <p:nvSpPr>
          <p:cNvPr id="4" name="Rectangle 3"/>
          <p:cNvSpPr>
            <a:spLocks/>
          </p:cNvSpPr>
          <p:nvPr/>
        </p:nvSpPr>
        <p:spPr bwMode="auto">
          <a:xfrm>
            <a:off x="5046155" y="5148723"/>
            <a:ext cx="2993664" cy="647700"/>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pPr>
              <a:buFont typeface="Arial"/>
              <a:buChar char="•"/>
            </a:pPr>
            <a:r>
              <a:rPr lang="en-US" sz="1000" dirty="0" smtClean="0"/>
              <a:t>  2x8-core Intel Xeon E5-2670  Sandy Bridge socket</a:t>
            </a:r>
          </a:p>
          <a:p>
            <a:pPr>
              <a:buFont typeface="Arial"/>
              <a:buChar char="•"/>
            </a:pPr>
            <a:r>
              <a:rPr lang="en-US" sz="1000" dirty="0" smtClean="0">
                <a:solidFill>
                  <a:schemeClr val="tx1"/>
                </a:solidFill>
                <a:ea typeface="Helvetica Neue Light" charset="0"/>
                <a:cs typeface="Helvetica Neue Light" charset="0"/>
              </a:rPr>
              <a:t>  NVIDIA </a:t>
            </a:r>
            <a:r>
              <a:rPr lang="en-US" sz="1000" dirty="0" err="1">
                <a:solidFill>
                  <a:schemeClr val="tx1"/>
                </a:solidFill>
                <a:ea typeface="Helvetica Neue Light" charset="0"/>
                <a:cs typeface="Helvetica Neue Light" charset="0"/>
              </a:rPr>
              <a:t>Kepler</a:t>
            </a:r>
            <a:r>
              <a:rPr lang="en-US" sz="1000" dirty="0">
                <a:solidFill>
                  <a:schemeClr val="tx1"/>
                </a:solidFill>
                <a:ea typeface="Helvetica Neue Light" charset="0"/>
                <a:cs typeface="Helvetica Neue Light" charset="0"/>
              </a:rPr>
              <a:t> </a:t>
            </a:r>
            <a:r>
              <a:rPr lang="en-US" sz="1000" dirty="0" smtClean="0">
                <a:solidFill>
                  <a:schemeClr val="tx1"/>
                </a:solidFill>
                <a:ea typeface="Helvetica Neue Light" charset="0"/>
                <a:cs typeface="Helvetica Neue Light" charset="0"/>
              </a:rPr>
              <a:t>K40 </a:t>
            </a:r>
            <a:r>
              <a:rPr lang="en-US" sz="1000" dirty="0">
                <a:solidFill>
                  <a:schemeClr val="tx1"/>
                </a:solidFill>
                <a:ea typeface="Helvetica Neue Light" charset="0"/>
                <a:cs typeface="Helvetica Neue Light" charset="0"/>
              </a:rPr>
              <a:t>GPU</a:t>
            </a:r>
          </a:p>
        </p:txBody>
      </p:sp>
      <p:sp>
        <p:nvSpPr>
          <p:cNvPr id="5" name="TextBox 4"/>
          <p:cNvSpPr txBox="1"/>
          <p:nvPr/>
        </p:nvSpPr>
        <p:spPr>
          <a:xfrm>
            <a:off x="5755356" y="1401245"/>
            <a:ext cx="2273107" cy="400110"/>
          </a:xfrm>
          <a:prstGeom prst="rect">
            <a:avLst/>
          </a:prstGeom>
          <a:solidFill>
            <a:schemeClr val="accent1"/>
          </a:solidFill>
          <a:ln w="38100">
            <a:solidFill>
              <a:schemeClr val="accent1">
                <a:lumMod val="50000"/>
              </a:schemeClr>
            </a:solidFill>
          </a:ln>
          <a:scene3d>
            <a:camera prst="orthographicFront"/>
            <a:lightRig rig="threePt" dir="t"/>
          </a:scene3d>
          <a:sp3d>
            <a:bevelT/>
          </a:sp3d>
        </p:spPr>
        <p:txBody>
          <a:bodyPr wrap="square" rtlCol="0">
            <a:spAutoFit/>
          </a:bodyPr>
          <a:lstStyle/>
          <a:p>
            <a:pPr algn="ctr"/>
            <a:r>
              <a:rPr lang="en-US" sz="2000" b="1" dirty="0" smtClean="0">
                <a:ln w="3175" cap="flat" cmpd="sng" algn="ctr">
                  <a:noFill/>
                  <a:prstDash val="solid"/>
                  <a:round/>
                  <a:headEnd type="none" w="med" len="med"/>
                  <a:tailEnd type="none" w="med" len="med"/>
                </a:ln>
                <a:solidFill>
                  <a:schemeClr val="bg1"/>
                </a:solidFill>
                <a:latin typeface="Franklin Gothic Medium"/>
                <a:cs typeface="Franklin Gothic Medium"/>
              </a:rPr>
              <a:t>Higher is better</a:t>
            </a:r>
            <a:endParaRPr lang="en-US" sz="2000" b="1" dirty="0">
              <a:ln w="3175" cap="flat" cmpd="sng" algn="ctr">
                <a:noFill/>
                <a:prstDash val="solid"/>
                <a:round/>
                <a:headEnd type="none" w="med" len="med"/>
                <a:tailEnd type="none" w="med" len="med"/>
              </a:ln>
              <a:solidFill>
                <a:schemeClr val="bg1"/>
              </a:solidFill>
              <a:latin typeface="Franklin Gothic Medium"/>
              <a:cs typeface="Franklin Gothic Medium"/>
            </a:endParaRPr>
          </a:p>
        </p:txBody>
      </p:sp>
      <p:sp>
        <p:nvSpPr>
          <p:cNvPr id="8" name="Title 1"/>
          <p:cNvSpPr>
            <a:spLocks noGrp="1"/>
          </p:cNvSpPr>
          <p:nvPr>
            <p:ph type="title"/>
          </p:nvPr>
        </p:nvSpPr>
        <p:spPr>
          <a:xfrm>
            <a:off x="111204" y="177114"/>
            <a:ext cx="8229600" cy="888705"/>
          </a:xfrm>
        </p:spPr>
        <p:txBody>
          <a:bodyPr/>
          <a:lstStyle/>
          <a:p>
            <a:r>
              <a:rPr lang="en-US" dirty="0" smtClean="0"/>
              <a:t>MAGMA Batched Computations</a:t>
            </a:r>
            <a:br>
              <a:rPr lang="en-US" dirty="0" smtClean="0"/>
            </a:br>
            <a:r>
              <a:rPr lang="en-US" dirty="0"/>
              <a:t> </a:t>
            </a:r>
            <a:r>
              <a:rPr lang="en-US" dirty="0" smtClean="0"/>
              <a:t> Comparison to CPUs</a:t>
            </a:r>
            <a:endParaRPr lang="en-US" dirty="0"/>
          </a:p>
        </p:txBody>
      </p:sp>
    </p:spTree>
    <p:extLst>
      <p:ext uri="{BB962C8B-B14F-4D97-AF65-F5344CB8AC3E}">
        <p14:creationId xmlns:p14="http://schemas.microsoft.com/office/powerpoint/2010/main" val="169724208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204" y="177114"/>
            <a:ext cx="8229600" cy="496290"/>
          </a:xfrm>
        </p:spPr>
        <p:txBody>
          <a:bodyPr/>
          <a:lstStyle/>
          <a:p>
            <a:r>
              <a:rPr lang="en-US" dirty="0" smtClean="0"/>
              <a:t>Energy </a:t>
            </a:r>
            <a:r>
              <a:rPr lang="en-US" dirty="0" smtClean="0"/>
              <a:t>efficiency </a:t>
            </a:r>
            <a:r>
              <a:rPr lang="en-US" dirty="0" smtClean="0">
                <a:solidFill>
                  <a:srgbClr val="80D81D"/>
                </a:solidFill>
              </a:rPr>
              <a:t>GPU</a:t>
            </a:r>
            <a:endParaRPr lang="en-US" dirty="0"/>
          </a:p>
        </p:txBody>
      </p:sp>
      <p:pic>
        <p:nvPicPr>
          <p:cNvPr id="3" name="Picture 2" descr="power_qr_1024.pdf"/>
          <p:cNvPicPr>
            <a:picLocks noChangeAspect="1"/>
          </p:cNvPicPr>
          <p:nvPr/>
        </p:nvPicPr>
        <p:blipFill>
          <a:blip r:embed="rId2"/>
          <a:stretch>
            <a:fillRect/>
          </a:stretch>
        </p:blipFill>
        <p:spPr>
          <a:xfrm>
            <a:off x="731520" y="1073682"/>
            <a:ext cx="7717770" cy="4754880"/>
          </a:xfrm>
          <a:prstGeom prst="rect">
            <a:avLst/>
          </a:prstGeom>
        </p:spPr>
      </p:pic>
      <p:sp>
        <p:nvSpPr>
          <p:cNvPr id="4" name="TextBox 3"/>
          <p:cNvSpPr txBox="1"/>
          <p:nvPr/>
        </p:nvSpPr>
        <p:spPr>
          <a:xfrm>
            <a:off x="941190" y="936008"/>
            <a:ext cx="7608896" cy="369332"/>
          </a:xfrm>
          <a:prstGeom prst="rect">
            <a:avLst/>
          </a:prstGeom>
          <a:solidFill>
            <a:schemeClr val="bg1"/>
          </a:solidFill>
        </p:spPr>
        <p:txBody>
          <a:bodyPr wrap="square" rtlCol="0">
            <a:spAutoFit/>
          </a:bodyPr>
          <a:lstStyle/>
          <a:p>
            <a:pPr algn="ctr"/>
            <a:r>
              <a:rPr lang="en-US" b="1" dirty="0" err="1" smtClean="0">
                <a:latin typeface="Arial"/>
                <a:cs typeface="Arial"/>
              </a:rPr>
              <a:t>dgeqrf</a:t>
            </a:r>
            <a:r>
              <a:rPr lang="en-US" b="1" dirty="0" smtClean="0">
                <a:latin typeface="Arial"/>
                <a:cs typeface="Arial"/>
              </a:rPr>
              <a:t> of 1000 batched matrices of size 1024x1024</a:t>
            </a:r>
          </a:p>
        </p:txBody>
      </p:sp>
      <p:sp>
        <p:nvSpPr>
          <p:cNvPr id="5" name="Rectangle 4"/>
          <p:cNvSpPr>
            <a:spLocks/>
          </p:cNvSpPr>
          <p:nvPr/>
        </p:nvSpPr>
        <p:spPr bwMode="auto">
          <a:xfrm>
            <a:off x="5386344" y="4848649"/>
            <a:ext cx="2993664" cy="647700"/>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pPr>
              <a:buFont typeface="Arial"/>
              <a:buChar char="•"/>
            </a:pPr>
            <a:r>
              <a:rPr lang="en-US" sz="1000" dirty="0" smtClean="0"/>
              <a:t>  2x8-core Intel Xeon E5-2670  Sandy Bridge socket</a:t>
            </a:r>
          </a:p>
          <a:p>
            <a:pPr>
              <a:buFont typeface="Arial"/>
              <a:buChar char="•"/>
            </a:pPr>
            <a:r>
              <a:rPr lang="en-US" sz="1000" dirty="0" smtClean="0">
                <a:solidFill>
                  <a:schemeClr val="tx1"/>
                </a:solidFill>
                <a:ea typeface="Helvetica Neue Light" charset="0"/>
                <a:cs typeface="Helvetica Neue Light" charset="0"/>
              </a:rPr>
              <a:t>  NVIDIA </a:t>
            </a:r>
            <a:r>
              <a:rPr lang="en-US" sz="1000" dirty="0" err="1">
                <a:solidFill>
                  <a:schemeClr val="tx1"/>
                </a:solidFill>
                <a:ea typeface="Helvetica Neue Light" charset="0"/>
                <a:cs typeface="Helvetica Neue Light" charset="0"/>
              </a:rPr>
              <a:t>Kepler</a:t>
            </a:r>
            <a:r>
              <a:rPr lang="en-US" sz="1000" dirty="0">
                <a:solidFill>
                  <a:schemeClr val="tx1"/>
                </a:solidFill>
                <a:ea typeface="Helvetica Neue Light" charset="0"/>
                <a:cs typeface="Helvetica Neue Light" charset="0"/>
              </a:rPr>
              <a:t> </a:t>
            </a:r>
            <a:r>
              <a:rPr lang="en-US" sz="1000" dirty="0" smtClean="0">
                <a:solidFill>
                  <a:schemeClr val="tx1"/>
                </a:solidFill>
                <a:ea typeface="Helvetica Neue Light" charset="0"/>
                <a:cs typeface="Helvetica Neue Light" charset="0"/>
              </a:rPr>
              <a:t>K40 </a:t>
            </a:r>
            <a:r>
              <a:rPr lang="en-US" sz="1000" dirty="0">
                <a:solidFill>
                  <a:schemeClr val="tx1"/>
                </a:solidFill>
                <a:ea typeface="Helvetica Neue Light" charset="0"/>
                <a:cs typeface="Helvetica Neue Light" charset="0"/>
              </a:rPr>
              <a:t>GPU</a:t>
            </a:r>
          </a:p>
        </p:txBody>
      </p:sp>
      <p:sp>
        <p:nvSpPr>
          <p:cNvPr id="6" name="TextBox 5"/>
          <p:cNvSpPr txBox="1"/>
          <p:nvPr/>
        </p:nvSpPr>
        <p:spPr>
          <a:xfrm>
            <a:off x="3560645" y="5852723"/>
            <a:ext cx="4853365" cy="400110"/>
          </a:xfrm>
          <a:prstGeom prst="rect">
            <a:avLst/>
          </a:prstGeom>
          <a:solidFill>
            <a:schemeClr val="accent1"/>
          </a:solidFill>
          <a:ln w="38100">
            <a:solidFill>
              <a:schemeClr val="accent1">
                <a:lumMod val="50000"/>
              </a:schemeClr>
            </a:solidFill>
          </a:ln>
          <a:scene3d>
            <a:camera prst="orthographicFront"/>
            <a:lightRig rig="threePt" dir="t"/>
          </a:scene3d>
          <a:sp3d>
            <a:bevelT/>
          </a:sp3d>
        </p:spPr>
        <p:txBody>
          <a:bodyPr wrap="square" rtlCol="0">
            <a:spAutoFit/>
          </a:bodyPr>
          <a:lstStyle/>
          <a:p>
            <a:pPr algn="ctr"/>
            <a:r>
              <a:rPr lang="en-US" sz="2000" b="1" dirty="0" smtClean="0">
                <a:ln w="3175" cap="flat" cmpd="sng" algn="ctr">
                  <a:noFill/>
                  <a:prstDash val="solid"/>
                  <a:round/>
                  <a:headEnd type="none" w="med" len="med"/>
                  <a:tailEnd type="none" w="med" len="med"/>
                </a:ln>
                <a:solidFill>
                  <a:schemeClr val="bg1"/>
                </a:solidFill>
                <a:latin typeface="+mn-lt"/>
                <a:cs typeface="Franklin Gothic Medium"/>
              </a:rPr>
              <a:t>CPU does not include DRAM power</a:t>
            </a:r>
            <a:endParaRPr lang="en-US" sz="2000" b="1" dirty="0">
              <a:ln w="3175" cap="flat" cmpd="sng" algn="ctr">
                <a:noFill/>
                <a:prstDash val="solid"/>
                <a:round/>
                <a:headEnd type="none" w="med" len="med"/>
                <a:tailEnd type="none" w="med" len="med"/>
              </a:ln>
              <a:solidFill>
                <a:schemeClr val="bg1"/>
              </a:solidFill>
              <a:latin typeface="+mn-lt"/>
              <a:cs typeface="Franklin Gothic Medium"/>
            </a:endParaRPr>
          </a:p>
        </p:txBody>
      </p:sp>
    </p:spTree>
    <p:extLst>
      <p:ext uri="{BB962C8B-B14F-4D97-AF65-F5344CB8AC3E}">
        <p14:creationId xmlns:p14="http://schemas.microsoft.com/office/powerpoint/2010/main" val="57119668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rgbClr val="376092"/>
                </a:solidFill>
              </a:rPr>
              <a:t>NVIDIA </a:t>
            </a:r>
            <a:r>
              <a:rPr lang="en-US" dirty="0" err="1" smtClean="0">
                <a:solidFill>
                  <a:srgbClr val="376092"/>
                </a:solidFill>
              </a:rPr>
              <a:t>Jetson</a:t>
            </a:r>
            <a:r>
              <a:rPr lang="en-US" dirty="0" smtClean="0">
                <a:solidFill>
                  <a:srgbClr val="376092"/>
                </a:solidFill>
              </a:rPr>
              <a:t> TK1</a:t>
            </a:r>
            <a:endParaRPr lang="en-US" dirty="0">
              <a:solidFill>
                <a:srgbClr val="376092"/>
              </a:solidFill>
            </a:endParaRPr>
          </a:p>
        </p:txBody>
      </p:sp>
      <p:pic>
        <p:nvPicPr>
          <p:cNvPr id="8" name="Picture 7"/>
          <p:cNvPicPr>
            <a:picLocks noChangeAspect="1"/>
          </p:cNvPicPr>
          <p:nvPr/>
        </p:nvPicPr>
        <p:blipFill>
          <a:blip r:embed="rId2"/>
          <a:stretch>
            <a:fillRect/>
          </a:stretch>
        </p:blipFill>
        <p:spPr>
          <a:xfrm>
            <a:off x="317500" y="1141661"/>
            <a:ext cx="8472840" cy="5030748"/>
          </a:xfrm>
          <a:prstGeom prst="rect">
            <a:avLst/>
          </a:prstGeom>
        </p:spPr>
      </p:pic>
    </p:spTree>
    <p:extLst>
      <p:ext uri="{BB962C8B-B14F-4D97-AF65-F5344CB8AC3E}">
        <p14:creationId xmlns:p14="http://schemas.microsoft.com/office/powerpoint/2010/main" val="261809116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3500" y="119558"/>
            <a:ext cx="8229600" cy="928592"/>
          </a:xfrm>
        </p:spPr>
        <p:txBody>
          <a:bodyPr/>
          <a:lstStyle/>
          <a:p>
            <a:pPr algn="l"/>
            <a:r>
              <a:rPr lang="en-US" dirty="0" err="1" smtClean="0">
                <a:solidFill>
                  <a:srgbClr val="376092"/>
                </a:solidFill>
              </a:rPr>
              <a:t>Tegra</a:t>
            </a:r>
            <a:r>
              <a:rPr lang="en-US" dirty="0" smtClean="0">
                <a:solidFill>
                  <a:srgbClr val="376092"/>
                </a:solidFill>
              </a:rPr>
              <a:t> K1 Main Specs</a:t>
            </a:r>
            <a:endParaRPr lang="en-US" dirty="0">
              <a:solidFill>
                <a:srgbClr val="376092"/>
              </a:solidFill>
            </a:endParaRP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808843852"/>
              </p:ext>
            </p:extLst>
          </p:nvPr>
        </p:nvGraphicFramePr>
        <p:xfrm>
          <a:off x="166777" y="939800"/>
          <a:ext cx="8816356" cy="5191760"/>
        </p:xfrm>
        <a:graphic>
          <a:graphicData uri="http://schemas.openxmlformats.org/drawingml/2006/table">
            <a:tbl>
              <a:tblPr firstRow="1" bandRow="1">
                <a:tableStyleId>{93296810-A885-4BE3-A3E7-6D5BEEA58F35}</a:tableStyleId>
              </a:tblPr>
              <a:tblGrid>
                <a:gridCol w="4408178"/>
                <a:gridCol w="4408178"/>
              </a:tblGrid>
              <a:tr h="370840">
                <a:tc gridSpan="2">
                  <a:txBody>
                    <a:bodyPr/>
                    <a:lstStyle/>
                    <a:p>
                      <a:pPr algn="ctr"/>
                      <a:r>
                        <a:rPr lang="en-US" dirty="0" smtClean="0"/>
                        <a:t>GPU</a:t>
                      </a:r>
                      <a:endParaRPr lang="en-US" dirty="0">
                        <a:latin typeface="Trebuchet MS"/>
                        <a:cs typeface="Trebuchet MS"/>
                      </a:endParaRPr>
                    </a:p>
                  </a:txBody>
                  <a:tcPr/>
                </a:tc>
                <a:tc hMerge="1">
                  <a:txBody>
                    <a:bodyPr/>
                    <a:lstStyle/>
                    <a:p>
                      <a:endParaRPr lang="en-US" dirty="0">
                        <a:latin typeface="Trebuchet MS"/>
                        <a:cs typeface="Trebuchet MS"/>
                      </a:endParaRPr>
                    </a:p>
                  </a:txBody>
                  <a:tcPr/>
                </a:tc>
              </a:tr>
              <a:tr h="370840">
                <a:tc>
                  <a:txBody>
                    <a:bodyPr/>
                    <a:lstStyle/>
                    <a:p>
                      <a:pPr algn="l"/>
                      <a:r>
                        <a:rPr lang="en-US" dirty="0" smtClean="0"/>
                        <a:t>Architecture</a:t>
                      </a:r>
                      <a:endParaRPr lang="en-US" dirty="0">
                        <a:latin typeface="Trebuchet MS"/>
                        <a:cs typeface="Trebuchet MS"/>
                      </a:endParaRPr>
                    </a:p>
                  </a:txBody>
                  <a:tcPr/>
                </a:tc>
                <a:tc>
                  <a:txBody>
                    <a:bodyPr/>
                    <a:lstStyle/>
                    <a:p>
                      <a:pPr algn="l"/>
                      <a:r>
                        <a:rPr lang="en-US" dirty="0" err="1" smtClean="0"/>
                        <a:t>Kepler</a:t>
                      </a:r>
                      <a:endParaRPr lang="en-US" dirty="0">
                        <a:latin typeface="Trebuchet MS"/>
                        <a:cs typeface="Trebuchet MS"/>
                      </a:endParaRPr>
                    </a:p>
                  </a:txBody>
                  <a:tcPr/>
                </a:tc>
              </a:tr>
              <a:tr h="370840">
                <a:tc>
                  <a:txBody>
                    <a:bodyPr/>
                    <a:lstStyle/>
                    <a:p>
                      <a:pPr algn="l"/>
                      <a:r>
                        <a:rPr lang="en-US" dirty="0" smtClean="0"/>
                        <a:t>CUDA Cores</a:t>
                      </a:r>
                      <a:endParaRPr lang="en-US" dirty="0">
                        <a:latin typeface="Trebuchet MS"/>
                        <a:cs typeface="Trebuchet MS"/>
                      </a:endParaRPr>
                    </a:p>
                  </a:txBody>
                  <a:tcPr/>
                </a:tc>
                <a:tc>
                  <a:txBody>
                    <a:bodyPr/>
                    <a:lstStyle/>
                    <a:p>
                      <a:pPr algn="l"/>
                      <a:r>
                        <a:rPr lang="en-US" dirty="0" smtClean="0"/>
                        <a:t>192</a:t>
                      </a:r>
                      <a:endParaRPr lang="en-US" dirty="0">
                        <a:latin typeface="Trebuchet MS"/>
                        <a:cs typeface="Trebuchet MS"/>
                      </a:endParaRPr>
                    </a:p>
                  </a:txBody>
                  <a:tcPr/>
                </a:tc>
              </a:tr>
              <a:tr h="370840">
                <a:tc gridSpan="2">
                  <a:txBody>
                    <a:bodyPr/>
                    <a:lstStyle/>
                    <a:p>
                      <a:pPr algn="ctr"/>
                      <a:r>
                        <a:rPr lang="en-US" dirty="0" smtClean="0"/>
                        <a:t>CPU</a:t>
                      </a:r>
                      <a:endParaRPr lang="en-US" b="1" dirty="0">
                        <a:solidFill>
                          <a:srgbClr val="FFFFFF"/>
                        </a:solidFill>
                        <a:latin typeface="Trebuchet MS"/>
                        <a:cs typeface="Trebuchet MS"/>
                      </a:endParaRPr>
                    </a:p>
                  </a:txBody>
                  <a:tcPr/>
                </a:tc>
                <a:tc hMerge="1">
                  <a:txBody>
                    <a:bodyPr/>
                    <a:lstStyle/>
                    <a:p>
                      <a:pPr algn="l"/>
                      <a:endParaRPr lang="en-US" dirty="0">
                        <a:latin typeface="Trebuchet MS"/>
                        <a:cs typeface="Trebuchet MS"/>
                      </a:endParaRPr>
                    </a:p>
                  </a:txBody>
                  <a:tcPr/>
                </a:tc>
              </a:tr>
              <a:tr h="370840">
                <a:tc>
                  <a:txBody>
                    <a:bodyPr/>
                    <a:lstStyle/>
                    <a:p>
                      <a:pPr algn="l"/>
                      <a:r>
                        <a:rPr lang="en-US" dirty="0" smtClean="0"/>
                        <a:t>Architecture</a:t>
                      </a:r>
                      <a:endParaRPr lang="en-US" dirty="0">
                        <a:latin typeface="Trebuchet MS"/>
                        <a:cs typeface="Trebuchet MS"/>
                      </a:endParaRPr>
                    </a:p>
                  </a:txBody>
                  <a:tcPr/>
                </a:tc>
                <a:tc>
                  <a:txBody>
                    <a:bodyPr/>
                    <a:lstStyle/>
                    <a:p>
                      <a:pPr algn="l"/>
                      <a:r>
                        <a:rPr lang="en-US" dirty="0" smtClean="0"/>
                        <a:t>ARM Cortex A15 r3</a:t>
                      </a:r>
                      <a:endParaRPr lang="en-US" dirty="0">
                        <a:latin typeface="Trebuchet MS"/>
                        <a:cs typeface="Trebuchet MS"/>
                      </a:endParaRPr>
                    </a:p>
                  </a:txBody>
                  <a:tcPr/>
                </a:tc>
              </a:tr>
              <a:tr h="370840">
                <a:tc>
                  <a:txBody>
                    <a:bodyPr/>
                    <a:lstStyle/>
                    <a:p>
                      <a:pPr algn="l"/>
                      <a:r>
                        <a:rPr lang="en-US" dirty="0" smtClean="0"/>
                        <a:t>Cores</a:t>
                      </a:r>
                      <a:endParaRPr lang="en-US" dirty="0">
                        <a:latin typeface="Trebuchet MS"/>
                        <a:cs typeface="Trebuchet MS"/>
                      </a:endParaRPr>
                    </a:p>
                  </a:txBody>
                  <a:tcPr/>
                </a:tc>
                <a:tc>
                  <a:txBody>
                    <a:bodyPr/>
                    <a:lstStyle/>
                    <a:p>
                      <a:pPr algn="l"/>
                      <a:r>
                        <a:rPr lang="en-US" dirty="0" smtClean="0"/>
                        <a:t>4-plus-1</a:t>
                      </a:r>
                      <a:endParaRPr lang="en-US" dirty="0" smtClean="0">
                        <a:latin typeface="Trebuchet MS"/>
                        <a:cs typeface="Trebuchet MS"/>
                      </a:endParaRPr>
                    </a:p>
                  </a:txBody>
                  <a:tcPr/>
                </a:tc>
              </a:tr>
              <a:tr h="370840">
                <a:tc>
                  <a:txBody>
                    <a:bodyPr/>
                    <a:lstStyle/>
                    <a:p>
                      <a:pPr algn="l"/>
                      <a:r>
                        <a:rPr lang="en-US" dirty="0" smtClean="0"/>
                        <a:t>Frequency</a:t>
                      </a:r>
                      <a:endParaRPr lang="en-US" dirty="0">
                        <a:latin typeface="Trebuchet MS"/>
                        <a:cs typeface="Trebuchet MS"/>
                      </a:endParaRPr>
                    </a:p>
                  </a:txBody>
                  <a:tcPr/>
                </a:tc>
                <a:tc>
                  <a:txBody>
                    <a:bodyPr/>
                    <a:lstStyle/>
                    <a:p>
                      <a:pPr algn="l"/>
                      <a:r>
                        <a:rPr lang="en-US" dirty="0" smtClean="0"/>
                        <a:t>2.3 GHz</a:t>
                      </a:r>
                      <a:endParaRPr lang="en-US" dirty="0" smtClean="0">
                        <a:latin typeface="Trebuchet MS"/>
                        <a:cs typeface="Trebuchet MS"/>
                      </a:endParaRPr>
                    </a:p>
                  </a:txBody>
                  <a:tcPr/>
                </a:tc>
              </a:tr>
              <a:tr h="370840">
                <a:tc gridSpan="2">
                  <a:txBody>
                    <a:bodyPr/>
                    <a:lstStyle/>
                    <a:p>
                      <a:pPr algn="ctr"/>
                      <a:r>
                        <a:rPr lang="en-US" dirty="0" smtClean="0"/>
                        <a:t>Memory</a:t>
                      </a:r>
                      <a:endParaRPr lang="en-US" b="1" dirty="0">
                        <a:solidFill>
                          <a:srgbClr val="FFFFFF"/>
                        </a:solidFill>
                        <a:latin typeface="Trebuchet MS"/>
                        <a:cs typeface="Trebuchet MS"/>
                      </a:endParaRPr>
                    </a:p>
                  </a:txBody>
                  <a:tcPr/>
                </a:tc>
                <a:tc hMerge="1">
                  <a:txBody>
                    <a:bodyPr/>
                    <a:lstStyle/>
                    <a:p>
                      <a:pPr algn="ctr"/>
                      <a:endParaRPr lang="en-US" dirty="0" smtClean="0">
                        <a:latin typeface="Trebuchet MS"/>
                        <a:cs typeface="Trebuchet MS"/>
                      </a:endParaRPr>
                    </a:p>
                  </a:txBody>
                  <a:tcPr/>
                </a:tc>
              </a:tr>
              <a:tr h="370840">
                <a:tc>
                  <a:txBody>
                    <a:bodyPr/>
                    <a:lstStyle/>
                    <a:p>
                      <a:pPr algn="l"/>
                      <a:r>
                        <a:rPr lang="en-US" dirty="0" smtClean="0"/>
                        <a:t>Type</a:t>
                      </a:r>
                      <a:endParaRPr lang="en-US" dirty="0">
                        <a:latin typeface="Trebuchet MS"/>
                        <a:cs typeface="Trebuchet MS"/>
                      </a:endParaRPr>
                    </a:p>
                  </a:txBody>
                  <a:tcPr/>
                </a:tc>
                <a:tc>
                  <a:txBody>
                    <a:bodyPr/>
                    <a:lstStyle/>
                    <a:p>
                      <a:pPr algn="l"/>
                      <a:r>
                        <a:rPr lang="en-US" dirty="0" smtClean="0"/>
                        <a:t>DDR3L and LPDDR3</a:t>
                      </a:r>
                      <a:endParaRPr lang="en-US" dirty="0" smtClean="0">
                        <a:latin typeface="Trebuchet MS"/>
                        <a:cs typeface="Trebuchet MS"/>
                      </a:endParaRPr>
                    </a:p>
                  </a:txBody>
                  <a:tcPr/>
                </a:tc>
              </a:tr>
              <a:tr h="370840">
                <a:tc>
                  <a:txBody>
                    <a:bodyPr/>
                    <a:lstStyle/>
                    <a:p>
                      <a:pPr algn="l"/>
                      <a:r>
                        <a:rPr lang="en-US" dirty="0" smtClean="0"/>
                        <a:t>Size</a:t>
                      </a:r>
                      <a:endParaRPr lang="en-US" dirty="0">
                        <a:latin typeface="Trebuchet MS"/>
                        <a:cs typeface="Trebuchet MS"/>
                      </a:endParaRPr>
                    </a:p>
                  </a:txBody>
                  <a:tcPr/>
                </a:tc>
                <a:tc>
                  <a:txBody>
                    <a:bodyPr/>
                    <a:lstStyle/>
                    <a:p>
                      <a:pPr algn="l"/>
                      <a:r>
                        <a:rPr lang="en-US" dirty="0" smtClean="0"/>
                        <a:t>8 </a:t>
                      </a:r>
                      <a:r>
                        <a:rPr lang="en-US" dirty="0" err="1" smtClean="0"/>
                        <a:t>GiB</a:t>
                      </a:r>
                      <a:r>
                        <a:rPr lang="en-US" dirty="0" smtClean="0"/>
                        <a:t> max (40 bit extension)</a:t>
                      </a:r>
                      <a:endParaRPr lang="en-US" dirty="0" smtClean="0">
                        <a:latin typeface="Trebuchet MS"/>
                        <a:cs typeface="Trebuchet MS"/>
                      </a:endParaRPr>
                    </a:p>
                  </a:txBody>
                  <a:tcPr/>
                </a:tc>
              </a:tr>
              <a:tr h="370840">
                <a:tc gridSpan="2">
                  <a:txBody>
                    <a:bodyPr/>
                    <a:lstStyle/>
                    <a:p>
                      <a:pPr algn="ctr"/>
                      <a:r>
                        <a:rPr lang="en-US" dirty="0" smtClean="0"/>
                        <a:t>Display</a:t>
                      </a:r>
                      <a:endParaRPr lang="en-US" b="1" dirty="0">
                        <a:solidFill>
                          <a:srgbClr val="FFFFFF"/>
                        </a:solidFill>
                        <a:latin typeface="Trebuchet MS"/>
                        <a:cs typeface="Trebuchet MS"/>
                      </a:endParaRPr>
                    </a:p>
                  </a:txBody>
                  <a:tcPr/>
                </a:tc>
                <a:tc hMerge="1">
                  <a:txBody>
                    <a:bodyPr/>
                    <a:lstStyle/>
                    <a:p>
                      <a:pPr algn="l"/>
                      <a:endParaRPr lang="en-US" dirty="0" smtClean="0">
                        <a:latin typeface="Trebuchet MS"/>
                        <a:cs typeface="Trebuchet MS"/>
                      </a:endParaRPr>
                    </a:p>
                  </a:txBody>
                  <a:tcPr/>
                </a:tc>
              </a:tr>
              <a:tr h="370840">
                <a:tc>
                  <a:txBody>
                    <a:bodyPr/>
                    <a:lstStyle/>
                    <a:p>
                      <a:pPr algn="l"/>
                      <a:r>
                        <a:rPr lang="en-US" dirty="0" smtClean="0"/>
                        <a:t>LCD</a:t>
                      </a:r>
                      <a:endParaRPr lang="en-US" dirty="0">
                        <a:latin typeface="Trebuchet MS"/>
                        <a:cs typeface="Trebuchet MS"/>
                      </a:endParaRPr>
                    </a:p>
                  </a:txBody>
                  <a:tcPr/>
                </a:tc>
                <a:tc>
                  <a:txBody>
                    <a:bodyPr/>
                    <a:lstStyle/>
                    <a:p>
                      <a:pPr algn="l"/>
                      <a:r>
                        <a:rPr lang="en-US" dirty="0" smtClean="0"/>
                        <a:t>3840x2160</a:t>
                      </a:r>
                      <a:endParaRPr lang="en-US" dirty="0" smtClean="0">
                        <a:latin typeface="Trebuchet MS"/>
                        <a:cs typeface="Trebuchet MS"/>
                      </a:endParaRPr>
                    </a:p>
                  </a:txBody>
                  <a:tcPr/>
                </a:tc>
              </a:tr>
              <a:tr h="370840">
                <a:tc>
                  <a:txBody>
                    <a:bodyPr/>
                    <a:lstStyle/>
                    <a:p>
                      <a:pPr algn="l"/>
                      <a:r>
                        <a:rPr lang="en-US" dirty="0" smtClean="0"/>
                        <a:t>HDMI</a:t>
                      </a:r>
                      <a:endParaRPr lang="en-US" dirty="0">
                        <a:latin typeface="Trebuchet MS"/>
                        <a:cs typeface="Trebuchet MS"/>
                      </a:endParaRPr>
                    </a:p>
                  </a:txBody>
                  <a:tcPr/>
                </a:tc>
                <a:tc>
                  <a:txBody>
                    <a:bodyPr/>
                    <a:lstStyle/>
                    <a:p>
                      <a:pPr algn="l"/>
                      <a:r>
                        <a:rPr lang="en-US" dirty="0" smtClean="0"/>
                        <a:t>4K (</a:t>
                      </a:r>
                      <a:r>
                        <a:rPr lang="en-US" dirty="0" err="1" smtClean="0"/>
                        <a:t>UltraHD</a:t>
                      </a:r>
                      <a:r>
                        <a:rPr lang="en-US" dirty="0" smtClean="0"/>
                        <a:t>, 4096x2160)</a:t>
                      </a:r>
                      <a:endParaRPr lang="en-US" dirty="0" smtClean="0">
                        <a:latin typeface="Trebuchet MS"/>
                        <a:cs typeface="Trebuchet MS"/>
                      </a:endParaRPr>
                    </a:p>
                  </a:txBody>
                  <a:tcPr/>
                </a:tc>
              </a:tr>
              <a:tr h="370840">
                <a:tc>
                  <a:txBody>
                    <a:bodyPr/>
                    <a:lstStyle/>
                    <a:p>
                      <a:pPr algn="l"/>
                      <a:r>
                        <a:rPr lang="en-US" dirty="0" smtClean="0"/>
                        <a:t>Manufacturing Process</a:t>
                      </a:r>
                      <a:endParaRPr lang="en-US" dirty="0">
                        <a:solidFill>
                          <a:srgbClr val="FFFFFF"/>
                        </a:solidFill>
                        <a:latin typeface="Trebuchet MS"/>
                        <a:cs typeface="Trebuchet MS"/>
                      </a:endParaRPr>
                    </a:p>
                  </a:txBody>
                  <a:tcPr/>
                </a:tc>
                <a:tc>
                  <a:txBody>
                    <a:bodyPr/>
                    <a:lstStyle/>
                    <a:p>
                      <a:pPr algn="l"/>
                      <a:r>
                        <a:rPr lang="en-US" dirty="0" smtClean="0"/>
                        <a:t>28 nm</a:t>
                      </a:r>
                      <a:endParaRPr lang="en-US" dirty="0" smtClean="0">
                        <a:solidFill>
                          <a:srgbClr val="FFFFFF"/>
                        </a:solidFill>
                        <a:latin typeface="Trebuchet MS"/>
                        <a:cs typeface="Trebuchet MS"/>
                      </a:endParaRPr>
                    </a:p>
                  </a:txBody>
                  <a:tcPr/>
                </a:tc>
              </a:tr>
            </a:tbl>
          </a:graphicData>
        </a:graphic>
      </p:graphicFrame>
    </p:spTree>
    <p:extLst>
      <p:ext uri="{BB962C8B-B14F-4D97-AF65-F5344CB8AC3E}">
        <p14:creationId xmlns:p14="http://schemas.microsoft.com/office/powerpoint/2010/main" val="292438584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 y="157658"/>
            <a:ext cx="8229600" cy="928592"/>
          </a:xfrm>
        </p:spPr>
        <p:txBody>
          <a:bodyPr/>
          <a:lstStyle/>
          <a:p>
            <a:pPr algn="l"/>
            <a:r>
              <a:rPr lang="en-US" dirty="0" smtClean="0">
                <a:solidFill>
                  <a:srgbClr val="376092"/>
                </a:solidFill>
              </a:rPr>
              <a:t>QR Factorization Highlights</a:t>
            </a:r>
            <a:endParaRPr lang="en-US" dirty="0">
              <a:solidFill>
                <a:srgbClr val="376092"/>
              </a:solidFill>
            </a:endParaRPr>
          </a:p>
        </p:txBody>
      </p:sp>
      <p:sp>
        <p:nvSpPr>
          <p:cNvPr id="3" name="Content Placeholder 2"/>
          <p:cNvSpPr>
            <a:spLocks noGrp="1"/>
          </p:cNvSpPr>
          <p:nvPr>
            <p:ph idx="1"/>
          </p:nvPr>
        </p:nvSpPr>
        <p:spPr/>
        <p:txBody>
          <a:bodyPr>
            <a:noAutofit/>
          </a:bodyPr>
          <a:lstStyle/>
          <a:p>
            <a:pPr>
              <a:buClr>
                <a:srgbClr val="800000"/>
              </a:buClr>
              <a:buFont typeface="Wingdings" charset="2"/>
              <a:buChar char="Ø"/>
            </a:pPr>
            <a:r>
              <a:rPr lang="en-US" sz="2800" dirty="0" smtClean="0">
                <a:solidFill>
                  <a:srgbClr val="000090"/>
                </a:solidFill>
                <a:latin typeface="Arial"/>
                <a:cs typeface="Arial"/>
              </a:rPr>
              <a:t>Perfect tool for imperfect data</a:t>
            </a:r>
          </a:p>
          <a:p>
            <a:pPr>
              <a:buClr>
                <a:srgbClr val="800000"/>
              </a:buClr>
              <a:buFont typeface="Wingdings" charset="2"/>
              <a:buChar char="Ø"/>
            </a:pPr>
            <a:r>
              <a:rPr lang="en-US" sz="2800" dirty="0" smtClean="0">
                <a:solidFill>
                  <a:srgbClr val="000090"/>
                </a:solidFill>
                <a:latin typeface="Arial"/>
                <a:cs typeface="Arial"/>
              </a:rPr>
              <a:t>Works for over- and under-determined systems</a:t>
            </a:r>
          </a:p>
          <a:p>
            <a:pPr>
              <a:buClr>
                <a:srgbClr val="800000"/>
              </a:buClr>
              <a:buFont typeface="Wingdings" charset="2"/>
              <a:buChar char="Ø"/>
            </a:pPr>
            <a:r>
              <a:rPr lang="en-US" sz="2800" dirty="0" smtClean="0">
                <a:solidFill>
                  <a:srgbClr val="000090"/>
                </a:solidFill>
                <a:latin typeface="Arial"/>
                <a:cs typeface="Arial"/>
              </a:rPr>
              <a:t>Deals with rank deficient matrices</a:t>
            </a:r>
          </a:p>
          <a:p>
            <a:pPr lvl="1">
              <a:buClr>
                <a:srgbClr val="800000"/>
              </a:buClr>
              <a:buFont typeface="Wingdings" charset="2"/>
              <a:buChar char="Ø"/>
            </a:pPr>
            <a:r>
              <a:rPr lang="en-US" dirty="0" smtClean="0">
                <a:solidFill>
                  <a:srgbClr val="800000"/>
                </a:solidFill>
                <a:latin typeface="Arial"/>
                <a:cs typeface="Arial"/>
              </a:rPr>
              <a:t>Rank-revealing QR (RRQR)</a:t>
            </a:r>
          </a:p>
          <a:p>
            <a:pPr lvl="1">
              <a:buClr>
                <a:srgbClr val="800000"/>
              </a:buClr>
              <a:buFont typeface="Wingdings" charset="2"/>
              <a:buChar char="Ø"/>
            </a:pPr>
            <a:r>
              <a:rPr lang="en-US" dirty="0" smtClean="0">
                <a:solidFill>
                  <a:srgbClr val="800000"/>
                </a:solidFill>
                <a:latin typeface="Arial"/>
                <a:cs typeface="Arial"/>
              </a:rPr>
              <a:t>Better stability than partial pivoting LU on some</a:t>
            </a:r>
          </a:p>
          <a:p>
            <a:pPr>
              <a:buClr>
                <a:srgbClr val="800000"/>
              </a:buClr>
              <a:buFont typeface="Wingdings" charset="2"/>
              <a:buChar char="Ø"/>
            </a:pPr>
            <a:r>
              <a:rPr lang="en-US" sz="2800" dirty="0" smtClean="0">
                <a:solidFill>
                  <a:srgbClr val="000090"/>
                </a:solidFill>
                <a:latin typeface="Arial"/>
                <a:cs typeface="Arial"/>
              </a:rPr>
              <a:t>Parallelizes well</a:t>
            </a:r>
          </a:p>
          <a:p>
            <a:pPr lvl="1">
              <a:buClr>
                <a:srgbClr val="800000"/>
              </a:buClr>
              <a:buFont typeface="Wingdings" charset="2"/>
              <a:buChar char="Ø"/>
            </a:pPr>
            <a:r>
              <a:rPr lang="en-US" dirty="0" smtClean="0">
                <a:solidFill>
                  <a:srgbClr val="800000"/>
                </a:solidFill>
                <a:latin typeface="Arial"/>
                <a:cs typeface="Arial"/>
              </a:rPr>
              <a:t>Numerical stability allows code optimization</a:t>
            </a:r>
          </a:p>
          <a:p>
            <a:pPr>
              <a:buClr>
                <a:srgbClr val="800000"/>
              </a:buClr>
              <a:buFont typeface="Wingdings" charset="2"/>
              <a:buChar char="Ø"/>
            </a:pPr>
            <a:r>
              <a:rPr lang="en-US" sz="2800" dirty="0" smtClean="0">
                <a:solidFill>
                  <a:srgbClr val="000090"/>
                </a:solidFill>
                <a:latin typeface="Arial"/>
                <a:cs typeface="Arial"/>
              </a:rPr>
              <a:t>Reduces cost for SVD</a:t>
            </a:r>
          </a:p>
          <a:p>
            <a:pPr lvl="1">
              <a:buClr>
                <a:srgbClr val="800000"/>
              </a:buClr>
              <a:buFont typeface="Wingdings" charset="2"/>
              <a:buChar char="Ø"/>
            </a:pPr>
            <a:r>
              <a:rPr lang="en-US" dirty="0" smtClean="0">
                <a:solidFill>
                  <a:srgbClr val="800000"/>
                </a:solidFill>
                <a:latin typeface="Arial"/>
                <a:cs typeface="Arial"/>
              </a:rPr>
              <a:t>For certain matrix shapes</a:t>
            </a:r>
          </a:p>
        </p:txBody>
      </p:sp>
    </p:spTree>
    <p:extLst>
      <p:ext uri="{BB962C8B-B14F-4D97-AF65-F5344CB8AC3E}">
        <p14:creationId xmlns:p14="http://schemas.microsoft.com/office/powerpoint/2010/main" val="146681947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700" y="157658"/>
            <a:ext cx="8229600" cy="928592"/>
          </a:xfrm>
        </p:spPr>
        <p:txBody>
          <a:bodyPr/>
          <a:lstStyle/>
          <a:p>
            <a:pPr algn="l"/>
            <a:r>
              <a:rPr lang="en-US" dirty="0" smtClean="0">
                <a:solidFill>
                  <a:srgbClr val="376092"/>
                </a:solidFill>
              </a:rPr>
              <a:t>Final Performance</a:t>
            </a:r>
            <a:endParaRPr lang="en-US" dirty="0">
              <a:solidFill>
                <a:srgbClr val="376092"/>
              </a:solidFill>
            </a:endParaRPr>
          </a:p>
        </p:txBody>
      </p:sp>
      <p:pic>
        <p:nvPicPr>
          <p:cNvPr id="6" name="Picture 5" descr="Screen Shot 2015-09-13 at 9.28.4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4100" y="1249076"/>
            <a:ext cx="6758411" cy="5029514"/>
          </a:xfrm>
          <a:prstGeom prst="rect">
            <a:avLst/>
          </a:prstGeom>
        </p:spPr>
      </p:pic>
      <p:sp>
        <p:nvSpPr>
          <p:cNvPr id="7" name="TextBox 6"/>
          <p:cNvSpPr txBox="1"/>
          <p:nvPr/>
        </p:nvSpPr>
        <p:spPr>
          <a:xfrm>
            <a:off x="5053585" y="3369600"/>
            <a:ext cx="2317837" cy="646331"/>
          </a:xfrm>
          <a:prstGeom prst="rect">
            <a:avLst/>
          </a:prstGeom>
          <a:noFill/>
        </p:spPr>
        <p:txBody>
          <a:bodyPr wrap="none" rtlCol="0">
            <a:spAutoFit/>
          </a:bodyPr>
          <a:lstStyle/>
          <a:p>
            <a:r>
              <a:rPr lang="en-US" dirty="0" err="1" smtClean="0">
                <a:latin typeface="Trebuchet MS"/>
                <a:cs typeface="Trebuchet MS"/>
              </a:rPr>
              <a:t>Kepler</a:t>
            </a:r>
            <a:r>
              <a:rPr lang="en-US" dirty="0" smtClean="0">
                <a:latin typeface="Trebuchet MS"/>
                <a:cs typeface="Trebuchet MS"/>
              </a:rPr>
              <a:t> ~ 100 </a:t>
            </a:r>
            <a:r>
              <a:rPr lang="en-US" dirty="0" err="1" smtClean="0">
                <a:latin typeface="Trebuchet MS"/>
                <a:cs typeface="Trebuchet MS"/>
              </a:rPr>
              <a:t>Gflop</a:t>
            </a:r>
            <a:r>
              <a:rPr lang="en-US" dirty="0" smtClean="0">
                <a:latin typeface="Trebuchet MS"/>
                <a:cs typeface="Trebuchet MS"/>
              </a:rPr>
              <a:t>/s</a:t>
            </a:r>
            <a:br>
              <a:rPr lang="en-US" dirty="0" smtClean="0">
                <a:latin typeface="Trebuchet MS"/>
                <a:cs typeface="Trebuchet MS"/>
              </a:rPr>
            </a:br>
            <a:r>
              <a:rPr lang="en-US" dirty="0" smtClean="0">
                <a:latin typeface="Trebuchet MS"/>
                <a:cs typeface="Trebuchet MS"/>
              </a:rPr>
              <a:t>ARM	    ~    1 </a:t>
            </a:r>
            <a:r>
              <a:rPr lang="en-US" dirty="0" err="1" smtClean="0">
                <a:latin typeface="Trebuchet MS"/>
                <a:cs typeface="Trebuchet MS"/>
              </a:rPr>
              <a:t>Gflop</a:t>
            </a:r>
            <a:r>
              <a:rPr lang="en-US" dirty="0" smtClean="0">
                <a:latin typeface="Trebuchet MS"/>
                <a:cs typeface="Trebuchet MS"/>
              </a:rPr>
              <a:t>/s</a:t>
            </a:r>
            <a:endParaRPr lang="en-US" dirty="0">
              <a:latin typeface="Trebuchet MS"/>
              <a:cs typeface="Trebuchet MS"/>
            </a:endParaRPr>
          </a:p>
        </p:txBody>
      </p:sp>
    </p:spTree>
    <p:extLst>
      <p:ext uri="{BB962C8B-B14F-4D97-AF65-F5344CB8AC3E}">
        <p14:creationId xmlns:p14="http://schemas.microsoft.com/office/powerpoint/2010/main" val="323103483"/>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00" y="157658"/>
            <a:ext cx="9055100" cy="928592"/>
          </a:xfrm>
        </p:spPr>
        <p:txBody>
          <a:bodyPr/>
          <a:lstStyle/>
          <a:p>
            <a:pPr algn="l"/>
            <a:r>
              <a:rPr lang="en-US" dirty="0" smtClean="0">
                <a:solidFill>
                  <a:srgbClr val="376092"/>
                </a:solidFill>
              </a:rPr>
              <a:t>Energy Summary on </a:t>
            </a:r>
            <a:r>
              <a:rPr lang="en-US" dirty="0" err="1" smtClean="0">
                <a:solidFill>
                  <a:srgbClr val="376092"/>
                </a:solidFill>
              </a:rPr>
              <a:t>Jetson</a:t>
            </a:r>
            <a:endParaRPr lang="en-US" dirty="0">
              <a:solidFill>
                <a:srgbClr val="376092"/>
              </a:solidFill>
            </a:endParaRPr>
          </a:p>
        </p:txBody>
      </p:sp>
      <p:pic>
        <p:nvPicPr>
          <p:cNvPr id="6" name="Picture 5" descr="Screen Shot 2015-09-13 at 6.10.3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24704"/>
            <a:ext cx="9144000" cy="5242753"/>
          </a:xfrm>
          <a:prstGeom prst="rect">
            <a:avLst/>
          </a:prstGeom>
        </p:spPr>
      </p:pic>
    </p:spTree>
    <p:extLst>
      <p:ext uri="{BB962C8B-B14F-4D97-AF65-F5344CB8AC3E}">
        <p14:creationId xmlns:p14="http://schemas.microsoft.com/office/powerpoint/2010/main" val="2655612902"/>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28600" y="309037"/>
            <a:ext cx="8686800" cy="1143000"/>
          </a:xfrm>
        </p:spPr>
        <p:txBody>
          <a:bodyPr/>
          <a:lstStyle/>
          <a:p>
            <a:r>
              <a:rPr lang="en-US" dirty="0" smtClean="0"/>
              <a:t>MAGMA Batched Computations</a:t>
            </a:r>
            <a:endParaRPr lang="en-US" dirty="0"/>
          </a:p>
        </p:txBody>
      </p:sp>
      <p:sp>
        <p:nvSpPr>
          <p:cNvPr id="7" name="TextBox 6"/>
          <p:cNvSpPr txBox="1"/>
          <p:nvPr/>
        </p:nvSpPr>
        <p:spPr>
          <a:xfrm>
            <a:off x="-249480" y="1161648"/>
            <a:ext cx="9144000" cy="4278094"/>
          </a:xfrm>
          <a:prstGeom prst="rect">
            <a:avLst/>
          </a:prstGeom>
          <a:noFill/>
        </p:spPr>
        <p:txBody>
          <a:bodyPr wrap="square" rtlCol="0">
            <a:spAutoFit/>
          </a:bodyPr>
          <a:lstStyle/>
          <a:p>
            <a:pPr marL="576263" lvl="1" indent="-231775">
              <a:spcAft>
                <a:spcPts val="1800"/>
              </a:spcAft>
            </a:pPr>
            <a:r>
              <a:rPr lang="en-US" sz="2000" b="1" dirty="0" smtClean="0">
                <a:solidFill>
                  <a:srgbClr val="6EBC17"/>
                </a:solidFill>
                <a:latin typeface="Arial Narrow"/>
                <a:cs typeface="Arial Narrow"/>
              </a:rPr>
              <a:t>Summary</a:t>
            </a:r>
          </a:p>
          <a:p>
            <a:pPr marL="630238" lvl="1" indent="-285750">
              <a:spcBef>
                <a:spcPts val="600"/>
              </a:spcBef>
              <a:spcAft>
                <a:spcPts val="600"/>
              </a:spcAft>
              <a:buClr>
                <a:srgbClr val="80D81D"/>
              </a:buClr>
              <a:buFont typeface="Wingdings" charset="2"/>
              <a:buChar char="Ø"/>
            </a:pPr>
            <a:r>
              <a:rPr lang="en-US" dirty="0" smtClean="0">
                <a:latin typeface="Arial Narrow"/>
                <a:cs typeface="Arial Narrow"/>
              </a:rPr>
              <a:t>Batched computation can give a boost in performance for problem with very small sizes</a:t>
            </a:r>
          </a:p>
          <a:p>
            <a:pPr marL="630238" lvl="1" indent="-285750">
              <a:spcBef>
                <a:spcPts val="600"/>
              </a:spcBef>
              <a:spcAft>
                <a:spcPts val="600"/>
              </a:spcAft>
              <a:buClr>
                <a:srgbClr val="80D81D"/>
              </a:buClr>
              <a:buFont typeface="Wingdings" charset="2"/>
              <a:buChar char="Ø"/>
            </a:pPr>
            <a:r>
              <a:rPr lang="en-US" dirty="0" smtClean="0">
                <a:latin typeface="Arial Narrow"/>
                <a:cs typeface="Arial Narrow"/>
              </a:rPr>
              <a:t>Traditional algorithmic design might not be the best direction</a:t>
            </a:r>
          </a:p>
          <a:p>
            <a:pPr marL="1087438" lvl="2" indent="-285750">
              <a:spcBef>
                <a:spcPts val="600"/>
              </a:spcBef>
              <a:spcAft>
                <a:spcPts val="600"/>
              </a:spcAft>
              <a:buClr>
                <a:srgbClr val="80D81D"/>
              </a:buClr>
              <a:buFont typeface="Wingdings" charset="2"/>
              <a:buChar char="Ø"/>
            </a:pPr>
            <a:r>
              <a:rPr lang="en-US" dirty="0" smtClean="0">
                <a:solidFill>
                  <a:srgbClr val="6EBC17"/>
                </a:solidFill>
                <a:latin typeface="Arial Narrow"/>
                <a:cs typeface="Arial Narrow"/>
              </a:rPr>
              <a:t>we need a new way of thinking</a:t>
            </a:r>
          </a:p>
          <a:p>
            <a:pPr marL="1087438" lvl="2" indent="-285750">
              <a:spcBef>
                <a:spcPts val="600"/>
              </a:spcBef>
              <a:spcAft>
                <a:spcPts val="600"/>
              </a:spcAft>
              <a:buClr>
                <a:srgbClr val="80D81D"/>
              </a:buClr>
              <a:buFont typeface="Wingdings" charset="2"/>
              <a:buChar char="Ø"/>
            </a:pPr>
            <a:r>
              <a:rPr lang="en-US" dirty="0" smtClean="0">
                <a:latin typeface="Arial Narrow"/>
                <a:cs typeface="Arial Narrow"/>
              </a:rPr>
              <a:t>revisit and redesign algorithm to take advantage of the hardware specifics</a:t>
            </a:r>
          </a:p>
          <a:p>
            <a:pPr marL="630238" lvl="1" indent="-285750">
              <a:spcBef>
                <a:spcPts val="600"/>
              </a:spcBef>
              <a:spcAft>
                <a:spcPts val="600"/>
              </a:spcAft>
              <a:buClr>
                <a:srgbClr val="80D81D"/>
              </a:buClr>
              <a:buFont typeface="Wingdings" charset="2"/>
              <a:buChar char="Ø"/>
            </a:pPr>
            <a:r>
              <a:rPr lang="en-US" dirty="0" smtClean="0">
                <a:solidFill>
                  <a:srgbClr val="6EBC17"/>
                </a:solidFill>
                <a:latin typeface="Arial Narrow"/>
                <a:cs typeface="Arial Narrow"/>
              </a:rPr>
              <a:t>Performance modeling can help</a:t>
            </a:r>
            <a:r>
              <a:rPr lang="en-US" dirty="0" smtClean="0">
                <a:latin typeface="Arial Narrow"/>
                <a:cs typeface="Arial Narrow"/>
              </a:rPr>
              <a:t> analyzing algorithm and their implementation, for example</a:t>
            </a:r>
          </a:p>
          <a:p>
            <a:pPr marL="1087438" lvl="2" indent="-285750">
              <a:spcBef>
                <a:spcPts val="600"/>
              </a:spcBef>
              <a:spcAft>
                <a:spcPts val="600"/>
              </a:spcAft>
              <a:buClr>
                <a:srgbClr val="80D81D"/>
              </a:buClr>
              <a:buFont typeface="Wingdings" charset="2"/>
              <a:buChar char="Ø"/>
            </a:pPr>
            <a:r>
              <a:rPr lang="en-US" dirty="0" smtClean="0">
                <a:latin typeface="Arial Narrow"/>
                <a:cs typeface="Arial Narrow"/>
              </a:rPr>
              <a:t>An optimized GPU function cannot be efficient for all kind of computation, it depend on the context used for</a:t>
            </a:r>
          </a:p>
          <a:p>
            <a:pPr marL="1087438" lvl="2" indent="-285750">
              <a:spcBef>
                <a:spcPts val="600"/>
              </a:spcBef>
              <a:spcAft>
                <a:spcPts val="600"/>
              </a:spcAft>
              <a:buClr>
                <a:srgbClr val="80D81D"/>
              </a:buClr>
              <a:buFont typeface="Wingdings" charset="2"/>
              <a:buChar char="Ø"/>
            </a:pPr>
            <a:r>
              <a:rPr lang="en-US" dirty="0" smtClean="0">
                <a:latin typeface="Arial Narrow"/>
                <a:cs typeface="Arial Narrow"/>
              </a:rPr>
              <a:t>Small computation are delicate and requires specific kernels (building block or fused).</a:t>
            </a:r>
          </a:p>
          <a:p>
            <a:pPr marL="1087438" lvl="2" indent="-285750">
              <a:spcBef>
                <a:spcPts val="600"/>
              </a:spcBef>
              <a:spcAft>
                <a:spcPts val="600"/>
              </a:spcAft>
              <a:buClr>
                <a:srgbClr val="80D81D"/>
              </a:buClr>
              <a:buFont typeface="Wingdings" charset="2"/>
              <a:buChar char="Ø"/>
            </a:pPr>
            <a:r>
              <a:rPr lang="en-US" dirty="0">
                <a:latin typeface="Arial Narrow"/>
                <a:cs typeface="Arial Narrow"/>
              </a:rPr>
              <a:t>Low level API is required to avoid </a:t>
            </a:r>
            <a:r>
              <a:rPr lang="en-US" dirty="0" smtClean="0">
                <a:latin typeface="Arial Narrow"/>
                <a:cs typeface="Arial Narrow"/>
              </a:rPr>
              <a:t>overhead and context switching</a:t>
            </a:r>
          </a:p>
        </p:txBody>
      </p:sp>
    </p:spTree>
    <p:extLst>
      <p:ext uri="{BB962C8B-B14F-4D97-AF65-F5344CB8AC3E}">
        <p14:creationId xmlns:p14="http://schemas.microsoft.com/office/powerpoint/2010/main" val="7478509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Directions</a:t>
            </a:r>
            <a:endParaRPr lang="en-US" dirty="0"/>
          </a:p>
        </p:txBody>
      </p:sp>
      <p:sp>
        <p:nvSpPr>
          <p:cNvPr id="3" name="Content Placeholder 2"/>
          <p:cNvSpPr>
            <a:spLocks noGrp="1"/>
          </p:cNvSpPr>
          <p:nvPr>
            <p:ph idx="1"/>
          </p:nvPr>
        </p:nvSpPr>
        <p:spPr>
          <a:xfrm>
            <a:off x="447372" y="1344823"/>
            <a:ext cx="8229600" cy="4376583"/>
          </a:xfrm>
        </p:spPr>
        <p:txBody>
          <a:bodyPr/>
          <a:lstStyle/>
          <a:p>
            <a:r>
              <a:rPr lang="en-US" sz="2400" dirty="0" smtClean="0"/>
              <a:t>Extended functionality</a:t>
            </a:r>
            <a:endParaRPr lang="en-US" sz="2400" dirty="0"/>
          </a:p>
          <a:p>
            <a:pPr lvl="1"/>
            <a:r>
              <a:rPr lang="en-US" sz="2000" dirty="0" smtClean="0"/>
              <a:t>Variable sizes (work in progress)</a:t>
            </a:r>
          </a:p>
          <a:p>
            <a:pPr lvl="1"/>
            <a:r>
              <a:rPr lang="en-US" sz="2000" dirty="0" smtClean="0"/>
              <a:t>Mixed-precision techniques</a:t>
            </a:r>
          </a:p>
          <a:p>
            <a:pPr lvl="1"/>
            <a:r>
              <a:rPr lang="en-US" sz="2000" dirty="0"/>
              <a:t>Sparse direct </a:t>
            </a:r>
            <a:r>
              <a:rPr lang="en-US" sz="2000" dirty="0" err="1"/>
              <a:t>multifrontal</a:t>
            </a:r>
            <a:r>
              <a:rPr lang="en-US" sz="2000" dirty="0"/>
              <a:t> solvers &amp; preconditioners</a:t>
            </a:r>
            <a:endParaRPr lang="en-US" sz="2000" dirty="0" smtClean="0"/>
          </a:p>
          <a:p>
            <a:pPr lvl="1"/>
            <a:r>
              <a:rPr lang="en-US" sz="2000" dirty="0" smtClean="0"/>
              <a:t>Applications</a:t>
            </a:r>
            <a:endParaRPr lang="en-US" sz="2000" dirty="0"/>
          </a:p>
          <a:p>
            <a:r>
              <a:rPr lang="en-US" sz="2400" dirty="0"/>
              <a:t>Further </a:t>
            </a:r>
            <a:r>
              <a:rPr lang="en-US" sz="2400" dirty="0" smtClean="0"/>
              <a:t>tuning</a:t>
            </a:r>
            <a:endParaRPr lang="en-US" sz="2000" dirty="0"/>
          </a:p>
          <a:p>
            <a:pPr lvl="1"/>
            <a:r>
              <a:rPr lang="en-US" sz="2000" dirty="0" err="1"/>
              <a:t>autotuning</a:t>
            </a:r>
            <a:r>
              <a:rPr lang="en-US" sz="2000" dirty="0"/>
              <a:t>  </a:t>
            </a:r>
          </a:p>
          <a:p>
            <a:r>
              <a:rPr lang="en-US" sz="2400" dirty="0" smtClean="0"/>
              <a:t>GPU-only algorithms and implementations</a:t>
            </a:r>
          </a:p>
          <a:p>
            <a:r>
              <a:rPr lang="en-US" sz="2400" dirty="0" smtClean="0"/>
              <a:t>MAGMA Embedded</a:t>
            </a:r>
          </a:p>
          <a:p>
            <a:pPr>
              <a:buNone/>
            </a:pPr>
            <a:endParaRPr lang="en-US" sz="2400" dirty="0" smtClean="0"/>
          </a:p>
        </p:txBody>
      </p:sp>
    </p:spTree>
    <p:extLst>
      <p:ext uri="{BB962C8B-B14F-4D97-AF65-F5344CB8AC3E}">
        <p14:creationId xmlns:p14="http://schemas.microsoft.com/office/powerpoint/2010/main" val="41662597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3163" y="401945"/>
            <a:ext cx="8822237" cy="6247864"/>
          </a:xfrm>
          <a:prstGeom prst="rect">
            <a:avLst/>
          </a:prstGeom>
          <a:solidFill>
            <a:schemeClr val="bg1"/>
          </a:solidFill>
        </p:spPr>
        <p:txBody>
          <a:bodyPr wrap="square" rtlCol="0">
            <a:spAutoFit/>
          </a:bodyPr>
          <a:lstStyle/>
          <a:p>
            <a:pPr marL="228600" lvl="0" indent="-228600">
              <a:buFont typeface="+mj-lt"/>
              <a:buAutoNum type="arabicPeriod"/>
            </a:pPr>
            <a:r>
              <a:rPr lang="en-US" sz="1000" b="1" dirty="0">
                <a:latin typeface="Times"/>
                <a:cs typeface="Times"/>
              </a:rPr>
              <a:t>A. </a:t>
            </a:r>
            <a:r>
              <a:rPr lang="en-US" sz="1000" b="1" dirty="0" err="1">
                <a:latin typeface="Times"/>
                <a:cs typeface="Times"/>
              </a:rPr>
              <a:t>Haidar</a:t>
            </a:r>
            <a:r>
              <a:rPr lang="en-US" sz="1000" b="1" dirty="0">
                <a:latin typeface="Times"/>
                <a:cs typeface="Times"/>
              </a:rPr>
              <a:t>, S. </a:t>
            </a:r>
            <a:r>
              <a:rPr lang="en-US" sz="1000" b="1" dirty="0" err="1">
                <a:latin typeface="Times"/>
                <a:cs typeface="Times"/>
              </a:rPr>
              <a:t>Tomov</a:t>
            </a:r>
            <a:r>
              <a:rPr lang="en-US" sz="1000" b="1" dirty="0">
                <a:latin typeface="Times"/>
                <a:cs typeface="Times"/>
              </a:rPr>
              <a:t>, A. </a:t>
            </a:r>
            <a:r>
              <a:rPr lang="en-US" sz="1000" b="1" dirty="0" err="1">
                <a:latin typeface="Times"/>
                <a:cs typeface="Times"/>
              </a:rPr>
              <a:t>Abdelfattah</a:t>
            </a:r>
            <a:r>
              <a:rPr lang="en-US" sz="1000" b="1" dirty="0">
                <a:latin typeface="Times"/>
                <a:cs typeface="Times"/>
              </a:rPr>
              <a:t>, </a:t>
            </a:r>
            <a:r>
              <a:rPr lang="en-US" sz="1000" b="1" dirty="0" smtClean="0">
                <a:latin typeface="Times"/>
                <a:cs typeface="Times"/>
              </a:rPr>
              <a:t>M</a:t>
            </a:r>
            <a:r>
              <a:rPr lang="en-US" sz="1000" b="1" dirty="0">
                <a:latin typeface="Times"/>
                <a:cs typeface="Times"/>
              </a:rPr>
              <a:t>. Guidry, J. Billings, and J. </a:t>
            </a:r>
            <a:r>
              <a:rPr lang="en-US" sz="1000" b="1" dirty="0" err="1" smtClean="0">
                <a:latin typeface="Times"/>
                <a:cs typeface="Times"/>
              </a:rPr>
              <a:t>Dongarra</a:t>
            </a:r>
            <a:r>
              <a:rPr lang="en-US" sz="1000" b="1" dirty="0">
                <a:latin typeface="Times"/>
                <a:cs typeface="Times"/>
              </a:rPr>
              <a:t>,</a:t>
            </a:r>
            <a:r>
              <a:rPr lang="en-US" sz="1000" b="1" dirty="0" smtClean="0">
                <a:latin typeface="Times"/>
                <a:cs typeface="Times"/>
              </a:rPr>
              <a:t/>
            </a:r>
            <a:br>
              <a:rPr lang="en-US" sz="1000" b="1" dirty="0" smtClean="0">
                <a:latin typeface="Times"/>
                <a:cs typeface="Times"/>
              </a:rPr>
            </a:br>
            <a:r>
              <a:rPr lang="en-US" sz="1000" i="1" dirty="0" err="1" smtClean="0">
                <a:latin typeface="Times"/>
                <a:cs typeface="Times"/>
              </a:rPr>
              <a:t>Optimisation</a:t>
            </a:r>
            <a:r>
              <a:rPr lang="en-US" sz="1000" i="1" dirty="0" smtClean="0">
                <a:latin typeface="Times"/>
                <a:cs typeface="Times"/>
              </a:rPr>
              <a:t> </a:t>
            </a:r>
            <a:r>
              <a:rPr lang="en-US" sz="1000" i="1" dirty="0">
                <a:latin typeface="Times"/>
                <a:cs typeface="Times"/>
              </a:rPr>
              <a:t>Techniques Toward Accelerating Explicit Integration for Large Kinetic </a:t>
            </a:r>
            <a:r>
              <a:rPr lang="en-US" sz="1000" i="1" dirty="0" smtClean="0">
                <a:latin typeface="Times"/>
                <a:cs typeface="Times"/>
              </a:rPr>
              <a:t>Networks.</a:t>
            </a:r>
            <a:br>
              <a:rPr lang="en-US" sz="1000" i="1" dirty="0" smtClean="0">
                <a:latin typeface="Times"/>
                <a:cs typeface="Times"/>
              </a:rPr>
            </a:br>
            <a:r>
              <a:rPr lang="en-US" sz="1000" dirty="0" smtClean="0">
                <a:latin typeface="Times"/>
                <a:cs typeface="Times"/>
              </a:rPr>
              <a:t>Submitted to the 45rd </a:t>
            </a:r>
            <a:r>
              <a:rPr lang="en-US" sz="1000" dirty="0">
                <a:latin typeface="Times"/>
                <a:cs typeface="Times"/>
              </a:rPr>
              <a:t>International Conference on Parallel Processing, Philadelphia, PA, </a:t>
            </a:r>
            <a:r>
              <a:rPr lang="en-US" sz="1000" dirty="0" smtClean="0">
                <a:latin typeface="Times"/>
                <a:cs typeface="Times"/>
              </a:rPr>
              <a:t>USA ICPP 2016.</a:t>
            </a:r>
            <a:br>
              <a:rPr lang="en-US" sz="1000" dirty="0" smtClean="0">
                <a:latin typeface="Times"/>
                <a:cs typeface="Times"/>
              </a:rPr>
            </a:br>
            <a:endParaRPr lang="en-US" sz="1000" b="1" dirty="0">
              <a:latin typeface="Times"/>
              <a:cs typeface="Times"/>
            </a:endParaRPr>
          </a:p>
          <a:p>
            <a:pPr marL="228600" lvl="0" indent="-228600">
              <a:buFont typeface="+mj-lt"/>
              <a:buAutoNum type="arabicPeriod"/>
            </a:pPr>
            <a:r>
              <a:rPr lang="en-US" sz="1000" b="1" dirty="0" smtClean="0">
                <a:latin typeface="Times"/>
                <a:cs typeface="Times"/>
              </a:rPr>
              <a:t>A</a:t>
            </a:r>
            <a:r>
              <a:rPr lang="en-US" sz="1000" b="1" dirty="0">
                <a:latin typeface="Times"/>
                <a:cs typeface="Times"/>
              </a:rPr>
              <a:t>. </a:t>
            </a:r>
            <a:r>
              <a:rPr lang="en-US" sz="1000" b="1" dirty="0" err="1">
                <a:latin typeface="Times"/>
                <a:cs typeface="Times"/>
              </a:rPr>
              <a:t>Abdelfattah</a:t>
            </a:r>
            <a:r>
              <a:rPr lang="en-US" sz="1000" b="1" dirty="0">
                <a:latin typeface="Times"/>
                <a:cs typeface="Times"/>
              </a:rPr>
              <a:t>, M. </a:t>
            </a:r>
            <a:r>
              <a:rPr lang="en-US" sz="1000" b="1" dirty="0" err="1">
                <a:latin typeface="Times"/>
                <a:cs typeface="Times"/>
              </a:rPr>
              <a:t>Baboulin</a:t>
            </a:r>
            <a:r>
              <a:rPr lang="en-US" sz="1000" b="1" dirty="0">
                <a:latin typeface="Times"/>
                <a:cs typeface="Times"/>
              </a:rPr>
              <a:t>, V. </a:t>
            </a:r>
            <a:r>
              <a:rPr lang="en-US" sz="1000" b="1" dirty="0" err="1">
                <a:latin typeface="Times"/>
                <a:cs typeface="Times"/>
              </a:rPr>
              <a:t>Dobrev</a:t>
            </a:r>
            <a:r>
              <a:rPr lang="en-US" sz="1000" b="1" dirty="0">
                <a:latin typeface="Times"/>
                <a:cs typeface="Times"/>
              </a:rPr>
              <a:t>, J. </a:t>
            </a:r>
            <a:r>
              <a:rPr lang="en-US" sz="1000" b="1" dirty="0" err="1">
                <a:latin typeface="Times"/>
                <a:cs typeface="Times"/>
              </a:rPr>
              <a:t>Dongarra</a:t>
            </a:r>
            <a:r>
              <a:rPr lang="en-US" sz="1000" b="1" dirty="0">
                <a:latin typeface="Times"/>
                <a:cs typeface="Times"/>
              </a:rPr>
              <a:t>, C. Earl, J. </a:t>
            </a:r>
            <a:r>
              <a:rPr lang="en-US" sz="1000" b="1" dirty="0" err="1">
                <a:latin typeface="Times"/>
                <a:cs typeface="Times"/>
              </a:rPr>
              <a:t>Falcou</a:t>
            </a:r>
            <a:r>
              <a:rPr lang="en-US" sz="1000" b="1" dirty="0">
                <a:latin typeface="Times"/>
                <a:cs typeface="Times"/>
              </a:rPr>
              <a:t>, A. </a:t>
            </a:r>
            <a:r>
              <a:rPr lang="en-US" sz="1000" b="1" dirty="0" err="1">
                <a:latin typeface="Times"/>
                <a:cs typeface="Times"/>
              </a:rPr>
              <a:t>Haidar</a:t>
            </a:r>
            <a:r>
              <a:rPr lang="en-US" sz="1000" b="1" dirty="0">
                <a:latin typeface="Times"/>
                <a:cs typeface="Times"/>
              </a:rPr>
              <a:t>, I. </a:t>
            </a:r>
            <a:r>
              <a:rPr lang="en-US" sz="1000" b="1" dirty="0" err="1">
                <a:latin typeface="Times"/>
                <a:cs typeface="Times"/>
              </a:rPr>
              <a:t>Karlin</a:t>
            </a:r>
            <a:r>
              <a:rPr lang="en-US" sz="1000" b="1" dirty="0">
                <a:latin typeface="Times"/>
                <a:cs typeface="Times"/>
              </a:rPr>
              <a:t>, </a:t>
            </a:r>
            <a:r>
              <a:rPr lang="en-US" sz="1000" b="1" dirty="0" err="1">
                <a:latin typeface="Times"/>
                <a:cs typeface="Times"/>
              </a:rPr>
              <a:t>Tz</a:t>
            </a:r>
            <a:r>
              <a:rPr lang="en-US" sz="1000" b="1" dirty="0">
                <a:latin typeface="Times"/>
                <a:cs typeface="Times"/>
              </a:rPr>
              <a:t>. </a:t>
            </a:r>
            <a:r>
              <a:rPr lang="en-US" sz="1000" b="1" dirty="0" err="1">
                <a:latin typeface="Times"/>
                <a:cs typeface="Times"/>
              </a:rPr>
              <a:t>Kolev</a:t>
            </a:r>
            <a:r>
              <a:rPr lang="en-US" sz="1000" b="1" dirty="0">
                <a:latin typeface="Times"/>
                <a:cs typeface="Times"/>
              </a:rPr>
              <a:t>, I. </a:t>
            </a:r>
            <a:r>
              <a:rPr lang="en-US" sz="1000" b="1" dirty="0" err="1">
                <a:latin typeface="Times"/>
                <a:cs typeface="Times"/>
              </a:rPr>
              <a:t>Masliah</a:t>
            </a:r>
            <a:r>
              <a:rPr lang="en-US" sz="1000" b="1" dirty="0">
                <a:latin typeface="Times"/>
                <a:cs typeface="Times"/>
              </a:rPr>
              <a:t>, S. </a:t>
            </a:r>
            <a:r>
              <a:rPr lang="en-US" sz="1000" b="1" dirty="0" smtClean="0">
                <a:latin typeface="Times"/>
                <a:cs typeface="Times"/>
              </a:rPr>
              <a:t>Tomov,</a:t>
            </a:r>
            <a:br>
              <a:rPr lang="en-US" sz="1000" b="1" dirty="0" smtClean="0">
                <a:latin typeface="Times"/>
                <a:cs typeface="Times"/>
              </a:rPr>
            </a:br>
            <a:r>
              <a:rPr lang="en-US" sz="1000" i="1" dirty="0" smtClean="0">
                <a:latin typeface="Times"/>
                <a:cs typeface="Times"/>
              </a:rPr>
              <a:t>High</a:t>
            </a:r>
            <a:r>
              <a:rPr lang="en-US" sz="1000" i="1" dirty="0">
                <a:latin typeface="Times"/>
                <a:cs typeface="Times"/>
              </a:rPr>
              <a:t>-Performance Tensor Contractions for </a:t>
            </a:r>
            <a:r>
              <a:rPr lang="en-US" sz="1000" i="1" dirty="0" smtClean="0">
                <a:latin typeface="Times"/>
                <a:cs typeface="Times"/>
              </a:rPr>
              <a:t>GPUs,</a:t>
            </a:r>
            <a:r>
              <a:rPr lang="en-US" sz="1000" i="1" dirty="0">
                <a:latin typeface="Times"/>
                <a:cs typeface="Times"/>
              </a:rPr>
              <a:t/>
            </a:r>
            <a:br>
              <a:rPr lang="en-US" sz="1000" i="1" dirty="0">
                <a:latin typeface="Times"/>
                <a:cs typeface="Times"/>
              </a:rPr>
            </a:br>
            <a:r>
              <a:rPr lang="en-US" sz="1000" dirty="0" smtClean="0">
                <a:latin typeface="Times"/>
                <a:cs typeface="Times"/>
              </a:rPr>
              <a:t>The International </a:t>
            </a:r>
            <a:r>
              <a:rPr lang="en-US" sz="1000" dirty="0">
                <a:latin typeface="Times"/>
                <a:cs typeface="Times"/>
              </a:rPr>
              <a:t>Conference on Computational Science ICCS </a:t>
            </a:r>
            <a:r>
              <a:rPr lang="en-US" sz="1000" dirty="0" smtClean="0">
                <a:latin typeface="Times"/>
                <a:cs typeface="Times"/>
              </a:rPr>
              <a:t>2016.</a:t>
            </a:r>
            <a:br>
              <a:rPr lang="en-US" sz="1000" dirty="0" smtClean="0">
                <a:latin typeface="Times"/>
                <a:cs typeface="Times"/>
              </a:rPr>
            </a:br>
            <a:endParaRPr lang="en-US" sz="1000" dirty="0" smtClean="0">
              <a:latin typeface="Times"/>
              <a:cs typeface="Times"/>
            </a:endParaRPr>
          </a:p>
          <a:p>
            <a:pPr marL="228600" lvl="0" indent="-228600">
              <a:buFont typeface="+mj-lt"/>
              <a:buAutoNum type="arabicPeriod"/>
            </a:pPr>
            <a:r>
              <a:rPr lang="en-US" sz="1000" b="1" dirty="0" smtClean="0">
                <a:latin typeface="Times"/>
                <a:cs typeface="Times"/>
              </a:rPr>
              <a:t>A</a:t>
            </a:r>
            <a:r>
              <a:rPr lang="en-US" sz="1000" b="1" dirty="0">
                <a:latin typeface="Times"/>
                <a:cs typeface="Times"/>
              </a:rPr>
              <a:t>. </a:t>
            </a:r>
            <a:r>
              <a:rPr lang="en-US" sz="1000" b="1" dirty="0" err="1">
                <a:latin typeface="Times"/>
                <a:cs typeface="Times"/>
              </a:rPr>
              <a:t>Abdelfattah</a:t>
            </a:r>
            <a:r>
              <a:rPr lang="en-US" sz="1000" b="1" dirty="0">
                <a:latin typeface="Times"/>
                <a:cs typeface="Times"/>
              </a:rPr>
              <a:t>, A. </a:t>
            </a:r>
            <a:r>
              <a:rPr lang="en-US" sz="1000" b="1" dirty="0" err="1">
                <a:latin typeface="Times"/>
                <a:cs typeface="Times"/>
              </a:rPr>
              <a:t>Haidar</a:t>
            </a:r>
            <a:r>
              <a:rPr lang="en-US" sz="1000" b="1" dirty="0">
                <a:latin typeface="Times"/>
                <a:cs typeface="Times"/>
              </a:rPr>
              <a:t>, S. </a:t>
            </a:r>
            <a:r>
              <a:rPr lang="en-US" sz="1000" b="1" dirty="0" smtClean="0">
                <a:latin typeface="Times"/>
                <a:cs typeface="Times"/>
              </a:rPr>
              <a:t>Tomov,</a:t>
            </a:r>
            <a:r>
              <a:rPr lang="en-US" sz="1000" b="1" dirty="0">
                <a:latin typeface="Times"/>
                <a:cs typeface="Times"/>
              </a:rPr>
              <a:t> </a:t>
            </a:r>
            <a:r>
              <a:rPr lang="en-US" sz="1000" b="1" dirty="0" smtClean="0">
                <a:latin typeface="Times"/>
                <a:cs typeface="Times"/>
              </a:rPr>
              <a:t/>
            </a:r>
            <a:br>
              <a:rPr lang="en-US" sz="1000" b="1" dirty="0" smtClean="0">
                <a:latin typeface="Times"/>
                <a:cs typeface="Times"/>
              </a:rPr>
            </a:br>
            <a:r>
              <a:rPr lang="en-US" sz="1000" i="1" dirty="0" smtClean="0">
                <a:latin typeface="Times"/>
                <a:cs typeface="Times"/>
              </a:rPr>
              <a:t>Performance</a:t>
            </a:r>
            <a:r>
              <a:rPr lang="en-US" sz="1000" i="1" dirty="0">
                <a:latin typeface="Times"/>
                <a:cs typeface="Times"/>
              </a:rPr>
              <a:t>, Design, and </a:t>
            </a:r>
            <a:r>
              <a:rPr lang="en-US" sz="1000" i="1" dirty="0" err="1">
                <a:latin typeface="Times"/>
                <a:cs typeface="Times"/>
              </a:rPr>
              <a:t>Autotuning</a:t>
            </a:r>
            <a:r>
              <a:rPr lang="en-US" sz="1000" i="1" dirty="0">
                <a:latin typeface="Times"/>
                <a:cs typeface="Times"/>
              </a:rPr>
              <a:t> of Batched GEMM for </a:t>
            </a:r>
            <a:r>
              <a:rPr lang="en-US" sz="1000" i="1" dirty="0" smtClean="0">
                <a:latin typeface="Times"/>
                <a:cs typeface="Times"/>
              </a:rPr>
              <a:t>GPUs,</a:t>
            </a:r>
            <a:br>
              <a:rPr lang="en-US" sz="1000" i="1" dirty="0" smtClean="0">
                <a:latin typeface="Times"/>
                <a:cs typeface="Times"/>
              </a:rPr>
            </a:br>
            <a:r>
              <a:rPr lang="en-US" sz="1000" dirty="0" smtClean="0">
                <a:latin typeface="Times"/>
                <a:cs typeface="Times"/>
              </a:rPr>
              <a:t>The International Supercomputing </a:t>
            </a:r>
            <a:r>
              <a:rPr lang="en-US" sz="1000" dirty="0">
                <a:latin typeface="Times"/>
                <a:cs typeface="Times"/>
              </a:rPr>
              <a:t>Conference IEEE-ISC 2016, Frankfurt, </a:t>
            </a:r>
            <a:r>
              <a:rPr lang="en-US" sz="1000" dirty="0" smtClean="0">
                <a:latin typeface="Times"/>
                <a:cs typeface="Times"/>
              </a:rPr>
              <a:t>Germany.</a:t>
            </a:r>
            <a:br>
              <a:rPr lang="en-US" sz="1000" dirty="0" smtClean="0">
                <a:latin typeface="Times"/>
                <a:cs typeface="Times"/>
              </a:rPr>
            </a:br>
            <a:endParaRPr lang="en-US" sz="1000" dirty="0" smtClean="0">
              <a:latin typeface="Times"/>
              <a:cs typeface="Times"/>
            </a:endParaRPr>
          </a:p>
          <a:p>
            <a:pPr marL="228600" lvl="0" indent="-228600">
              <a:buFont typeface="+mj-lt"/>
              <a:buAutoNum type="arabicPeriod"/>
            </a:pPr>
            <a:r>
              <a:rPr lang="en-US" sz="1000" b="1" dirty="0" smtClean="0">
                <a:solidFill>
                  <a:schemeClr val="tx1">
                    <a:lumMod val="65000"/>
                    <a:lumOff val="35000"/>
                  </a:schemeClr>
                </a:solidFill>
                <a:latin typeface="Times"/>
                <a:cs typeface="Times"/>
              </a:rPr>
              <a:t>A</a:t>
            </a:r>
            <a:r>
              <a:rPr lang="en-US" sz="1000" b="1" dirty="0">
                <a:solidFill>
                  <a:schemeClr val="tx1">
                    <a:lumMod val="65000"/>
                    <a:lumOff val="35000"/>
                  </a:schemeClr>
                </a:solidFill>
                <a:latin typeface="Times"/>
                <a:cs typeface="Times"/>
              </a:rPr>
              <a:t>. Haidar, S. </a:t>
            </a:r>
            <a:r>
              <a:rPr lang="en-US" sz="1000" b="1" dirty="0" err="1">
                <a:solidFill>
                  <a:schemeClr val="tx1">
                    <a:lumMod val="65000"/>
                    <a:lumOff val="35000"/>
                  </a:schemeClr>
                </a:solidFill>
                <a:latin typeface="Times"/>
                <a:cs typeface="Times"/>
              </a:rPr>
              <a:t>Tomov</a:t>
            </a:r>
            <a:r>
              <a:rPr lang="en-US" sz="1000" b="1" dirty="0">
                <a:solidFill>
                  <a:schemeClr val="tx1">
                    <a:lumMod val="65000"/>
                    <a:lumOff val="35000"/>
                  </a:schemeClr>
                </a:solidFill>
                <a:latin typeface="Times"/>
                <a:cs typeface="Times"/>
              </a:rPr>
              <a:t>, P. </a:t>
            </a:r>
            <a:r>
              <a:rPr lang="en-US" sz="1000" b="1" dirty="0" err="1">
                <a:solidFill>
                  <a:schemeClr val="tx1">
                    <a:lumMod val="65000"/>
                    <a:lumOff val="35000"/>
                  </a:schemeClr>
                </a:solidFill>
                <a:latin typeface="Times"/>
                <a:cs typeface="Times"/>
              </a:rPr>
              <a:t>Luszczek</a:t>
            </a:r>
            <a:r>
              <a:rPr lang="en-US" sz="1000" b="1" dirty="0">
                <a:solidFill>
                  <a:schemeClr val="tx1">
                    <a:lumMod val="65000"/>
                    <a:lumOff val="35000"/>
                  </a:schemeClr>
                </a:solidFill>
                <a:latin typeface="Times"/>
                <a:cs typeface="Times"/>
              </a:rPr>
              <a:t>, and J. </a:t>
            </a:r>
            <a:r>
              <a:rPr lang="en-US" sz="1000" b="1" dirty="0" err="1" smtClean="0">
                <a:solidFill>
                  <a:schemeClr val="tx1">
                    <a:lumMod val="65000"/>
                    <a:lumOff val="35000"/>
                  </a:schemeClr>
                </a:solidFill>
                <a:latin typeface="Times"/>
                <a:cs typeface="Times"/>
              </a:rPr>
              <a:t>Dongarra</a:t>
            </a:r>
            <a:r>
              <a:rPr lang="en-US" sz="1000" b="1" dirty="0" smtClean="0">
                <a:solidFill>
                  <a:schemeClr val="tx1">
                    <a:lumMod val="65000"/>
                    <a:lumOff val="35000"/>
                  </a:schemeClr>
                </a:solidFill>
                <a:latin typeface="Times"/>
                <a:cs typeface="Times"/>
              </a:rPr>
              <a:t>.</a:t>
            </a:r>
            <a:br>
              <a:rPr lang="en-US" sz="1000" b="1" dirty="0" smtClean="0">
                <a:solidFill>
                  <a:schemeClr val="tx1">
                    <a:lumMod val="65000"/>
                    <a:lumOff val="35000"/>
                  </a:schemeClr>
                </a:solidFill>
                <a:latin typeface="Times"/>
                <a:cs typeface="Times"/>
              </a:rPr>
            </a:br>
            <a:r>
              <a:rPr lang="en-US" sz="1000" i="1" dirty="0" smtClean="0">
                <a:solidFill>
                  <a:schemeClr val="tx1">
                    <a:lumMod val="65000"/>
                    <a:lumOff val="35000"/>
                  </a:schemeClr>
                </a:solidFill>
                <a:latin typeface="Times"/>
                <a:cs typeface="Times"/>
              </a:rPr>
              <a:t>MAGMA </a:t>
            </a:r>
            <a:r>
              <a:rPr lang="en-US" sz="1000" i="1" dirty="0">
                <a:solidFill>
                  <a:schemeClr val="tx1">
                    <a:lumMod val="65000"/>
                    <a:lumOff val="35000"/>
                  </a:schemeClr>
                </a:solidFill>
                <a:latin typeface="Times"/>
                <a:cs typeface="Times"/>
              </a:rPr>
              <a:t>Embedded: Towards a Dense Linear Algebra Library for Energy Efficient Extreme </a:t>
            </a:r>
            <a:r>
              <a:rPr lang="en-US" sz="1000" i="1" dirty="0" smtClean="0">
                <a:solidFill>
                  <a:schemeClr val="tx1">
                    <a:lumMod val="65000"/>
                    <a:lumOff val="35000"/>
                  </a:schemeClr>
                </a:solidFill>
                <a:latin typeface="Times"/>
                <a:cs typeface="Times"/>
              </a:rPr>
              <a:t>Computing</a:t>
            </a:r>
            <a:br>
              <a:rPr lang="en-US" sz="1000" i="1" dirty="0" smtClean="0">
                <a:solidFill>
                  <a:schemeClr val="tx1">
                    <a:lumMod val="65000"/>
                    <a:lumOff val="35000"/>
                  </a:schemeClr>
                </a:solidFill>
                <a:latin typeface="Times"/>
                <a:cs typeface="Times"/>
              </a:rPr>
            </a:br>
            <a:r>
              <a:rPr lang="en-US" sz="1000" dirty="0" smtClean="0">
                <a:solidFill>
                  <a:schemeClr val="tx1">
                    <a:lumMod val="65000"/>
                    <a:lumOff val="35000"/>
                  </a:schemeClr>
                </a:solidFill>
                <a:latin typeface="Times"/>
                <a:cs typeface="Times"/>
              </a:rPr>
              <a:t>IEEE </a:t>
            </a:r>
            <a:r>
              <a:rPr lang="en-US" sz="1000" dirty="0">
                <a:solidFill>
                  <a:schemeClr val="tx1">
                    <a:lumMod val="65000"/>
                    <a:lumOff val="35000"/>
                  </a:schemeClr>
                </a:solidFill>
                <a:latin typeface="Times"/>
                <a:cs typeface="Times"/>
              </a:rPr>
              <a:t>High Performance Extreme Computing Conference IEEE-HPEC 2015, Waltham, MA </a:t>
            </a:r>
            <a:r>
              <a:rPr lang="en-US" sz="1000" dirty="0" smtClean="0">
                <a:solidFill>
                  <a:schemeClr val="tx1">
                    <a:lumMod val="65000"/>
                    <a:lumOff val="35000"/>
                  </a:schemeClr>
                </a:solidFill>
                <a:latin typeface="Times"/>
                <a:cs typeface="Times"/>
              </a:rPr>
              <a:t>USA.</a:t>
            </a:r>
            <a:br>
              <a:rPr lang="en-US" sz="1000" dirty="0" smtClean="0">
                <a:solidFill>
                  <a:schemeClr val="tx1">
                    <a:lumMod val="65000"/>
                    <a:lumOff val="35000"/>
                  </a:schemeClr>
                </a:solidFill>
                <a:latin typeface="Times"/>
                <a:cs typeface="Times"/>
              </a:rPr>
            </a:br>
            <a:r>
              <a:rPr lang="en-US" sz="1000" b="1" dirty="0" smtClean="0">
                <a:solidFill>
                  <a:srgbClr val="FF0000"/>
                </a:solidFill>
                <a:latin typeface="Times"/>
                <a:cs typeface="Times"/>
              </a:rPr>
              <a:t>Best </a:t>
            </a:r>
            <a:r>
              <a:rPr lang="en-US" sz="1000" b="1" dirty="0">
                <a:solidFill>
                  <a:srgbClr val="FF0000"/>
                </a:solidFill>
                <a:latin typeface="Times"/>
                <a:cs typeface="Times"/>
              </a:rPr>
              <a:t>paper</a:t>
            </a:r>
            <a:r>
              <a:rPr lang="en-US" sz="1000" b="1" dirty="0" smtClean="0">
                <a:solidFill>
                  <a:srgbClr val="FF0000"/>
                </a:solidFill>
                <a:latin typeface="Times"/>
                <a:cs typeface="Times"/>
              </a:rPr>
              <a:t> 2015</a:t>
            </a:r>
            <a:br>
              <a:rPr lang="en-US" sz="1000" b="1" dirty="0" smtClean="0">
                <a:solidFill>
                  <a:srgbClr val="FF0000"/>
                </a:solidFill>
                <a:latin typeface="Times"/>
                <a:cs typeface="Times"/>
              </a:rPr>
            </a:br>
            <a:endParaRPr lang="en-US" sz="1000" b="1" dirty="0">
              <a:solidFill>
                <a:srgbClr val="FF0000"/>
              </a:solidFill>
              <a:latin typeface="Times"/>
              <a:cs typeface="Times"/>
            </a:endParaRPr>
          </a:p>
          <a:p>
            <a:pPr marL="228600" lvl="0" indent="-228600">
              <a:buFont typeface="+mj-lt"/>
              <a:buAutoNum type="arabicPeriod"/>
            </a:pPr>
            <a:r>
              <a:rPr lang="en-US" sz="1000" b="1" dirty="0" smtClean="0">
                <a:solidFill>
                  <a:schemeClr val="tx1">
                    <a:lumMod val="65000"/>
                    <a:lumOff val="35000"/>
                  </a:schemeClr>
                </a:solidFill>
                <a:latin typeface="Times"/>
                <a:cs typeface="Times"/>
              </a:rPr>
              <a:t>A</a:t>
            </a:r>
            <a:r>
              <a:rPr lang="en-US" sz="1000" b="1" dirty="0">
                <a:solidFill>
                  <a:schemeClr val="tx1">
                    <a:lumMod val="65000"/>
                    <a:lumOff val="35000"/>
                  </a:schemeClr>
                </a:solidFill>
                <a:latin typeface="Times"/>
                <a:cs typeface="Times"/>
              </a:rPr>
              <a:t>. Haidar, T. Dong, S. </a:t>
            </a:r>
            <a:r>
              <a:rPr lang="en-US" sz="1000" b="1" dirty="0" err="1">
                <a:solidFill>
                  <a:schemeClr val="tx1">
                    <a:lumMod val="65000"/>
                    <a:lumOff val="35000"/>
                  </a:schemeClr>
                </a:solidFill>
                <a:latin typeface="Times"/>
                <a:cs typeface="Times"/>
              </a:rPr>
              <a:t>Tomov</a:t>
            </a:r>
            <a:r>
              <a:rPr lang="en-US" sz="1000" b="1" dirty="0">
                <a:solidFill>
                  <a:schemeClr val="tx1">
                    <a:lumMod val="65000"/>
                    <a:lumOff val="35000"/>
                  </a:schemeClr>
                </a:solidFill>
                <a:latin typeface="Times"/>
                <a:cs typeface="Times"/>
              </a:rPr>
              <a:t>, P. </a:t>
            </a:r>
            <a:r>
              <a:rPr lang="en-US" sz="1000" b="1" dirty="0" err="1">
                <a:solidFill>
                  <a:schemeClr val="tx1">
                    <a:lumMod val="65000"/>
                    <a:lumOff val="35000"/>
                  </a:schemeClr>
                </a:solidFill>
                <a:latin typeface="Times"/>
                <a:cs typeface="Times"/>
              </a:rPr>
              <a:t>Luszczek</a:t>
            </a:r>
            <a:r>
              <a:rPr lang="en-US" sz="1000" b="1" dirty="0">
                <a:solidFill>
                  <a:schemeClr val="tx1">
                    <a:lumMod val="65000"/>
                    <a:lumOff val="35000"/>
                  </a:schemeClr>
                </a:solidFill>
                <a:latin typeface="Times"/>
                <a:cs typeface="Times"/>
              </a:rPr>
              <a:t>, and J. </a:t>
            </a:r>
            <a:r>
              <a:rPr lang="en-US" sz="1000" b="1" dirty="0" err="1" smtClean="0">
                <a:solidFill>
                  <a:schemeClr val="tx1">
                    <a:lumMod val="65000"/>
                    <a:lumOff val="35000"/>
                  </a:schemeClr>
                </a:solidFill>
                <a:latin typeface="Times"/>
                <a:cs typeface="Times"/>
              </a:rPr>
              <a:t>Dongarra</a:t>
            </a:r>
            <a:r>
              <a:rPr lang="en-US" sz="1000" b="1" dirty="0" smtClean="0">
                <a:solidFill>
                  <a:schemeClr val="tx1">
                    <a:lumMod val="65000"/>
                    <a:lumOff val="35000"/>
                  </a:schemeClr>
                </a:solidFill>
                <a:latin typeface="Times"/>
                <a:cs typeface="Times"/>
              </a:rPr>
              <a:t>.</a:t>
            </a:r>
            <a:br>
              <a:rPr lang="en-US" sz="1000" b="1" dirty="0" smtClean="0">
                <a:solidFill>
                  <a:schemeClr val="tx1">
                    <a:lumMod val="65000"/>
                    <a:lumOff val="35000"/>
                  </a:schemeClr>
                </a:solidFill>
                <a:latin typeface="Times"/>
                <a:cs typeface="Times"/>
              </a:rPr>
            </a:br>
            <a:r>
              <a:rPr lang="en-US" sz="1000" i="1" dirty="0" smtClean="0">
                <a:solidFill>
                  <a:schemeClr val="tx1">
                    <a:lumMod val="65000"/>
                    <a:lumOff val="35000"/>
                  </a:schemeClr>
                </a:solidFill>
                <a:latin typeface="Times"/>
                <a:cs typeface="Times"/>
              </a:rPr>
              <a:t>A </a:t>
            </a:r>
            <a:r>
              <a:rPr lang="en-US" sz="1000" i="1" dirty="0">
                <a:solidFill>
                  <a:schemeClr val="tx1">
                    <a:lumMod val="65000"/>
                    <a:lumOff val="35000"/>
                  </a:schemeClr>
                </a:solidFill>
                <a:latin typeface="Times"/>
                <a:cs typeface="Times"/>
              </a:rPr>
              <a:t>Framework for Batched and GPU-resident Factorization Algorithms Applied to Block Householder </a:t>
            </a:r>
            <a:r>
              <a:rPr lang="en-US" sz="1000" i="1" dirty="0" smtClean="0">
                <a:solidFill>
                  <a:schemeClr val="tx1">
                    <a:lumMod val="65000"/>
                    <a:lumOff val="35000"/>
                  </a:schemeClr>
                </a:solidFill>
                <a:latin typeface="Times"/>
                <a:cs typeface="Times"/>
              </a:rPr>
              <a:t>Transformations</a:t>
            </a:r>
            <a:br>
              <a:rPr lang="en-US" sz="1000" i="1" dirty="0" smtClean="0">
                <a:solidFill>
                  <a:schemeClr val="tx1">
                    <a:lumMod val="65000"/>
                    <a:lumOff val="35000"/>
                  </a:schemeClr>
                </a:solidFill>
                <a:latin typeface="Times"/>
                <a:cs typeface="Times"/>
              </a:rPr>
            </a:br>
            <a:r>
              <a:rPr lang="en-US" sz="1000" dirty="0" smtClean="0">
                <a:solidFill>
                  <a:schemeClr val="tx1">
                    <a:lumMod val="65000"/>
                    <a:lumOff val="35000"/>
                  </a:schemeClr>
                </a:solidFill>
                <a:latin typeface="Times"/>
                <a:cs typeface="Times"/>
              </a:rPr>
              <a:t>International Supercomputing </a:t>
            </a:r>
            <a:r>
              <a:rPr lang="en-US" sz="1000" dirty="0">
                <a:solidFill>
                  <a:schemeClr val="tx1">
                    <a:lumMod val="65000"/>
                    <a:lumOff val="35000"/>
                  </a:schemeClr>
                </a:solidFill>
                <a:latin typeface="Times"/>
                <a:cs typeface="Times"/>
              </a:rPr>
              <a:t>Conference IEEE-ISC 2015, Frankfurt, </a:t>
            </a:r>
            <a:r>
              <a:rPr lang="en-US" sz="1000" dirty="0" smtClean="0">
                <a:solidFill>
                  <a:schemeClr val="tx1">
                    <a:lumMod val="65000"/>
                    <a:lumOff val="35000"/>
                  </a:schemeClr>
                </a:solidFill>
                <a:latin typeface="Times"/>
                <a:cs typeface="Times"/>
              </a:rPr>
              <a:t>Germany.</a:t>
            </a:r>
            <a:br>
              <a:rPr lang="en-US" sz="1000" dirty="0" smtClean="0">
                <a:solidFill>
                  <a:schemeClr val="tx1">
                    <a:lumMod val="65000"/>
                    <a:lumOff val="35000"/>
                  </a:schemeClr>
                </a:solidFill>
                <a:latin typeface="Times"/>
                <a:cs typeface="Times"/>
              </a:rPr>
            </a:br>
            <a:r>
              <a:rPr lang="en-US" sz="1000" dirty="0" smtClean="0">
                <a:solidFill>
                  <a:schemeClr val="tx1">
                    <a:lumMod val="65000"/>
                    <a:lumOff val="35000"/>
                  </a:schemeClr>
                </a:solidFill>
                <a:latin typeface="Times"/>
                <a:cs typeface="Times"/>
              </a:rPr>
              <a:t>Springer</a:t>
            </a:r>
            <a:r>
              <a:rPr lang="en-US" sz="1000" dirty="0">
                <a:solidFill>
                  <a:schemeClr val="tx1">
                    <a:lumMod val="65000"/>
                    <a:lumOff val="35000"/>
                  </a:schemeClr>
                </a:solidFill>
                <a:latin typeface="Times"/>
                <a:cs typeface="Times"/>
              </a:rPr>
              <a:t>, Lecture Notes in Computer Science Volume 9137, 2015, pp 31-</a:t>
            </a:r>
            <a:r>
              <a:rPr lang="en-US" sz="1000" dirty="0" smtClean="0">
                <a:solidFill>
                  <a:schemeClr val="tx1">
                    <a:lumMod val="65000"/>
                    <a:lumOff val="35000"/>
                  </a:schemeClr>
                </a:solidFill>
                <a:latin typeface="Times"/>
                <a:cs typeface="Times"/>
              </a:rPr>
              <a:t>47.</a:t>
            </a:r>
            <a:br>
              <a:rPr lang="en-US" sz="1000" dirty="0" smtClean="0">
                <a:solidFill>
                  <a:schemeClr val="tx1">
                    <a:lumMod val="65000"/>
                    <a:lumOff val="35000"/>
                  </a:schemeClr>
                </a:solidFill>
                <a:latin typeface="Times"/>
                <a:cs typeface="Times"/>
              </a:rPr>
            </a:br>
            <a:endParaRPr lang="en-US" sz="1000" dirty="0" smtClean="0">
              <a:solidFill>
                <a:schemeClr val="tx1">
                  <a:lumMod val="65000"/>
                  <a:lumOff val="35000"/>
                </a:schemeClr>
              </a:solidFill>
              <a:latin typeface="Times"/>
              <a:cs typeface="Times"/>
            </a:endParaRPr>
          </a:p>
          <a:p>
            <a:pPr marL="228600" lvl="0" indent="-228600">
              <a:buFont typeface="+mj-lt"/>
              <a:buAutoNum type="arabicPeriod"/>
            </a:pPr>
            <a:r>
              <a:rPr lang="en-US" sz="1000" b="1" dirty="0" smtClean="0">
                <a:solidFill>
                  <a:schemeClr val="tx1">
                    <a:lumMod val="65000"/>
                    <a:lumOff val="35000"/>
                  </a:schemeClr>
                </a:solidFill>
                <a:latin typeface="Times"/>
                <a:cs typeface="Times"/>
              </a:rPr>
              <a:t>K</a:t>
            </a:r>
            <a:r>
              <a:rPr lang="en-US" sz="1000" b="1" dirty="0">
                <a:solidFill>
                  <a:schemeClr val="tx1">
                    <a:lumMod val="65000"/>
                    <a:lumOff val="35000"/>
                  </a:schemeClr>
                </a:solidFill>
                <a:latin typeface="Times"/>
                <a:cs typeface="Times"/>
              </a:rPr>
              <a:t>. </a:t>
            </a:r>
            <a:r>
              <a:rPr lang="en-US" sz="1000" b="1" dirty="0" err="1">
                <a:solidFill>
                  <a:schemeClr val="tx1">
                    <a:lumMod val="65000"/>
                    <a:lumOff val="35000"/>
                  </a:schemeClr>
                </a:solidFill>
                <a:latin typeface="Times"/>
                <a:cs typeface="Times"/>
              </a:rPr>
              <a:t>Kabir</a:t>
            </a:r>
            <a:r>
              <a:rPr lang="en-US" sz="1000" b="1" dirty="0">
                <a:solidFill>
                  <a:schemeClr val="tx1">
                    <a:lumMod val="65000"/>
                    <a:lumOff val="35000"/>
                  </a:schemeClr>
                </a:solidFill>
                <a:latin typeface="Times"/>
                <a:cs typeface="Times"/>
              </a:rPr>
              <a:t>, A. Haidar, S. Tomov, and J. </a:t>
            </a:r>
            <a:r>
              <a:rPr lang="en-US" sz="1000" b="1" dirty="0" err="1" smtClean="0">
                <a:solidFill>
                  <a:schemeClr val="tx1">
                    <a:lumMod val="65000"/>
                    <a:lumOff val="35000"/>
                  </a:schemeClr>
                </a:solidFill>
                <a:latin typeface="Times"/>
                <a:cs typeface="Times"/>
              </a:rPr>
              <a:t>Dongarra</a:t>
            </a:r>
            <a:r>
              <a:rPr lang="en-US" sz="1000" b="1" dirty="0">
                <a:solidFill>
                  <a:schemeClr val="tx1">
                    <a:lumMod val="65000"/>
                    <a:lumOff val="35000"/>
                  </a:schemeClr>
                </a:solidFill>
                <a:latin typeface="Times"/>
                <a:cs typeface="Times"/>
              </a:rPr>
              <a:t/>
            </a:r>
            <a:br>
              <a:rPr lang="en-US" sz="1000" b="1" dirty="0">
                <a:solidFill>
                  <a:schemeClr val="tx1">
                    <a:lumMod val="65000"/>
                    <a:lumOff val="35000"/>
                  </a:schemeClr>
                </a:solidFill>
                <a:latin typeface="Times"/>
                <a:cs typeface="Times"/>
              </a:rPr>
            </a:br>
            <a:r>
              <a:rPr lang="en-US" sz="1000" i="1" dirty="0" smtClean="0">
                <a:solidFill>
                  <a:schemeClr val="tx1">
                    <a:lumMod val="65000"/>
                    <a:lumOff val="35000"/>
                  </a:schemeClr>
                </a:solidFill>
                <a:latin typeface="Times"/>
                <a:cs typeface="Times"/>
              </a:rPr>
              <a:t>On </a:t>
            </a:r>
            <a:r>
              <a:rPr lang="en-US" sz="1000" i="1" dirty="0">
                <a:solidFill>
                  <a:schemeClr val="tx1">
                    <a:lumMod val="65000"/>
                    <a:lumOff val="35000"/>
                  </a:schemeClr>
                </a:solidFill>
                <a:latin typeface="Times"/>
                <a:cs typeface="Times"/>
              </a:rPr>
              <a:t>the Design, Development and Analysis of Optimized Matrix-Vector Multiplication Routines for </a:t>
            </a:r>
            <a:r>
              <a:rPr lang="en-US" sz="1000" i="1" dirty="0" smtClean="0">
                <a:solidFill>
                  <a:schemeClr val="tx1">
                    <a:lumMod val="65000"/>
                    <a:lumOff val="35000"/>
                  </a:schemeClr>
                </a:solidFill>
                <a:latin typeface="Times"/>
                <a:cs typeface="Times"/>
              </a:rPr>
              <a:t>coprocessors.</a:t>
            </a:r>
            <a:br>
              <a:rPr lang="en-US" sz="1000" i="1" dirty="0" smtClean="0">
                <a:solidFill>
                  <a:schemeClr val="tx1">
                    <a:lumMod val="65000"/>
                    <a:lumOff val="35000"/>
                  </a:schemeClr>
                </a:solidFill>
                <a:latin typeface="Times"/>
                <a:cs typeface="Times"/>
              </a:rPr>
            </a:br>
            <a:r>
              <a:rPr lang="en-US" sz="1000" dirty="0" smtClean="0">
                <a:solidFill>
                  <a:schemeClr val="tx1">
                    <a:lumMod val="65000"/>
                    <a:lumOff val="35000"/>
                  </a:schemeClr>
                </a:solidFill>
                <a:latin typeface="Times"/>
                <a:cs typeface="Times"/>
              </a:rPr>
              <a:t>International </a:t>
            </a:r>
            <a:r>
              <a:rPr lang="en-US" sz="1000" dirty="0" err="1">
                <a:solidFill>
                  <a:schemeClr val="tx1">
                    <a:lumMod val="65000"/>
                    <a:lumOff val="35000"/>
                  </a:schemeClr>
                </a:solidFill>
                <a:latin typeface="Times"/>
                <a:cs typeface="Times"/>
              </a:rPr>
              <a:t>SuperComputing</a:t>
            </a:r>
            <a:r>
              <a:rPr lang="en-US" sz="1000" dirty="0">
                <a:solidFill>
                  <a:schemeClr val="tx1">
                    <a:lumMod val="65000"/>
                    <a:lumOff val="35000"/>
                  </a:schemeClr>
                </a:solidFill>
                <a:latin typeface="Times"/>
                <a:cs typeface="Times"/>
              </a:rPr>
              <a:t> Conference IEEE-ISC 2015, Frankfurt, </a:t>
            </a:r>
            <a:r>
              <a:rPr lang="en-US" sz="1000" dirty="0" smtClean="0">
                <a:solidFill>
                  <a:schemeClr val="tx1">
                    <a:lumMod val="65000"/>
                    <a:lumOff val="35000"/>
                  </a:schemeClr>
                </a:solidFill>
                <a:latin typeface="Times"/>
                <a:cs typeface="Times"/>
              </a:rPr>
              <a:t>Germany</a:t>
            </a:r>
            <a:br>
              <a:rPr lang="en-US" sz="1000" dirty="0" smtClean="0">
                <a:solidFill>
                  <a:schemeClr val="tx1">
                    <a:lumMod val="65000"/>
                    <a:lumOff val="35000"/>
                  </a:schemeClr>
                </a:solidFill>
                <a:latin typeface="Times"/>
                <a:cs typeface="Times"/>
              </a:rPr>
            </a:br>
            <a:r>
              <a:rPr lang="en-US" sz="1000" dirty="0" smtClean="0">
                <a:solidFill>
                  <a:schemeClr val="tx1">
                    <a:lumMod val="65000"/>
                    <a:lumOff val="35000"/>
                  </a:schemeClr>
                </a:solidFill>
                <a:latin typeface="Times"/>
                <a:cs typeface="Times"/>
              </a:rPr>
              <a:t>Springer</a:t>
            </a:r>
            <a:r>
              <a:rPr lang="en-US" sz="1000" dirty="0">
                <a:solidFill>
                  <a:schemeClr val="tx1">
                    <a:lumMod val="65000"/>
                    <a:lumOff val="35000"/>
                  </a:schemeClr>
                </a:solidFill>
                <a:latin typeface="Times"/>
                <a:cs typeface="Times"/>
              </a:rPr>
              <a:t>, Lecture Notes in Computer Science Volume 9137, 2015, pp 58-</a:t>
            </a:r>
            <a:r>
              <a:rPr lang="en-US" sz="1000" dirty="0" smtClean="0">
                <a:solidFill>
                  <a:schemeClr val="tx1">
                    <a:lumMod val="65000"/>
                    <a:lumOff val="35000"/>
                  </a:schemeClr>
                </a:solidFill>
                <a:latin typeface="Times"/>
                <a:cs typeface="Times"/>
              </a:rPr>
              <a:t>73</a:t>
            </a:r>
          </a:p>
          <a:p>
            <a:pPr marL="228600" lvl="0" indent="-228600">
              <a:buFont typeface="+mj-lt"/>
              <a:buAutoNum type="arabicPeriod"/>
            </a:pPr>
            <a:endParaRPr lang="en-US" sz="1000" b="1" dirty="0">
              <a:solidFill>
                <a:schemeClr val="tx1">
                  <a:lumMod val="65000"/>
                  <a:lumOff val="35000"/>
                </a:schemeClr>
              </a:solidFill>
              <a:latin typeface="Times"/>
              <a:cs typeface="Times"/>
            </a:endParaRPr>
          </a:p>
          <a:p>
            <a:pPr marL="228600" lvl="0" indent="-228600">
              <a:buFont typeface="+mj-lt"/>
              <a:buAutoNum type="arabicPeriod"/>
            </a:pPr>
            <a:r>
              <a:rPr lang="en-US" sz="1000" b="1" dirty="0" smtClean="0">
                <a:solidFill>
                  <a:schemeClr val="tx1">
                    <a:lumMod val="65000"/>
                    <a:lumOff val="35000"/>
                  </a:schemeClr>
                </a:solidFill>
                <a:latin typeface="Times"/>
                <a:cs typeface="Times"/>
              </a:rPr>
              <a:t>A. Haidar, T. Dong, P. </a:t>
            </a:r>
            <a:r>
              <a:rPr lang="en-US" sz="1000" b="1" dirty="0" err="1" smtClean="0">
                <a:solidFill>
                  <a:schemeClr val="tx1">
                    <a:lumMod val="65000"/>
                    <a:lumOff val="35000"/>
                  </a:schemeClr>
                </a:solidFill>
                <a:latin typeface="Times"/>
                <a:cs typeface="Times"/>
              </a:rPr>
              <a:t>Luszczek</a:t>
            </a:r>
            <a:r>
              <a:rPr lang="en-US" sz="1000" b="1" dirty="0" smtClean="0">
                <a:solidFill>
                  <a:schemeClr val="tx1">
                    <a:lumMod val="65000"/>
                    <a:lumOff val="35000"/>
                  </a:schemeClr>
                </a:solidFill>
                <a:latin typeface="Times"/>
                <a:cs typeface="Times"/>
              </a:rPr>
              <a:t>, S. Tomov and J. </a:t>
            </a:r>
            <a:r>
              <a:rPr lang="en-US" sz="1000" b="1" dirty="0" err="1" smtClean="0">
                <a:solidFill>
                  <a:schemeClr val="tx1">
                    <a:lumMod val="65000"/>
                    <a:lumOff val="35000"/>
                  </a:schemeClr>
                </a:solidFill>
                <a:latin typeface="Times"/>
                <a:cs typeface="Times"/>
              </a:rPr>
              <a:t>Dongarra</a:t>
            </a:r>
            <a:r>
              <a:rPr lang="en-US" sz="1000" b="1" dirty="0" smtClean="0">
                <a:solidFill>
                  <a:schemeClr val="tx1">
                    <a:lumMod val="65000"/>
                    <a:lumOff val="35000"/>
                  </a:schemeClr>
                </a:solidFill>
                <a:latin typeface="Times"/>
                <a:cs typeface="Times"/>
              </a:rPr>
              <a:t>.</a:t>
            </a:r>
            <a:br>
              <a:rPr lang="en-US" sz="1000" b="1" dirty="0" smtClean="0">
                <a:solidFill>
                  <a:schemeClr val="tx1">
                    <a:lumMod val="65000"/>
                    <a:lumOff val="35000"/>
                  </a:schemeClr>
                </a:solidFill>
                <a:latin typeface="Times"/>
                <a:cs typeface="Times"/>
              </a:rPr>
            </a:br>
            <a:r>
              <a:rPr lang="en-US" sz="1000" i="1" dirty="0" smtClean="0">
                <a:solidFill>
                  <a:schemeClr val="tx1">
                    <a:lumMod val="65000"/>
                    <a:lumOff val="35000"/>
                  </a:schemeClr>
                </a:solidFill>
                <a:latin typeface="Times"/>
                <a:cs typeface="Times"/>
              </a:rPr>
              <a:t>Batched Matrix Computations on Hardware Accelerators Based on GPUs.</a:t>
            </a:r>
            <a:br>
              <a:rPr lang="en-US" sz="1000" i="1" dirty="0" smtClean="0">
                <a:solidFill>
                  <a:schemeClr val="tx1">
                    <a:lumMod val="65000"/>
                    <a:lumOff val="35000"/>
                  </a:schemeClr>
                </a:solidFill>
                <a:latin typeface="Times"/>
                <a:cs typeface="Times"/>
              </a:rPr>
            </a:br>
            <a:r>
              <a:rPr lang="en-US" sz="1000" dirty="0" smtClean="0">
                <a:solidFill>
                  <a:schemeClr val="tx1">
                    <a:lumMod val="65000"/>
                    <a:lumOff val="35000"/>
                  </a:schemeClr>
                </a:solidFill>
                <a:latin typeface="Times"/>
                <a:cs typeface="Times"/>
              </a:rPr>
              <a:t>International Journal of High Performance Computing Applications 2014.</a:t>
            </a:r>
            <a:br>
              <a:rPr lang="en-US" sz="1000" dirty="0" smtClean="0">
                <a:solidFill>
                  <a:schemeClr val="tx1">
                    <a:lumMod val="65000"/>
                    <a:lumOff val="35000"/>
                  </a:schemeClr>
                </a:solidFill>
                <a:latin typeface="Times"/>
                <a:cs typeface="Times"/>
              </a:rPr>
            </a:br>
            <a:endParaRPr lang="en-US" sz="1000" dirty="0">
              <a:solidFill>
                <a:schemeClr val="tx1">
                  <a:lumMod val="65000"/>
                  <a:lumOff val="35000"/>
                </a:schemeClr>
              </a:solidFill>
              <a:latin typeface="Times"/>
              <a:cs typeface="Times"/>
            </a:endParaRPr>
          </a:p>
          <a:p>
            <a:pPr marL="228600" lvl="0" indent="-228600">
              <a:buFont typeface="+mj-lt"/>
              <a:buAutoNum type="arabicPeriod"/>
            </a:pPr>
            <a:r>
              <a:rPr lang="en-US" sz="1000" b="1" dirty="0" smtClean="0">
                <a:solidFill>
                  <a:schemeClr val="tx1">
                    <a:lumMod val="65000"/>
                    <a:lumOff val="35000"/>
                  </a:schemeClr>
                </a:solidFill>
                <a:latin typeface="Times"/>
                <a:cs typeface="Times"/>
              </a:rPr>
              <a:t>A. Haidar, T. Dong, S. </a:t>
            </a:r>
            <a:r>
              <a:rPr lang="en-US" sz="1000" b="1" dirty="0" err="1" smtClean="0">
                <a:solidFill>
                  <a:schemeClr val="tx1">
                    <a:lumMod val="65000"/>
                    <a:lumOff val="35000"/>
                  </a:schemeClr>
                </a:solidFill>
                <a:latin typeface="Times"/>
                <a:cs typeface="Times"/>
              </a:rPr>
              <a:t>Tomov</a:t>
            </a:r>
            <a:r>
              <a:rPr lang="en-US" sz="1000" b="1" dirty="0" smtClean="0">
                <a:solidFill>
                  <a:schemeClr val="tx1">
                    <a:lumMod val="65000"/>
                    <a:lumOff val="35000"/>
                  </a:schemeClr>
                </a:solidFill>
                <a:latin typeface="Times"/>
                <a:cs typeface="Times"/>
              </a:rPr>
              <a:t>, P. </a:t>
            </a:r>
            <a:r>
              <a:rPr lang="en-US" sz="1000" b="1" dirty="0" err="1" smtClean="0">
                <a:solidFill>
                  <a:schemeClr val="tx1">
                    <a:lumMod val="65000"/>
                    <a:lumOff val="35000"/>
                  </a:schemeClr>
                </a:solidFill>
                <a:latin typeface="Times"/>
                <a:cs typeface="Times"/>
              </a:rPr>
              <a:t>Luszczek</a:t>
            </a:r>
            <a:r>
              <a:rPr lang="en-US" sz="1000" b="1" dirty="0" smtClean="0">
                <a:solidFill>
                  <a:schemeClr val="tx1">
                    <a:lumMod val="65000"/>
                    <a:lumOff val="35000"/>
                  </a:schemeClr>
                </a:solidFill>
                <a:latin typeface="Times"/>
                <a:cs typeface="Times"/>
              </a:rPr>
              <a:t>, and J. </a:t>
            </a:r>
            <a:r>
              <a:rPr lang="en-US" sz="1000" b="1" dirty="0" err="1" smtClean="0">
                <a:solidFill>
                  <a:schemeClr val="tx1">
                    <a:lumMod val="65000"/>
                    <a:lumOff val="35000"/>
                  </a:schemeClr>
                </a:solidFill>
                <a:latin typeface="Times"/>
                <a:cs typeface="Times"/>
              </a:rPr>
              <a:t>Dongarra</a:t>
            </a:r>
            <a:r>
              <a:rPr lang="en-US" sz="1000" b="1" dirty="0" smtClean="0">
                <a:solidFill>
                  <a:schemeClr val="tx1">
                    <a:lumMod val="65000"/>
                    <a:lumOff val="35000"/>
                  </a:schemeClr>
                </a:solidFill>
                <a:latin typeface="Times"/>
                <a:cs typeface="Times"/>
              </a:rPr>
              <a:t>.</a:t>
            </a:r>
            <a:br>
              <a:rPr lang="en-US" sz="1000" b="1" dirty="0" smtClean="0">
                <a:solidFill>
                  <a:schemeClr val="tx1">
                    <a:lumMod val="65000"/>
                    <a:lumOff val="35000"/>
                  </a:schemeClr>
                </a:solidFill>
                <a:latin typeface="Times"/>
                <a:cs typeface="Times"/>
              </a:rPr>
            </a:br>
            <a:r>
              <a:rPr lang="en-US" sz="1000" i="1" dirty="0" smtClean="0">
                <a:solidFill>
                  <a:schemeClr val="tx1">
                    <a:lumMod val="65000"/>
                    <a:lumOff val="35000"/>
                  </a:schemeClr>
                </a:solidFill>
                <a:latin typeface="Times"/>
                <a:cs typeface="Times"/>
              </a:rPr>
              <a:t>Optimization for Performance and Energy for Batched Matrix Computations on GPUs</a:t>
            </a:r>
            <a:br>
              <a:rPr lang="en-US" sz="1000" i="1" dirty="0" smtClean="0">
                <a:solidFill>
                  <a:schemeClr val="tx1">
                    <a:lumMod val="65000"/>
                    <a:lumOff val="35000"/>
                  </a:schemeClr>
                </a:solidFill>
                <a:latin typeface="Times"/>
                <a:cs typeface="Times"/>
              </a:rPr>
            </a:br>
            <a:r>
              <a:rPr lang="en-US" sz="1000" dirty="0" smtClean="0">
                <a:solidFill>
                  <a:schemeClr val="tx1">
                    <a:lumMod val="65000"/>
                    <a:lumOff val="35000"/>
                  </a:schemeClr>
                </a:solidFill>
                <a:latin typeface="Times"/>
                <a:cs typeface="Times"/>
              </a:rPr>
              <a:t>20th ACM SIGPLAN Symposium on Principles and Practice of Parallel Programming, </a:t>
            </a:r>
            <a:br>
              <a:rPr lang="en-US" sz="1000" dirty="0" smtClean="0">
                <a:solidFill>
                  <a:schemeClr val="tx1">
                    <a:lumMod val="65000"/>
                    <a:lumOff val="35000"/>
                  </a:schemeClr>
                </a:solidFill>
                <a:latin typeface="Times"/>
                <a:cs typeface="Times"/>
              </a:rPr>
            </a:br>
            <a:r>
              <a:rPr lang="en-US" sz="1000" dirty="0" smtClean="0">
                <a:solidFill>
                  <a:schemeClr val="tx1">
                    <a:lumMod val="65000"/>
                    <a:lumOff val="35000"/>
                  </a:schemeClr>
                </a:solidFill>
                <a:latin typeface="Times"/>
                <a:cs typeface="Times"/>
              </a:rPr>
              <a:t>Workshop on General Purpose Processing Using GPUs. GPGPU/</a:t>
            </a:r>
            <a:r>
              <a:rPr lang="en-US" sz="1000" dirty="0" err="1" smtClean="0">
                <a:solidFill>
                  <a:schemeClr val="tx1">
                    <a:lumMod val="65000"/>
                    <a:lumOff val="35000"/>
                  </a:schemeClr>
                </a:solidFill>
                <a:latin typeface="Times"/>
                <a:cs typeface="Times"/>
              </a:rPr>
              <a:t>PPoPP</a:t>
            </a:r>
            <a:r>
              <a:rPr lang="en-US" sz="1000" dirty="0" smtClean="0">
                <a:solidFill>
                  <a:schemeClr val="tx1">
                    <a:lumMod val="65000"/>
                    <a:lumOff val="35000"/>
                  </a:schemeClr>
                </a:solidFill>
                <a:latin typeface="Times"/>
                <a:cs typeface="Times"/>
              </a:rPr>
              <a:t> 2015.</a:t>
            </a:r>
          </a:p>
          <a:p>
            <a:pPr marL="228600" lvl="0" indent="-228600">
              <a:buFont typeface="+mj-lt"/>
              <a:buAutoNum type="arabicPeriod"/>
            </a:pPr>
            <a:endParaRPr lang="en-US" sz="1000" dirty="0" smtClean="0">
              <a:solidFill>
                <a:schemeClr val="tx1">
                  <a:lumMod val="65000"/>
                  <a:lumOff val="35000"/>
                </a:schemeClr>
              </a:solidFill>
              <a:latin typeface="Times"/>
              <a:cs typeface="Times"/>
            </a:endParaRPr>
          </a:p>
          <a:p>
            <a:pPr marL="228600" lvl="0" indent="-228600">
              <a:buFont typeface="+mj-lt"/>
              <a:buAutoNum type="arabicPeriod"/>
            </a:pPr>
            <a:r>
              <a:rPr lang="en-US" sz="1000" b="1" dirty="0" smtClean="0">
                <a:solidFill>
                  <a:schemeClr val="tx1">
                    <a:lumMod val="65000"/>
                    <a:lumOff val="35000"/>
                  </a:schemeClr>
                </a:solidFill>
                <a:latin typeface="Times"/>
                <a:cs typeface="Times"/>
              </a:rPr>
              <a:t>T. Dong, A. Haidar, S. Tomov, and J. </a:t>
            </a:r>
            <a:r>
              <a:rPr lang="en-US" sz="1000" b="1" dirty="0" err="1" smtClean="0">
                <a:solidFill>
                  <a:schemeClr val="tx1">
                    <a:lumMod val="65000"/>
                    <a:lumOff val="35000"/>
                  </a:schemeClr>
                </a:solidFill>
                <a:latin typeface="Times"/>
                <a:cs typeface="Times"/>
              </a:rPr>
              <a:t>Dongarra</a:t>
            </a:r>
            <a:r>
              <a:rPr lang="en-US" sz="1000" b="1" dirty="0" smtClean="0">
                <a:solidFill>
                  <a:schemeClr val="tx1">
                    <a:lumMod val="65000"/>
                    <a:lumOff val="35000"/>
                  </a:schemeClr>
                </a:solidFill>
                <a:latin typeface="Times"/>
                <a:cs typeface="Times"/>
              </a:rPr>
              <a:t>.</a:t>
            </a:r>
            <a:br>
              <a:rPr lang="en-US" sz="1000" b="1" dirty="0" smtClean="0">
                <a:solidFill>
                  <a:schemeClr val="tx1">
                    <a:lumMod val="65000"/>
                    <a:lumOff val="35000"/>
                  </a:schemeClr>
                </a:solidFill>
                <a:latin typeface="Times"/>
                <a:cs typeface="Times"/>
              </a:rPr>
            </a:br>
            <a:r>
              <a:rPr lang="en-US" sz="1000" i="1" dirty="0" smtClean="0">
                <a:solidFill>
                  <a:schemeClr val="tx1">
                    <a:lumMod val="65000"/>
                    <a:lumOff val="35000"/>
                  </a:schemeClr>
                </a:solidFill>
                <a:latin typeface="Times"/>
                <a:cs typeface="Times"/>
              </a:rPr>
              <a:t>A Fast Batched Cholesky Factorization on a GPU</a:t>
            </a:r>
            <a:br>
              <a:rPr lang="en-US" sz="1000" i="1" dirty="0" smtClean="0">
                <a:solidFill>
                  <a:schemeClr val="tx1">
                    <a:lumMod val="65000"/>
                    <a:lumOff val="35000"/>
                  </a:schemeClr>
                </a:solidFill>
                <a:latin typeface="Times"/>
                <a:cs typeface="Times"/>
              </a:rPr>
            </a:br>
            <a:r>
              <a:rPr lang="en-US" sz="1000" dirty="0" smtClean="0">
                <a:solidFill>
                  <a:schemeClr val="tx1">
                    <a:lumMod val="65000"/>
                    <a:lumOff val="35000"/>
                  </a:schemeClr>
                </a:solidFill>
                <a:latin typeface="Times"/>
                <a:cs typeface="Times"/>
              </a:rPr>
              <a:t>ICPP 2014, The 43rd International Conference on Parallel Processing 2014.</a:t>
            </a:r>
          </a:p>
          <a:p>
            <a:endParaRPr lang="en-US" sz="1000" dirty="0" smtClean="0">
              <a:solidFill>
                <a:schemeClr val="tx1">
                  <a:lumMod val="65000"/>
                  <a:lumOff val="35000"/>
                </a:schemeClr>
              </a:solidFill>
              <a:latin typeface="Times"/>
              <a:cs typeface="Times"/>
            </a:endParaRPr>
          </a:p>
        </p:txBody>
      </p:sp>
      <p:sp>
        <p:nvSpPr>
          <p:cNvPr id="6" name="Title 1"/>
          <p:cNvSpPr>
            <a:spLocks noGrp="1"/>
          </p:cNvSpPr>
          <p:nvPr>
            <p:ph type="title"/>
          </p:nvPr>
        </p:nvSpPr>
        <p:spPr>
          <a:xfrm>
            <a:off x="228600" y="-12690"/>
            <a:ext cx="8686800" cy="1143000"/>
          </a:xfrm>
        </p:spPr>
        <p:txBody>
          <a:bodyPr/>
          <a:lstStyle/>
          <a:p>
            <a:r>
              <a:rPr lang="en-US" dirty="0" smtClean="0"/>
              <a:t>References</a:t>
            </a:r>
            <a:endParaRPr lang="en-US" dirty="0"/>
          </a:p>
        </p:txBody>
      </p:sp>
    </p:spTree>
    <p:extLst>
      <p:ext uri="{BB962C8B-B14F-4D97-AF65-F5344CB8AC3E}">
        <p14:creationId xmlns:p14="http://schemas.microsoft.com/office/powerpoint/2010/main" val="272949235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194388"/>
            <a:ext cx="8912955" cy="4355038"/>
          </a:xfrm>
          <a:prstGeom prst="rect">
            <a:avLst/>
          </a:prstGeom>
        </p:spPr>
        <p:txBody>
          <a:bodyPr wrap="square">
            <a:spAutoFit/>
          </a:bodyPr>
          <a:lstStyle/>
          <a:p>
            <a:pPr marL="576263" lvl="1" indent="-231775" algn="just"/>
            <a:r>
              <a:rPr lang="en-US" sz="2000" dirty="0" smtClean="0">
                <a:latin typeface="+mn-lt"/>
                <a:cs typeface="Times"/>
              </a:rPr>
              <a:t>We present here a feasibility design study, the idea is to target the new </a:t>
            </a:r>
            <a:br>
              <a:rPr lang="en-US" sz="2000" dirty="0" smtClean="0">
                <a:latin typeface="+mn-lt"/>
                <a:cs typeface="Times"/>
              </a:rPr>
            </a:br>
            <a:r>
              <a:rPr lang="en-US" sz="2000" dirty="0" smtClean="0">
                <a:latin typeface="+mn-lt"/>
                <a:cs typeface="Times"/>
              </a:rPr>
              <a:t>high-end technologies.</a:t>
            </a:r>
          </a:p>
          <a:p>
            <a:pPr marL="576263" lvl="1" indent="-231775"/>
            <a:endParaRPr lang="en-US" sz="2000" dirty="0" smtClean="0">
              <a:latin typeface="+mn-lt"/>
              <a:cs typeface="Times"/>
            </a:endParaRPr>
          </a:p>
          <a:p>
            <a:pPr marL="576263" lvl="1" indent="-231775">
              <a:spcAft>
                <a:spcPts val="1800"/>
              </a:spcAft>
            </a:pPr>
            <a:r>
              <a:rPr lang="en-US" sz="2000" b="1" dirty="0" smtClean="0">
                <a:solidFill>
                  <a:schemeClr val="accent1"/>
                </a:solidFill>
                <a:latin typeface="Arial"/>
                <a:cs typeface="Arial"/>
              </a:rPr>
              <a:t>Our goals:</a:t>
            </a:r>
          </a:p>
          <a:p>
            <a:pPr marL="1033463" lvl="2" indent="-231775" algn="just">
              <a:spcAft>
                <a:spcPts val="1800"/>
              </a:spcAft>
              <a:buClr>
                <a:schemeClr val="accent1"/>
              </a:buClr>
              <a:buFont typeface="Arial"/>
              <a:buChar char="•"/>
            </a:pPr>
            <a:r>
              <a:rPr lang="en-US" sz="2000" dirty="0" smtClean="0">
                <a:latin typeface="Arial"/>
                <a:cs typeface="Arial"/>
              </a:rPr>
              <a:t>Develop </a:t>
            </a:r>
            <a:r>
              <a:rPr lang="en-US" sz="2000" dirty="0">
                <a:latin typeface="Arial"/>
                <a:cs typeface="Arial"/>
              </a:rPr>
              <a:t>a </a:t>
            </a:r>
            <a:r>
              <a:rPr lang="en-US" sz="2000" b="1" dirty="0">
                <a:solidFill>
                  <a:srgbClr val="80D81D"/>
                </a:solidFill>
                <a:latin typeface="Arial"/>
                <a:cs typeface="Arial"/>
              </a:rPr>
              <a:t>high-performance </a:t>
            </a:r>
            <a:r>
              <a:rPr lang="en-US" sz="2000" dirty="0">
                <a:latin typeface="Arial"/>
                <a:cs typeface="Arial"/>
              </a:rPr>
              <a:t>numerical</a:t>
            </a:r>
            <a:r>
              <a:rPr lang="en-US" sz="2000" dirty="0">
                <a:solidFill>
                  <a:srgbClr val="FF0000"/>
                </a:solidFill>
                <a:latin typeface="Arial"/>
                <a:cs typeface="Arial"/>
              </a:rPr>
              <a:t> </a:t>
            </a:r>
            <a:r>
              <a:rPr lang="en-US" sz="2000" dirty="0">
                <a:solidFill>
                  <a:srgbClr val="000000"/>
                </a:solidFill>
                <a:latin typeface="Arial"/>
                <a:cs typeface="Arial"/>
              </a:rPr>
              <a:t>library for </a:t>
            </a:r>
            <a:r>
              <a:rPr lang="en-US" sz="2000" b="1" dirty="0">
                <a:solidFill>
                  <a:srgbClr val="80D81D"/>
                </a:solidFill>
                <a:latin typeface="Arial"/>
                <a:cs typeface="Arial"/>
              </a:rPr>
              <a:t>batched</a:t>
            </a:r>
            <a:r>
              <a:rPr lang="en-US" sz="2000" dirty="0">
                <a:solidFill>
                  <a:srgbClr val="80D81D"/>
                </a:solidFill>
                <a:latin typeface="Arial"/>
                <a:cs typeface="Arial"/>
              </a:rPr>
              <a:t> </a:t>
            </a:r>
            <a:r>
              <a:rPr lang="en-US" sz="2000" dirty="0">
                <a:solidFill>
                  <a:srgbClr val="000000"/>
                </a:solidFill>
                <a:latin typeface="Arial"/>
                <a:cs typeface="Arial"/>
              </a:rPr>
              <a:t>linear algebra </a:t>
            </a:r>
            <a:r>
              <a:rPr lang="en-US" sz="2000" dirty="0">
                <a:latin typeface="Arial"/>
                <a:cs typeface="Arial"/>
              </a:rPr>
              <a:t>subroutines </a:t>
            </a:r>
            <a:r>
              <a:rPr lang="en-US" sz="2000" b="1" dirty="0">
                <a:solidFill>
                  <a:srgbClr val="80D81D"/>
                </a:solidFill>
                <a:latin typeface="Arial"/>
                <a:cs typeface="Arial"/>
              </a:rPr>
              <a:t>tuned for </a:t>
            </a:r>
            <a:r>
              <a:rPr lang="en-US" sz="2000" b="1" dirty="0" smtClean="0">
                <a:solidFill>
                  <a:srgbClr val="80D81D"/>
                </a:solidFill>
                <a:latin typeface="Arial"/>
                <a:cs typeface="Arial"/>
              </a:rPr>
              <a:t>performance and energy efficiency</a:t>
            </a:r>
            <a:r>
              <a:rPr lang="en-US" sz="2000" b="1" dirty="0" smtClean="0">
                <a:solidFill>
                  <a:srgbClr val="FF0000"/>
                </a:solidFill>
                <a:latin typeface="Arial"/>
                <a:cs typeface="Arial"/>
              </a:rPr>
              <a:t> </a:t>
            </a:r>
            <a:r>
              <a:rPr lang="en-US" sz="2000" dirty="0" smtClean="0">
                <a:latin typeface="Arial"/>
                <a:cs typeface="Arial"/>
              </a:rPr>
              <a:t>on modern </a:t>
            </a:r>
            <a:r>
              <a:rPr lang="en-US" sz="2000" dirty="0">
                <a:latin typeface="Arial"/>
                <a:cs typeface="Arial"/>
              </a:rPr>
              <a:t>processor </a:t>
            </a:r>
            <a:r>
              <a:rPr lang="en-US" sz="2000" dirty="0" smtClean="0">
                <a:latin typeface="Arial"/>
                <a:cs typeface="Arial"/>
              </a:rPr>
              <a:t>architectures, CPU, GPU, Phi</a:t>
            </a:r>
          </a:p>
          <a:p>
            <a:pPr marL="1033463" lvl="2" indent="-231775" algn="just">
              <a:spcAft>
                <a:spcPts val="1800"/>
              </a:spcAft>
              <a:buClr>
                <a:schemeClr val="accent1"/>
              </a:buClr>
              <a:buFont typeface="Arial"/>
              <a:buChar char="•"/>
            </a:pPr>
            <a:r>
              <a:rPr lang="en-US" sz="2000" dirty="0" smtClean="0">
                <a:latin typeface="Arial"/>
                <a:cs typeface="Arial"/>
              </a:rPr>
              <a:t>Define </a:t>
            </a:r>
            <a:r>
              <a:rPr lang="en-US" sz="2000" b="1" dirty="0">
                <a:solidFill>
                  <a:srgbClr val="80D81D"/>
                </a:solidFill>
                <a:latin typeface="Arial"/>
                <a:cs typeface="Arial"/>
              </a:rPr>
              <a:t>modular interfaces </a:t>
            </a:r>
            <a:r>
              <a:rPr lang="en-US" sz="2000" dirty="0">
                <a:latin typeface="Arial"/>
                <a:cs typeface="Arial"/>
              </a:rPr>
              <a:t>that allow code replacement </a:t>
            </a:r>
            <a:r>
              <a:rPr lang="en-US" sz="2000" dirty="0" smtClean="0">
                <a:latin typeface="Arial"/>
                <a:cs typeface="Arial"/>
              </a:rPr>
              <a:t>techniques </a:t>
            </a:r>
            <a:br>
              <a:rPr lang="en-US" sz="2000" dirty="0" smtClean="0">
                <a:latin typeface="Arial"/>
                <a:cs typeface="Arial"/>
              </a:rPr>
            </a:br>
            <a:r>
              <a:rPr lang="en-US" sz="1600" dirty="0" smtClean="0">
                <a:latin typeface="Arial"/>
                <a:cs typeface="Arial"/>
              </a:rPr>
              <a:t>[to provide </a:t>
            </a:r>
            <a:r>
              <a:rPr lang="en-US" sz="1600" dirty="0">
                <a:latin typeface="Arial"/>
                <a:cs typeface="Arial"/>
              </a:rPr>
              <a:t>the developers of applications, compilers, and </a:t>
            </a:r>
            <a:r>
              <a:rPr lang="en-US" sz="1600" dirty="0" smtClean="0">
                <a:latin typeface="Arial"/>
                <a:cs typeface="Arial"/>
              </a:rPr>
              <a:t>runtime</a:t>
            </a:r>
            <a:r>
              <a:rPr lang="en-US" sz="1600" dirty="0">
                <a:latin typeface="Arial"/>
                <a:cs typeface="Arial"/>
              </a:rPr>
              <a:t> </a:t>
            </a:r>
            <a:r>
              <a:rPr lang="en-US" sz="1600" dirty="0" smtClean="0">
                <a:latin typeface="Arial"/>
                <a:cs typeface="Arial"/>
              </a:rPr>
              <a:t>systems </a:t>
            </a:r>
            <a:r>
              <a:rPr lang="en-US" sz="1600" dirty="0">
                <a:latin typeface="Arial"/>
                <a:cs typeface="Arial"/>
              </a:rPr>
              <a:t>with the option of expressing </a:t>
            </a:r>
            <a:r>
              <a:rPr lang="en-US" sz="1600" dirty="0" smtClean="0">
                <a:latin typeface="Arial"/>
                <a:cs typeface="Arial"/>
              </a:rPr>
              <a:t>new, application-specific batched computations ]</a:t>
            </a:r>
          </a:p>
          <a:p>
            <a:pPr marL="1033463" lvl="2" indent="-231775" algn="just">
              <a:spcAft>
                <a:spcPts val="1800"/>
              </a:spcAft>
              <a:buClr>
                <a:schemeClr val="accent1"/>
              </a:buClr>
              <a:buFont typeface="Arial"/>
              <a:buChar char="•"/>
            </a:pPr>
            <a:r>
              <a:rPr lang="en-US" sz="2000" dirty="0" smtClean="0">
                <a:latin typeface="Arial"/>
                <a:cs typeface="Arial"/>
              </a:rPr>
              <a:t>Propose </a:t>
            </a:r>
            <a:r>
              <a:rPr lang="en-US" sz="2000" b="1" dirty="0" smtClean="0">
                <a:solidFill>
                  <a:srgbClr val="80D81D"/>
                </a:solidFill>
                <a:latin typeface="Arial"/>
                <a:cs typeface="Arial"/>
              </a:rPr>
              <a:t>template</a:t>
            </a:r>
            <a:r>
              <a:rPr lang="en-US" sz="2000" dirty="0" smtClean="0">
                <a:latin typeface="Arial"/>
                <a:cs typeface="Arial"/>
              </a:rPr>
              <a:t> design and </a:t>
            </a:r>
            <a:r>
              <a:rPr lang="en-US" sz="2000" b="1" dirty="0" smtClean="0">
                <a:solidFill>
                  <a:srgbClr val="80D81D"/>
                </a:solidFill>
                <a:latin typeface="Arial"/>
                <a:cs typeface="Arial"/>
              </a:rPr>
              <a:t>code auto generation </a:t>
            </a:r>
            <a:r>
              <a:rPr lang="en-US" sz="2000" dirty="0" smtClean="0">
                <a:latin typeface="Arial"/>
                <a:cs typeface="Arial"/>
              </a:rPr>
              <a:t>for performance portability</a:t>
            </a:r>
          </a:p>
        </p:txBody>
      </p:sp>
      <p:sp>
        <p:nvSpPr>
          <p:cNvPr id="8" name="Title 1"/>
          <p:cNvSpPr>
            <a:spLocks noGrp="1"/>
          </p:cNvSpPr>
          <p:nvPr>
            <p:ph type="title"/>
          </p:nvPr>
        </p:nvSpPr>
        <p:spPr>
          <a:xfrm>
            <a:off x="111204" y="177114"/>
            <a:ext cx="8229600" cy="496290"/>
          </a:xfrm>
        </p:spPr>
        <p:txBody>
          <a:bodyPr/>
          <a:lstStyle/>
          <a:p>
            <a:r>
              <a:rPr lang="en-US" dirty="0" smtClean="0"/>
              <a:t>MAGMA Batched Computations</a:t>
            </a:r>
            <a:endParaRPr lang="en-US" dirty="0"/>
          </a:p>
        </p:txBody>
      </p:sp>
    </p:spTree>
    <p:extLst>
      <p:ext uri="{BB962C8B-B14F-4D97-AF65-F5344CB8AC3E}">
        <p14:creationId xmlns:p14="http://schemas.microsoft.com/office/powerpoint/2010/main" val="1874415855"/>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Collaborators and Support</a:t>
            </a:r>
            <a:endParaRPr lang="en-US" dirty="0"/>
          </a:p>
        </p:txBody>
      </p:sp>
      <p:sp>
        <p:nvSpPr>
          <p:cNvPr id="5" name="Text Placeholder 9"/>
          <p:cNvSpPr txBox="1">
            <a:spLocks/>
          </p:cNvSpPr>
          <p:nvPr/>
        </p:nvSpPr>
        <p:spPr>
          <a:xfrm>
            <a:off x="154672" y="889392"/>
            <a:ext cx="2715528" cy="430887"/>
          </a:xfrm>
          <a:prstGeom prst="rect">
            <a:avLst/>
          </a:prstGeom>
        </p:spPr>
        <p:txBody>
          <a:bodyPr vert="horz" wrap="square" lIns="91440" tIns="45720" rIns="91440" bIns="45720" rtlCol="0">
            <a:spAutoFit/>
          </a:bodyPr>
          <a:lstStyle/>
          <a:p>
            <a:pPr marL="230188" lvl="0" indent="-230188" fontAlgn="auto">
              <a:lnSpc>
                <a:spcPct val="90000"/>
              </a:lnSpc>
              <a:spcBef>
                <a:spcPts val="0"/>
              </a:spcBef>
              <a:spcAft>
                <a:spcPts val="0"/>
              </a:spcAft>
              <a:buClr>
                <a:schemeClr val="accent1"/>
              </a:buClr>
            </a:pPr>
            <a:r>
              <a:rPr lang="en-US" sz="2400" dirty="0" smtClean="0">
                <a:latin typeface="Arial Black" pitchFamily="34" charset="0"/>
                <a:cs typeface="+mn-cs"/>
              </a:rPr>
              <a:t>MAGMA team</a:t>
            </a:r>
            <a:endParaRPr kumimoji="0" lang="en-US" sz="2400" i="0" u="none" strike="noStrike" kern="1200" cap="none" spc="0" normalizeH="0" baseline="0" noProof="0" dirty="0">
              <a:ln>
                <a:noFill/>
              </a:ln>
              <a:solidFill>
                <a:schemeClr val="tx1"/>
              </a:solidFill>
              <a:effectLst/>
              <a:uLnTx/>
              <a:uFillTx/>
              <a:latin typeface="Arial Black" pitchFamily="34" charset="0"/>
              <a:ea typeface="+mn-ea"/>
              <a:cs typeface="+mn-cs"/>
            </a:endParaRPr>
          </a:p>
        </p:txBody>
      </p:sp>
      <p:sp>
        <p:nvSpPr>
          <p:cNvPr id="6" name="Text Placeholder 10"/>
          <p:cNvSpPr txBox="1">
            <a:spLocks/>
          </p:cNvSpPr>
          <p:nvPr/>
        </p:nvSpPr>
        <p:spPr>
          <a:xfrm>
            <a:off x="186091" y="1260581"/>
            <a:ext cx="3676650" cy="341632"/>
          </a:xfrm>
          <a:prstGeom prst="rect">
            <a:avLst/>
          </a:prstGeom>
        </p:spPr>
        <p:txBody>
          <a:bodyPr vert="horz" lIns="91440" tIns="45720" rIns="91440" bIns="45720" rtlCol="0">
            <a:spAutoFit/>
          </a:bodyPr>
          <a:lstStyle/>
          <a:p>
            <a:pPr marL="230188" lvl="0" indent="-230188" fontAlgn="auto">
              <a:lnSpc>
                <a:spcPct val="90000"/>
              </a:lnSpc>
              <a:spcBef>
                <a:spcPts val="0"/>
              </a:spcBef>
              <a:spcAft>
                <a:spcPts val="0"/>
              </a:spcAft>
              <a:buClr>
                <a:schemeClr val="accent1"/>
              </a:buClr>
            </a:pPr>
            <a:r>
              <a:rPr lang="en-US" b="1" dirty="0" smtClean="0">
                <a:latin typeface="Arial Narrow" pitchFamily="34" charset="0"/>
                <a:cs typeface="+mn-cs"/>
              </a:rPr>
              <a:t>http://icl.cs.utk.edu/magma</a:t>
            </a:r>
            <a:endParaRPr kumimoji="0" lang="en-US" sz="1800" b="1" i="0" u="none" strike="noStrike" kern="1200" cap="none" spc="0" normalizeH="0" baseline="0" noProof="0" dirty="0">
              <a:ln>
                <a:noFill/>
              </a:ln>
              <a:solidFill>
                <a:schemeClr val="tx1"/>
              </a:solidFill>
              <a:effectLst/>
              <a:uLnTx/>
              <a:uFillTx/>
              <a:latin typeface="Arial Narrow" pitchFamily="34" charset="0"/>
              <a:ea typeface="+mn-ea"/>
              <a:cs typeface="+mn-cs"/>
            </a:endParaRPr>
          </a:p>
        </p:txBody>
      </p:sp>
      <p:sp>
        <p:nvSpPr>
          <p:cNvPr id="7" name="Text Placeholder 9"/>
          <p:cNvSpPr txBox="1">
            <a:spLocks/>
          </p:cNvSpPr>
          <p:nvPr/>
        </p:nvSpPr>
        <p:spPr>
          <a:xfrm>
            <a:off x="156945" y="1696894"/>
            <a:ext cx="2662455" cy="430887"/>
          </a:xfrm>
          <a:prstGeom prst="rect">
            <a:avLst/>
          </a:prstGeom>
        </p:spPr>
        <p:txBody>
          <a:bodyPr vert="horz" wrap="square" lIns="91440" tIns="45720" rIns="91440" bIns="45720" rtlCol="0">
            <a:spAutoFit/>
          </a:bodyPr>
          <a:lstStyle/>
          <a:p>
            <a:pPr marL="230188" lvl="0" indent="-230188" fontAlgn="auto">
              <a:lnSpc>
                <a:spcPct val="90000"/>
              </a:lnSpc>
              <a:spcBef>
                <a:spcPts val="0"/>
              </a:spcBef>
              <a:spcAft>
                <a:spcPts val="0"/>
              </a:spcAft>
              <a:buClr>
                <a:schemeClr val="accent1"/>
              </a:buClr>
            </a:pPr>
            <a:r>
              <a:rPr lang="en-US" sz="2400" dirty="0" smtClean="0">
                <a:latin typeface="Arial Black" pitchFamily="34" charset="0"/>
                <a:cs typeface="+mn-cs"/>
              </a:rPr>
              <a:t>PLASMA team</a:t>
            </a:r>
            <a:endParaRPr kumimoji="0" lang="en-US" sz="2400" i="0" u="none" strike="noStrike" kern="1200" cap="none" spc="0" normalizeH="0" baseline="0" noProof="0" dirty="0">
              <a:ln>
                <a:noFill/>
              </a:ln>
              <a:solidFill>
                <a:schemeClr val="tx1"/>
              </a:solidFill>
              <a:effectLst/>
              <a:uLnTx/>
              <a:uFillTx/>
              <a:latin typeface="Arial Black" pitchFamily="34" charset="0"/>
              <a:ea typeface="+mn-ea"/>
              <a:cs typeface="+mn-cs"/>
            </a:endParaRPr>
          </a:p>
        </p:txBody>
      </p:sp>
      <p:sp>
        <p:nvSpPr>
          <p:cNvPr id="8" name="Text Placeholder 10"/>
          <p:cNvSpPr txBox="1">
            <a:spLocks/>
          </p:cNvSpPr>
          <p:nvPr/>
        </p:nvSpPr>
        <p:spPr>
          <a:xfrm>
            <a:off x="188364" y="2068083"/>
            <a:ext cx="3676650" cy="341632"/>
          </a:xfrm>
          <a:prstGeom prst="rect">
            <a:avLst/>
          </a:prstGeom>
        </p:spPr>
        <p:txBody>
          <a:bodyPr vert="horz" lIns="91440" tIns="45720" rIns="91440" bIns="45720" rtlCol="0">
            <a:spAutoFit/>
          </a:bodyPr>
          <a:lstStyle/>
          <a:p>
            <a:pPr marL="230188" lvl="0" indent="-230188" fontAlgn="auto">
              <a:lnSpc>
                <a:spcPct val="90000"/>
              </a:lnSpc>
              <a:spcBef>
                <a:spcPts val="0"/>
              </a:spcBef>
              <a:spcAft>
                <a:spcPts val="0"/>
              </a:spcAft>
              <a:buClr>
                <a:schemeClr val="accent1"/>
              </a:buClr>
            </a:pPr>
            <a:r>
              <a:rPr lang="en-US" b="1" dirty="0" smtClean="0">
                <a:latin typeface="Arial Narrow" pitchFamily="34" charset="0"/>
                <a:cs typeface="+mn-cs"/>
              </a:rPr>
              <a:t>http://icl.cs.utk.edu/plasma</a:t>
            </a:r>
            <a:endParaRPr kumimoji="0" lang="en-US" sz="1800" b="1" i="0" u="none" strike="noStrike" kern="1200" cap="none" spc="0" normalizeH="0" baseline="0" noProof="0" dirty="0">
              <a:ln>
                <a:noFill/>
              </a:ln>
              <a:solidFill>
                <a:schemeClr val="tx1"/>
              </a:solidFill>
              <a:effectLst/>
              <a:uLnTx/>
              <a:uFillTx/>
              <a:latin typeface="Arial Narrow" pitchFamily="34" charset="0"/>
              <a:ea typeface="+mn-ea"/>
              <a:cs typeface="+mn-cs"/>
            </a:endParaRPr>
          </a:p>
        </p:txBody>
      </p:sp>
      <p:sp>
        <p:nvSpPr>
          <p:cNvPr id="9" name="Text Placeholder 9"/>
          <p:cNvSpPr txBox="1">
            <a:spLocks/>
          </p:cNvSpPr>
          <p:nvPr/>
        </p:nvSpPr>
        <p:spPr>
          <a:xfrm>
            <a:off x="159217" y="3180342"/>
            <a:ext cx="7239000" cy="424732"/>
          </a:xfrm>
          <a:prstGeom prst="rect">
            <a:avLst/>
          </a:prstGeom>
        </p:spPr>
        <p:txBody>
          <a:bodyPr vert="horz" lIns="91440" tIns="45720" rIns="91440" bIns="45720" rtlCol="0">
            <a:spAutoFit/>
          </a:bodyPr>
          <a:lstStyle/>
          <a:p>
            <a:pPr marL="230188" lvl="0" indent="-230188" fontAlgn="auto">
              <a:lnSpc>
                <a:spcPct val="90000"/>
              </a:lnSpc>
              <a:spcBef>
                <a:spcPts val="0"/>
              </a:spcBef>
              <a:spcAft>
                <a:spcPts val="0"/>
              </a:spcAft>
              <a:buClr>
                <a:schemeClr val="accent1"/>
              </a:buClr>
            </a:pPr>
            <a:r>
              <a:rPr lang="en-US" sz="2400" dirty="0" smtClean="0">
                <a:latin typeface="Arial Black" pitchFamily="34" charset="0"/>
                <a:cs typeface="+mn-cs"/>
              </a:rPr>
              <a:t>Collaborating partners</a:t>
            </a:r>
          </a:p>
        </p:txBody>
      </p:sp>
      <p:sp>
        <p:nvSpPr>
          <p:cNvPr id="12" name="Text Placeholder 10"/>
          <p:cNvSpPr txBox="1">
            <a:spLocks/>
          </p:cNvSpPr>
          <p:nvPr/>
        </p:nvSpPr>
        <p:spPr>
          <a:xfrm>
            <a:off x="190636" y="3551531"/>
            <a:ext cx="4368664" cy="1842043"/>
          </a:xfrm>
          <a:prstGeom prst="rect">
            <a:avLst/>
          </a:prstGeom>
        </p:spPr>
        <p:txBody>
          <a:bodyPr vert="horz" wrap="square" lIns="91440" tIns="45720" rIns="91440" bIns="45720" rtlCol="0">
            <a:spAutoFit/>
          </a:bodyPr>
          <a:lstStyle/>
          <a:p>
            <a:pPr lvl="0" fontAlgn="auto">
              <a:lnSpc>
                <a:spcPct val="90000"/>
              </a:lnSpc>
              <a:spcBef>
                <a:spcPts val="0"/>
              </a:spcBef>
              <a:spcAft>
                <a:spcPts val="0"/>
              </a:spcAft>
              <a:buClr>
                <a:schemeClr val="accent1"/>
              </a:buClr>
            </a:pPr>
            <a:r>
              <a:rPr lang="en-US" b="1" dirty="0" smtClean="0">
                <a:latin typeface="Arial Narrow" pitchFamily="34" charset="0"/>
                <a:cs typeface="+mn-cs"/>
              </a:rPr>
              <a:t>University of Tennessee, Knoxville</a:t>
            </a:r>
          </a:p>
          <a:p>
            <a:pPr lvl="0" fontAlgn="auto">
              <a:lnSpc>
                <a:spcPct val="90000"/>
              </a:lnSpc>
              <a:spcBef>
                <a:spcPts val="0"/>
              </a:spcBef>
              <a:spcAft>
                <a:spcPts val="0"/>
              </a:spcAft>
              <a:buClr>
                <a:schemeClr val="accent1"/>
              </a:buClr>
            </a:pPr>
            <a:r>
              <a:rPr lang="en-US" b="1" dirty="0" smtClean="0">
                <a:latin typeface="Arial Narrow" pitchFamily="34" charset="0"/>
                <a:cs typeface="+mn-cs"/>
              </a:rPr>
              <a:t>Lawrence Livermore National Laboratory,</a:t>
            </a:r>
            <a:br>
              <a:rPr lang="en-US" b="1" dirty="0" smtClean="0">
                <a:latin typeface="Arial Narrow" pitchFamily="34" charset="0"/>
                <a:cs typeface="+mn-cs"/>
              </a:rPr>
            </a:br>
            <a:r>
              <a:rPr lang="en-US" b="1" dirty="0" smtClean="0">
                <a:latin typeface="Arial Narrow" pitchFamily="34" charset="0"/>
                <a:cs typeface="+mn-cs"/>
              </a:rPr>
              <a:t>    Livermore, CA</a:t>
            </a:r>
            <a:br>
              <a:rPr lang="en-US" b="1" dirty="0" smtClean="0">
                <a:latin typeface="Arial Narrow" pitchFamily="34" charset="0"/>
                <a:cs typeface="+mn-cs"/>
              </a:rPr>
            </a:br>
            <a:r>
              <a:rPr lang="en-US" b="1" dirty="0" smtClean="0">
                <a:latin typeface="Arial Narrow" pitchFamily="34" charset="0"/>
                <a:cs typeface="+mn-cs"/>
              </a:rPr>
              <a:t>University of California, Berkeley</a:t>
            </a:r>
            <a:br>
              <a:rPr lang="en-US" b="1" dirty="0" smtClean="0">
                <a:latin typeface="Arial Narrow" pitchFamily="34" charset="0"/>
                <a:cs typeface="+mn-cs"/>
              </a:rPr>
            </a:br>
            <a:r>
              <a:rPr lang="en-US" b="1" dirty="0" smtClean="0">
                <a:latin typeface="Arial Narrow" pitchFamily="34" charset="0"/>
                <a:cs typeface="+mn-cs"/>
              </a:rPr>
              <a:t>University of Colorado, Denver</a:t>
            </a:r>
            <a:br>
              <a:rPr lang="en-US" b="1" dirty="0" smtClean="0">
                <a:latin typeface="Arial Narrow" pitchFamily="34" charset="0"/>
                <a:cs typeface="+mn-cs"/>
              </a:rPr>
            </a:br>
            <a:r>
              <a:rPr lang="en-US" b="1" dirty="0" smtClean="0">
                <a:latin typeface="Arial Narrow" pitchFamily="34" charset="0"/>
                <a:cs typeface="+mn-cs"/>
              </a:rPr>
              <a:t>INRIA, France (</a:t>
            </a:r>
            <a:r>
              <a:rPr lang="en-US" b="1" dirty="0" err="1" smtClean="0">
                <a:latin typeface="Arial Narrow" pitchFamily="34" charset="0"/>
                <a:cs typeface="+mn-cs"/>
              </a:rPr>
              <a:t>StarPU</a:t>
            </a:r>
            <a:r>
              <a:rPr lang="en-US" b="1" dirty="0" smtClean="0">
                <a:latin typeface="Arial Narrow" pitchFamily="34" charset="0"/>
                <a:cs typeface="+mn-cs"/>
              </a:rPr>
              <a:t> team)</a:t>
            </a:r>
          </a:p>
          <a:p>
            <a:pPr lvl="0" fontAlgn="auto">
              <a:lnSpc>
                <a:spcPct val="90000"/>
              </a:lnSpc>
              <a:spcBef>
                <a:spcPts val="0"/>
              </a:spcBef>
              <a:spcAft>
                <a:spcPts val="0"/>
              </a:spcAft>
              <a:buClr>
                <a:schemeClr val="accent1"/>
              </a:buClr>
            </a:pPr>
            <a:r>
              <a:rPr lang="en-US" b="1" dirty="0" smtClean="0">
                <a:latin typeface="Arial Narrow" pitchFamily="34" charset="0"/>
                <a:cs typeface="+mn-cs"/>
              </a:rPr>
              <a:t>KAUST, Saudi Arabia</a:t>
            </a:r>
            <a:endParaRPr lang="en-US" b="1" dirty="0">
              <a:latin typeface="Arial Narrow" pitchFamily="34" charset="0"/>
              <a:cs typeface="+mn-cs"/>
            </a:endParaRPr>
          </a:p>
        </p:txBody>
      </p:sp>
      <p:pic>
        <p:nvPicPr>
          <p:cNvPr id="1026" name="Picture 2" descr="C:\Users\qjs\Desktop\Jason's Directory\IMAGE LIBRARY\Logos\New_DOE_SC Horizontal.png"/>
          <p:cNvPicPr>
            <a:picLocks noChangeAspect="1" noChangeArrowheads="1"/>
          </p:cNvPicPr>
          <p:nvPr/>
        </p:nvPicPr>
        <p:blipFill>
          <a:blip r:embed="rId2" cstate="print"/>
          <a:srcRect r="31054"/>
          <a:stretch>
            <a:fillRect/>
          </a:stretch>
        </p:blipFill>
        <p:spPr bwMode="auto">
          <a:xfrm>
            <a:off x="5322421" y="3981740"/>
            <a:ext cx="2314859" cy="613310"/>
          </a:xfrm>
          <a:prstGeom prst="rect">
            <a:avLst/>
          </a:prstGeom>
          <a:noFill/>
        </p:spPr>
      </p:pic>
      <p:pic>
        <p:nvPicPr>
          <p:cNvPr id="1027" name="Picture 3" descr="C:\Users\qjs\Desktop\Jason's Directory\IMAGE LIBRARY\Logos\nsf4c [Converted].png"/>
          <p:cNvPicPr>
            <a:picLocks noChangeAspect="1" noChangeArrowheads="1"/>
          </p:cNvPicPr>
          <p:nvPr/>
        </p:nvPicPr>
        <p:blipFill>
          <a:blip r:embed="rId3" cstate="print"/>
          <a:srcRect/>
          <a:stretch>
            <a:fillRect/>
          </a:stretch>
        </p:blipFill>
        <p:spPr bwMode="auto">
          <a:xfrm>
            <a:off x="4108933" y="3799192"/>
            <a:ext cx="960059" cy="960058"/>
          </a:xfrm>
          <a:prstGeom prst="rect">
            <a:avLst/>
          </a:prstGeom>
          <a:noFill/>
        </p:spPr>
      </p:pic>
      <p:pic>
        <p:nvPicPr>
          <p:cNvPr id="16" name="Picture 2" descr="C:\Users\qjs\Desktop\mathworks.png"/>
          <p:cNvPicPr>
            <a:picLocks noChangeAspect="1" noChangeArrowheads="1"/>
          </p:cNvPicPr>
          <p:nvPr/>
        </p:nvPicPr>
        <p:blipFill>
          <a:blip r:embed="rId4" cstate="print"/>
          <a:srcRect/>
          <a:stretch>
            <a:fillRect/>
          </a:stretch>
        </p:blipFill>
        <p:spPr bwMode="auto">
          <a:xfrm>
            <a:off x="4815826" y="2538111"/>
            <a:ext cx="2333767" cy="454856"/>
          </a:xfrm>
          <a:prstGeom prst="rect">
            <a:avLst/>
          </a:prstGeom>
          <a:noFill/>
        </p:spPr>
      </p:pic>
      <p:pic>
        <p:nvPicPr>
          <p:cNvPr id="19" name="Picture 18"/>
          <p:cNvPicPr>
            <a:picLocks noChangeAspect="1"/>
          </p:cNvPicPr>
          <p:nvPr/>
        </p:nvPicPr>
        <p:blipFill>
          <a:blip r:embed="rId5"/>
          <a:stretch>
            <a:fillRect/>
          </a:stretch>
        </p:blipFill>
        <p:spPr>
          <a:xfrm>
            <a:off x="7937617" y="3866519"/>
            <a:ext cx="942975" cy="938784"/>
          </a:xfrm>
          <a:prstGeom prst="rect">
            <a:avLst/>
          </a:prstGeom>
        </p:spPr>
      </p:pic>
      <p:pic>
        <p:nvPicPr>
          <p:cNvPr id="15" name="Picture 14"/>
          <p:cNvPicPr>
            <a:picLocks noChangeAspect="1"/>
          </p:cNvPicPr>
          <p:nvPr/>
        </p:nvPicPr>
        <p:blipFill>
          <a:blip r:embed="rId6"/>
          <a:stretch>
            <a:fillRect/>
          </a:stretch>
        </p:blipFill>
        <p:spPr>
          <a:xfrm>
            <a:off x="4840384" y="1135592"/>
            <a:ext cx="1920240" cy="963930"/>
          </a:xfrm>
          <a:prstGeom prst="rect">
            <a:avLst/>
          </a:prstGeom>
        </p:spPr>
      </p:pic>
      <p:pic>
        <p:nvPicPr>
          <p:cNvPr id="14" name="Picture 8"/>
          <p:cNvPicPr>
            <a:picLocks noChangeAspect="1" noChangeArrowheads="1"/>
          </p:cNvPicPr>
          <p:nvPr/>
        </p:nvPicPr>
        <p:blipFill>
          <a:blip r:embed="rId7"/>
          <a:srcRect/>
          <a:stretch>
            <a:fillRect/>
          </a:stretch>
        </p:blipFill>
        <p:spPr bwMode="auto">
          <a:xfrm>
            <a:off x="7173537" y="988062"/>
            <a:ext cx="1036800" cy="957700"/>
          </a:xfrm>
          <a:prstGeom prst="rect">
            <a:avLst/>
          </a:prstGeom>
          <a:noFill/>
          <a:ln w="9525">
            <a:noFill/>
            <a:round/>
            <a:headEnd/>
            <a:tailEnd/>
          </a:ln>
          <a:effectLst/>
        </p:spPr>
      </p:pic>
      <p:pic>
        <p:nvPicPr>
          <p:cNvPr id="17" name="Picture 16"/>
          <p:cNvPicPr>
            <a:picLocks noChangeAspect="1" noChangeArrowheads="1"/>
          </p:cNvPicPr>
          <p:nvPr/>
        </p:nvPicPr>
        <p:blipFill>
          <a:blip r:embed="rId8"/>
          <a:srcRect/>
          <a:stretch>
            <a:fillRect/>
          </a:stretch>
        </p:blipFill>
        <p:spPr bwMode="auto">
          <a:xfrm>
            <a:off x="7744332" y="2438817"/>
            <a:ext cx="1036800" cy="829527"/>
          </a:xfrm>
          <a:prstGeom prst="rect">
            <a:avLst/>
          </a:prstGeom>
          <a:noFill/>
          <a:ln w="9525">
            <a:noFill/>
            <a:round/>
            <a:headEnd/>
            <a:tailEnd/>
          </a:ln>
          <a:effectLst/>
        </p:spPr>
      </p:pic>
      <p:pic>
        <p:nvPicPr>
          <p:cNvPr id="3" name="Picture 2" descr="Screen Shot 2016-04-06 at 10.53.59 A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9400" y="5524500"/>
            <a:ext cx="4893564" cy="101346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11100"/>
            <a:ext cx="8912955" cy="3785652"/>
          </a:xfrm>
          <a:prstGeom prst="rect">
            <a:avLst/>
          </a:prstGeom>
        </p:spPr>
        <p:txBody>
          <a:bodyPr wrap="square">
            <a:spAutoFit/>
          </a:bodyPr>
          <a:lstStyle/>
          <a:p>
            <a:pPr marL="576263" lvl="1" indent="-231775" algn="just"/>
            <a:r>
              <a:rPr lang="en-US" sz="2000" dirty="0" smtClean="0">
                <a:latin typeface="+mn-lt"/>
                <a:cs typeface="Times"/>
              </a:rPr>
              <a:t>We present here a feasibility design study, the idea is to target the new </a:t>
            </a:r>
            <a:br>
              <a:rPr lang="en-US" sz="2000" dirty="0" smtClean="0">
                <a:latin typeface="+mn-lt"/>
                <a:cs typeface="Times"/>
              </a:rPr>
            </a:br>
            <a:r>
              <a:rPr lang="en-US" sz="2000" dirty="0" smtClean="0">
                <a:latin typeface="+mn-lt"/>
                <a:cs typeface="Times"/>
              </a:rPr>
              <a:t>high-end technologies.</a:t>
            </a:r>
          </a:p>
          <a:p>
            <a:pPr marL="576263" lvl="1" indent="-231775"/>
            <a:endParaRPr lang="en-US" sz="2000" dirty="0" smtClean="0">
              <a:latin typeface="+mn-lt"/>
              <a:cs typeface="Times"/>
            </a:endParaRPr>
          </a:p>
          <a:p>
            <a:pPr marL="576263" lvl="1" indent="-231775">
              <a:spcAft>
                <a:spcPts val="1800"/>
              </a:spcAft>
            </a:pPr>
            <a:r>
              <a:rPr lang="en-US" sz="2000" b="1" dirty="0" smtClean="0">
                <a:solidFill>
                  <a:srgbClr val="80D81D"/>
                </a:solidFill>
                <a:latin typeface="Arial"/>
                <a:cs typeface="Arial"/>
              </a:rPr>
              <a:t>Key observations and current situation:</a:t>
            </a:r>
          </a:p>
          <a:p>
            <a:pPr marL="1033463" lvl="2" indent="-231775" algn="just">
              <a:spcAft>
                <a:spcPts val="1800"/>
              </a:spcAft>
              <a:buClr>
                <a:schemeClr val="accent1"/>
              </a:buClr>
              <a:buFont typeface="Arial"/>
              <a:buChar char="•"/>
            </a:pPr>
            <a:r>
              <a:rPr lang="en-US" sz="2000" dirty="0" smtClean="0">
                <a:latin typeface="+mn-lt"/>
                <a:cs typeface="Times"/>
              </a:rPr>
              <a:t>There is a </a:t>
            </a:r>
            <a:r>
              <a:rPr lang="en-US" sz="2000" b="1" dirty="0" smtClean="0">
                <a:solidFill>
                  <a:srgbClr val="FF0000"/>
                </a:solidFill>
                <a:latin typeface="+mn-lt"/>
                <a:cs typeface="Times"/>
              </a:rPr>
              <a:t>lack of HPC linear algebra software for small problems</a:t>
            </a:r>
            <a:r>
              <a:rPr lang="en-US" sz="2000" b="1" dirty="0" smtClean="0">
                <a:latin typeface="+mn-lt"/>
                <a:cs typeface="Times"/>
              </a:rPr>
              <a:t> </a:t>
            </a:r>
            <a:r>
              <a:rPr lang="en-US" sz="2000" dirty="0" smtClean="0">
                <a:latin typeface="+mn-lt"/>
                <a:cs typeface="Times"/>
              </a:rPr>
              <a:t>especially for GPU</a:t>
            </a:r>
          </a:p>
          <a:p>
            <a:pPr marL="1033463" lvl="2" indent="-231775" algn="just">
              <a:spcAft>
                <a:spcPts val="1800"/>
              </a:spcAft>
              <a:buClr>
                <a:schemeClr val="accent1"/>
              </a:buClr>
              <a:buFont typeface="Arial"/>
              <a:buChar char="•"/>
            </a:pPr>
            <a:r>
              <a:rPr lang="en-US" sz="2000" b="1" dirty="0" smtClean="0">
                <a:solidFill>
                  <a:srgbClr val="FF0000"/>
                </a:solidFill>
                <a:latin typeface="+mn-lt"/>
                <a:cs typeface="Arial"/>
              </a:rPr>
              <a:t>CPU</a:t>
            </a:r>
            <a:r>
              <a:rPr lang="en-US" sz="2000" dirty="0" smtClean="0">
                <a:latin typeface="+mn-lt"/>
                <a:cs typeface="Times"/>
              </a:rPr>
              <a:t>: this can be done easily using existing software </a:t>
            </a:r>
            <a:r>
              <a:rPr lang="en-US" sz="2000" dirty="0" smtClean="0">
                <a:latin typeface="+mn-lt"/>
                <a:cs typeface="Times"/>
              </a:rPr>
              <a:t>infrastructure</a:t>
            </a:r>
          </a:p>
          <a:p>
            <a:pPr marL="1716088" lvl="3" indent="-457200" algn="just">
              <a:spcAft>
                <a:spcPts val="1800"/>
              </a:spcAft>
              <a:buClr>
                <a:schemeClr val="accent1"/>
              </a:buClr>
              <a:buFont typeface="+mj-lt"/>
              <a:buAutoNum type="arabicPeriod"/>
            </a:pPr>
            <a:r>
              <a:rPr lang="en-US" sz="2000" dirty="0" smtClean="0">
                <a:latin typeface="+mn-lt"/>
                <a:cs typeface="Times"/>
              </a:rPr>
              <a:t>naïve way: what we call Non-batched design</a:t>
            </a:r>
          </a:p>
          <a:p>
            <a:pPr marL="1716088" lvl="3" indent="-457200" algn="just">
              <a:spcAft>
                <a:spcPts val="1800"/>
              </a:spcAft>
              <a:buClr>
                <a:schemeClr val="accent1"/>
              </a:buClr>
              <a:buFont typeface="+mj-lt"/>
              <a:buAutoNum type="arabicPeriod"/>
            </a:pPr>
            <a:r>
              <a:rPr lang="en-US" sz="2000" dirty="0">
                <a:latin typeface="+mn-lt"/>
                <a:cs typeface="Times"/>
              </a:rPr>
              <a:t>b</a:t>
            </a:r>
            <a:r>
              <a:rPr lang="en-US" sz="2000" dirty="0" smtClean="0">
                <a:latin typeface="+mn-lt"/>
                <a:cs typeface="Times"/>
              </a:rPr>
              <a:t>etter way: Batched design</a:t>
            </a:r>
            <a:endParaRPr lang="en-US" sz="2000" dirty="0" smtClean="0">
              <a:latin typeface="+mn-lt"/>
              <a:cs typeface="Times"/>
            </a:endParaRPr>
          </a:p>
        </p:txBody>
      </p:sp>
      <p:sp>
        <p:nvSpPr>
          <p:cNvPr id="8" name="Title 1"/>
          <p:cNvSpPr>
            <a:spLocks noGrp="1"/>
          </p:cNvSpPr>
          <p:nvPr>
            <p:ph type="title"/>
          </p:nvPr>
        </p:nvSpPr>
        <p:spPr>
          <a:xfrm>
            <a:off x="111204" y="177114"/>
            <a:ext cx="8229600" cy="496290"/>
          </a:xfrm>
        </p:spPr>
        <p:txBody>
          <a:bodyPr/>
          <a:lstStyle/>
          <a:p>
            <a:r>
              <a:rPr lang="en-US" dirty="0" smtClean="0"/>
              <a:t>MAGMA Batched Computations</a:t>
            </a:r>
            <a:endParaRPr lang="en-US" dirty="0"/>
          </a:p>
        </p:txBody>
      </p:sp>
    </p:spTree>
    <p:extLst>
      <p:ext uri="{BB962C8B-B14F-4D97-AF65-F5344CB8AC3E}">
        <p14:creationId xmlns:p14="http://schemas.microsoft.com/office/powerpoint/2010/main" val="4738406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Effect transition="in" filter="dissolve">
                                      <p:cBhvr>
                                        <p:cTn id="7" dur="500"/>
                                        <p:tgtEl>
                                          <p:spTgt spid="4">
                                            <p:txEl>
                                              <p:pRg st="4" end="4"/>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4">
                                            <p:txEl>
                                              <p:pRg st="5" end="5"/>
                                            </p:txEl>
                                          </p:spTgt>
                                        </p:tgtEl>
                                        <p:attrNameLst>
                                          <p:attrName>style.visibility</p:attrName>
                                        </p:attrNameLst>
                                      </p:cBhvr>
                                      <p:to>
                                        <p:strVal val="visible"/>
                                      </p:to>
                                    </p:set>
                                    <p:animEffect transition="in" filter="dissolve">
                                      <p:cBhvr>
                                        <p:cTn id="10" dur="500"/>
                                        <p:tgtEl>
                                          <p:spTgt spid="4">
                                            <p:txEl>
                                              <p:pRg st="5" end="5"/>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animEffect transition="in" filter="dissolve">
                                      <p:cBhvr>
                                        <p:cTn id="13"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11204" y="177114"/>
            <a:ext cx="8229600" cy="496290"/>
          </a:xfrm>
        </p:spPr>
        <p:txBody>
          <a:bodyPr/>
          <a:lstStyle/>
          <a:p>
            <a:r>
              <a:rPr lang="en-US" dirty="0" smtClean="0"/>
              <a:t>MAGMA Batched </a:t>
            </a:r>
            <a:r>
              <a:rPr lang="en-US" dirty="0" smtClean="0"/>
              <a:t>Computations </a:t>
            </a:r>
            <a:r>
              <a:rPr lang="en-US" dirty="0">
                <a:solidFill>
                  <a:srgbClr val="80D81D"/>
                </a:solidFill>
              </a:rPr>
              <a:t>CPU</a:t>
            </a:r>
            <a:endParaRPr lang="en-US" dirty="0"/>
          </a:p>
        </p:txBody>
      </p:sp>
      <p:sp>
        <p:nvSpPr>
          <p:cNvPr id="5" name="TextBox 4"/>
          <p:cNvSpPr txBox="1"/>
          <p:nvPr/>
        </p:nvSpPr>
        <p:spPr>
          <a:xfrm>
            <a:off x="190872" y="705852"/>
            <a:ext cx="8725864" cy="738664"/>
          </a:xfrm>
          <a:prstGeom prst="rect">
            <a:avLst/>
          </a:prstGeom>
          <a:noFill/>
        </p:spPr>
        <p:txBody>
          <a:bodyPr wrap="square" rtlCol="0">
            <a:spAutoFit/>
          </a:bodyPr>
          <a:lstStyle/>
          <a:p>
            <a:pPr marL="457200" indent="-457200">
              <a:buFont typeface="+mj-lt"/>
              <a:buAutoNum type="arabicPeriod"/>
            </a:pPr>
            <a:r>
              <a:rPr lang="en-US" sz="2400" b="1" dirty="0" smtClean="0">
                <a:latin typeface="Arial"/>
                <a:cs typeface="Arial"/>
              </a:rPr>
              <a:t>Non-batched computation</a:t>
            </a:r>
          </a:p>
          <a:p>
            <a:pPr lvl="1"/>
            <a:r>
              <a:rPr lang="en-US" dirty="0">
                <a:latin typeface="Arial"/>
                <a:cs typeface="Arial"/>
              </a:rPr>
              <a:t>l</a:t>
            </a:r>
            <a:r>
              <a:rPr lang="en-US" dirty="0" smtClean="0">
                <a:latin typeface="Arial"/>
                <a:cs typeface="Arial"/>
              </a:rPr>
              <a:t>oop over the matrices one by one and compute either:</a:t>
            </a:r>
            <a:endParaRPr lang="en-US" dirty="0">
              <a:latin typeface="Arial"/>
              <a:cs typeface="Arial"/>
            </a:endParaRPr>
          </a:p>
        </p:txBody>
      </p:sp>
      <p:pic>
        <p:nvPicPr>
          <p:cNvPr id="6" name="Picture 5" descr="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83121"/>
            <a:ext cx="9144000" cy="2356255"/>
          </a:xfrm>
          <a:prstGeom prst="rect">
            <a:avLst/>
          </a:prstGeom>
        </p:spPr>
      </p:pic>
      <p:sp>
        <p:nvSpPr>
          <p:cNvPr id="7" name="TextBox 6"/>
          <p:cNvSpPr txBox="1"/>
          <p:nvPr/>
        </p:nvSpPr>
        <p:spPr>
          <a:xfrm>
            <a:off x="909052" y="1735221"/>
            <a:ext cx="8234947" cy="646331"/>
          </a:xfrm>
          <a:prstGeom prst="rect">
            <a:avLst/>
          </a:prstGeom>
          <a:noFill/>
        </p:spPr>
        <p:txBody>
          <a:bodyPr wrap="square" rtlCol="0">
            <a:spAutoFit/>
          </a:bodyPr>
          <a:lstStyle/>
          <a:p>
            <a:pPr marL="742950" lvl="1" indent="-285750">
              <a:buFont typeface="Arial"/>
              <a:buChar char="•"/>
            </a:pPr>
            <a:r>
              <a:rPr lang="en-US" dirty="0">
                <a:latin typeface="Arial"/>
                <a:cs typeface="Arial"/>
              </a:rPr>
              <a:t>s</a:t>
            </a:r>
            <a:r>
              <a:rPr lang="en-US" dirty="0" smtClean="0">
                <a:latin typeface="Arial"/>
                <a:cs typeface="Arial"/>
              </a:rPr>
              <a:t>equentially wasting all the other cores, and attaining very poor performance</a:t>
            </a:r>
          </a:p>
        </p:txBody>
      </p:sp>
      <p:sp>
        <p:nvSpPr>
          <p:cNvPr id="9" name="TextBox 8"/>
          <p:cNvSpPr txBox="1"/>
          <p:nvPr/>
        </p:nvSpPr>
        <p:spPr>
          <a:xfrm>
            <a:off x="1350215" y="2457116"/>
            <a:ext cx="6831259" cy="1200329"/>
          </a:xfrm>
          <a:prstGeom prst="rect">
            <a:avLst/>
          </a:prstGeom>
          <a:noFill/>
        </p:spPr>
        <p:txBody>
          <a:bodyPr wrap="square" rtlCol="0">
            <a:spAutoFit/>
          </a:bodyPr>
          <a:lstStyle/>
          <a:p>
            <a:pPr marL="285750" lvl="1" indent="-285750">
              <a:buFont typeface="Arial"/>
              <a:buChar char="•"/>
            </a:pPr>
            <a:r>
              <a:rPr lang="en-US" dirty="0" smtClean="0">
                <a:latin typeface="Arial"/>
                <a:cs typeface="Arial"/>
              </a:rPr>
              <a:t>Or using multithread (note that for small matrices there is not enough work for all cores so expect low efficiency as well as threads contention can affect the performance)</a:t>
            </a:r>
          </a:p>
          <a:p>
            <a:endParaRPr lang="en-US" dirty="0"/>
          </a:p>
        </p:txBody>
      </p:sp>
    </p:spTree>
    <p:extLst>
      <p:ext uri="{BB962C8B-B14F-4D97-AF65-F5344CB8AC3E}">
        <p14:creationId xmlns:p14="http://schemas.microsoft.com/office/powerpoint/2010/main" val="41987906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11204" y="177114"/>
            <a:ext cx="8229600" cy="496290"/>
          </a:xfrm>
        </p:spPr>
        <p:txBody>
          <a:bodyPr/>
          <a:lstStyle/>
          <a:p>
            <a:r>
              <a:rPr lang="en-US" dirty="0" smtClean="0"/>
              <a:t>MAGMA Batched </a:t>
            </a:r>
            <a:r>
              <a:rPr lang="en-US" dirty="0" smtClean="0"/>
              <a:t>Computations </a:t>
            </a:r>
            <a:r>
              <a:rPr lang="en-US" dirty="0" smtClean="0">
                <a:solidFill>
                  <a:srgbClr val="80D81D"/>
                </a:solidFill>
              </a:rPr>
              <a:t>CPU</a:t>
            </a:r>
            <a:endParaRPr lang="en-US" dirty="0"/>
          </a:p>
        </p:txBody>
      </p:sp>
      <p:pic>
        <p:nvPicPr>
          <p:cNvPr id="14" name="Picture 13" descr="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97587"/>
            <a:ext cx="9144000" cy="2701073"/>
          </a:xfrm>
          <a:prstGeom prst="rect">
            <a:avLst/>
          </a:prstGeom>
        </p:spPr>
      </p:pic>
      <p:sp>
        <p:nvSpPr>
          <p:cNvPr id="16" name="TextBox 15"/>
          <p:cNvSpPr txBox="1"/>
          <p:nvPr/>
        </p:nvSpPr>
        <p:spPr>
          <a:xfrm>
            <a:off x="201948" y="705125"/>
            <a:ext cx="8725864" cy="1015663"/>
          </a:xfrm>
          <a:prstGeom prst="rect">
            <a:avLst/>
          </a:prstGeom>
          <a:noFill/>
        </p:spPr>
        <p:txBody>
          <a:bodyPr wrap="square" rtlCol="0">
            <a:spAutoFit/>
          </a:bodyPr>
          <a:lstStyle/>
          <a:p>
            <a:pPr marL="457200" indent="-457200">
              <a:buFont typeface="+mj-lt"/>
              <a:buAutoNum type="arabicPeriod" startAt="2"/>
            </a:pPr>
            <a:r>
              <a:rPr lang="en-US" sz="2400" b="1" dirty="0" smtClean="0">
                <a:latin typeface="Arial"/>
                <a:cs typeface="Arial"/>
              </a:rPr>
              <a:t>Batched computation</a:t>
            </a:r>
          </a:p>
          <a:p>
            <a:pPr lvl="1"/>
            <a:r>
              <a:rPr lang="en-US" dirty="0">
                <a:latin typeface="Arial"/>
                <a:cs typeface="Arial"/>
              </a:rPr>
              <a:t>l</a:t>
            </a:r>
            <a:r>
              <a:rPr lang="en-US" dirty="0" smtClean="0">
                <a:latin typeface="Arial"/>
                <a:cs typeface="Arial"/>
              </a:rPr>
              <a:t>oop over the matrices and assign a matrix to each core working on it sequentially and independently</a:t>
            </a:r>
            <a:endParaRPr lang="en-US" dirty="0">
              <a:latin typeface="Arial"/>
              <a:cs typeface="Arial"/>
            </a:endParaRPr>
          </a:p>
        </p:txBody>
      </p:sp>
      <p:sp>
        <p:nvSpPr>
          <p:cNvPr id="18" name="TextBox 17"/>
          <p:cNvSpPr txBox="1"/>
          <p:nvPr/>
        </p:nvSpPr>
        <p:spPr>
          <a:xfrm>
            <a:off x="907444" y="1912962"/>
            <a:ext cx="8234947" cy="923330"/>
          </a:xfrm>
          <a:prstGeom prst="rect">
            <a:avLst/>
          </a:prstGeom>
          <a:noFill/>
        </p:spPr>
        <p:txBody>
          <a:bodyPr wrap="square" rtlCol="0">
            <a:spAutoFit/>
          </a:bodyPr>
          <a:lstStyle/>
          <a:p>
            <a:pPr marL="742950" lvl="1" indent="-285750">
              <a:buFont typeface="Arial"/>
              <a:buChar char="•"/>
            </a:pPr>
            <a:r>
              <a:rPr lang="en-US" dirty="0" smtClean="0">
                <a:latin typeface="Arial"/>
                <a:cs typeface="Arial"/>
              </a:rPr>
              <a:t>Since matrices are very small, all the </a:t>
            </a:r>
            <a:r>
              <a:rPr lang="en-US" dirty="0" err="1" smtClean="0">
                <a:latin typeface="Arial"/>
                <a:cs typeface="Arial"/>
              </a:rPr>
              <a:t>n_cores</a:t>
            </a:r>
            <a:r>
              <a:rPr lang="en-US" dirty="0" smtClean="0">
                <a:latin typeface="Arial"/>
                <a:cs typeface="Arial"/>
              </a:rPr>
              <a:t> matrices will fit into L2 cache thus we do not increase L2 cache misses while performing in parallel </a:t>
            </a:r>
            <a:r>
              <a:rPr lang="en-US" dirty="0" err="1" smtClean="0">
                <a:latin typeface="Arial"/>
                <a:cs typeface="Arial"/>
              </a:rPr>
              <a:t>n_cores</a:t>
            </a:r>
            <a:r>
              <a:rPr lang="en-US" dirty="0" smtClean="0">
                <a:latin typeface="Arial"/>
                <a:cs typeface="Arial"/>
              </a:rPr>
              <a:t> computations reaching the best of each core</a:t>
            </a:r>
          </a:p>
        </p:txBody>
      </p:sp>
    </p:spTree>
    <p:extLst>
      <p:ext uri="{BB962C8B-B14F-4D97-AF65-F5344CB8AC3E}">
        <p14:creationId xmlns:p14="http://schemas.microsoft.com/office/powerpoint/2010/main" val="37810374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11100"/>
            <a:ext cx="8912955" cy="3554819"/>
          </a:xfrm>
          <a:prstGeom prst="rect">
            <a:avLst/>
          </a:prstGeom>
        </p:spPr>
        <p:txBody>
          <a:bodyPr wrap="square">
            <a:spAutoFit/>
          </a:bodyPr>
          <a:lstStyle/>
          <a:p>
            <a:pPr marL="576263" lvl="1" indent="-231775" algn="just"/>
            <a:r>
              <a:rPr lang="en-US" sz="2000" dirty="0" smtClean="0">
                <a:latin typeface="+mn-lt"/>
                <a:cs typeface="Times"/>
              </a:rPr>
              <a:t>We present here a feasibility design study, the idea is to target the new </a:t>
            </a:r>
            <a:br>
              <a:rPr lang="en-US" sz="2000" dirty="0" smtClean="0">
                <a:latin typeface="+mn-lt"/>
                <a:cs typeface="Times"/>
              </a:rPr>
            </a:br>
            <a:r>
              <a:rPr lang="en-US" sz="2000" dirty="0" smtClean="0">
                <a:latin typeface="+mn-lt"/>
                <a:cs typeface="Times"/>
              </a:rPr>
              <a:t>high-end technologies.</a:t>
            </a:r>
          </a:p>
          <a:p>
            <a:pPr marL="576263" lvl="1" indent="-231775"/>
            <a:endParaRPr lang="en-US" sz="2000" dirty="0" smtClean="0">
              <a:latin typeface="+mn-lt"/>
              <a:cs typeface="Times"/>
            </a:endParaRPr>
          </a:p>
          <a:p>
            <a:pPr marL="576263" lvl="1" indent="-231775">
              <a:spcAft>
                <a:spcPts val="1800"/>
              </a:spcAft>
            </a:pPr>
            <a:r>
              <a:rPr lang="en-US" sz="2000" b="1" dirty="0" smtClean="0">
                <a:solidFill>
                  <a:srgbClr val="80D81D"/>
                </a:solidFill>
                <a:latin typeface="Arial"/>
                <a:cs typeface="Arial"/>
              </a:rPr>
              <a:t>Key observations and current situation:</a:t>
            </a:r>
          </a:p>
          <a:p>
            <a:pPr marL="1033463" lvl="2" indent="-231775" algn="just">
              <a:spcAft>
                <a:spcPts val="1800"/>
              </a:spcAft>
              <a:buClr>
                <a:schemeClr val="accent1"/>
              </a:buClr>
              <a:buFont typeface="Arial"/>
              <a:buChar char="•"/>
            </a:pPr>
            <a:r>
              <a:rPr lang="en-US" sz="2000" dirty="0" smtClean="0">
                <a:latin typeface="+mn-lt"/>
                <a:cs typeface="Times"/>
              </a:rPr>
              <a:t>There is a </a:t>
            </a:r>
            <a:r>
              <a:rPr lang="en-US" sz="2000" b="1" dirty="0" smtClean="0">
                <a:solidFill>
                  <a:srgbClr val="FF0000"/>
                </a:solidFill>
                <a:latin typeface="+mn-lt"/>
                <a:cs typeface="Times"/>
              </a:rPr>
              <a:t>lack of HPC linear algebra software for small problems</a:t>
            </a:r>
            <a:r>
              <a:rPr lang="en-US" sz="2000" b="1" dirty="0" smtClean="0">
                <a:latin typeface="+mn-lt"/>
                <a:cs typeface="Times"/>
              </a:rPr>
              <a:t> </a:t>
            </a:r>
            <a:r>
              <a:rPr lang="en-US" sz="2000" dirty="0" smtClean="0">
                <a:latin typeface="+mn-lt"/>
                <a:cs typeface="Times"/>
              </a:rPr>
              <a:t>especially for GPU</a:t>
            </a:r>
          </a:p>
          <a:p>
            <a:pPr marL="1033463" lvl="2" indent="-231775" algn="just">
              <a:spcAft>
                <a:spcPts val="1800"/>
              </a:spcAft>
              <a:buClr>
                <a:schemeClr val="accent1"/>
              </a:buClr>
              <a:buFont typeface="Arial"/>
              <a:buChar char="•"/>
            </a:pPr>
            <a:r>
              <a:rPr lang="en-US" sz="2000" b="1" dirty="0" smtClean="0">
                <a:solidFill>
                  <a:srgbClr val="FF0000"/>
                </a:solidFill>
                <a:latin typeface="+mn-lt"/>
                <a:cs typeface="Arial"/>
              </a:rPr>
              <a:t>CPU</a:t>
            </a:r>
            <a:r>
              <a:rPr lang="en-US" sz="2000" dirty="0" smtClean="0">
                <a:latin typeface="+mn-lt"/>
                <a:cs typeface="Times"/>
              </a:rPr>
              <a:t>: this can be done easily using existing software infrastructure</a:t>
            </a:r>
          </a:p>
          <a:p>
            <a:pPr marL="1033463" lvl="2" indent="-231775" algn="just">
              <a:spcAft>
                <a:spcPts val="1800"/>
              </a:spcAft>
              <a:buClr>
                <a:schemeClr val="accent1"/>
              </a:buClr>
              <a:buFont typeface="Arial"/>
              <a:buChar char="•"/>
            </a:pPr>
            <a:r>
              <a:rPr lang="en-US" sz="2000" b="1" dirty="0" smtClean="0">
                <a:solidFill>
                  <a:srgbClr val="FF0000"/>
                </a:solidFill>
                <a:latin typeface="+mn-lt"/>
                <a:cs typeface="Times"/>
              </a:rPr>
              <a:t>MIC</a:t>
            </a:r>
            <a:r>
              <a:rPr lang="en-US" sz="2000" dirty="0" smtClean="0">
                <a:latin typeface="+mn-lt"/>
                <a:cs typeface="Times"/>
              </a:rPr>
              <a:t>: similarly to CPU but, however, today it requires optimizing BLAS routines </a:t>
            </a:r>
            <a:endParaRPr lang="en-US" sz="2000" dirty="0" smtClean="0">
              <a:latin typeface="+mn-lt"/>
              <a:cs typeface="Times"/>
            </a:endParaRPr>
          </a:p>
        </p:txBody>
      </p:sp>
      <p:sp>
        <p:nvSpPr>
          <p:cNvPr id="8" name="Title 1"/>
          <p:cNvSpPr>
            <a:spLocks noGrp="1"/>
          </p:cNvSpPr>
          <p:nvPr>
            <p:ph type="title"/>
          </p:nvPr>
        </p:nvSpPr>
        <p:spPr>
          <a:xfrm>
            <a:off x="111204" y="177114"/>
            <a:ext cx="8229600" cy="496290"/>
          </a:xfrm>
        </p:spPr>
        <p:txBody>
          <a:bodyPr/>
          <a:lstStyle/>
          <a:p>
            <a:r>
              <a:rPr lang="en-US" dirty="0" smtClean="0"/>
              <a:t>MAGMA Batched Computations</a:t>
            </a:r>
            <a:endParaRPr lang="en-US" dirty="0"/>
          </a:p>
        </p:txBody>
      </p:sp>
    </p:spTree>
    <p:extLst>
      <p:ext uri="{BB962C8B-B14F-4D97-AF65-F5344CB8AC3E}">
        <p14:creationId xmlns:p14="http://schemas.microsoft.com/office/powerpoint/2010/main" val="28281112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animEffect transition="in" filter="dissolve">
                                      <p:cBhvr>
                                        <p:cTn id="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Theme">
  <a:themeElements>
    <a:clrScheme name="ORNL 0812 new">
      <a:dk1>
        <a:sysClr val="windowText" lastClr="000000"/>
      </a:dk1>
      <a:lt1>
        <a:sysClr val="window" lastClr="FFFFFF"/>
      </a:lt1>
      <a:dk2>
        <a:srgbClr val="006C3A"/>
      </a:dk2>
      <a:lt2>
        <a:srgbClr val="FFFFFF"/>
      </a:lt2>
      <a:accent1>
        <a:srgbClr val="4F81BD"/>
      </a:accent1>
      <a:accent2>
        <a:srgbClr val="C0504D"/>
      </a:accent2>
      <a:accent3>
        <a:srgbClr val="00B274"/>
      </a:accent3>
      <a:accent4>
        <a:srgbClr val="F79646"/>
      </a:accent4>
      <a:accent5>
        <a:srgbClr val="4BACC6"/>
      </a:accent5>
      <a:accent6>
        <a:srgbClr val="8064A2"/>
      </a:accent6>
      <a:hlink>
        <a:srgbClr val="1F497D"/>
      </a:hlink>
      <a:folHlink>
        <a:srgbClr val="006C3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24082</TotalTime>
  <Words>1744</Words>
  <Application>Microsoft Macintosh PowerPoint</Application>
  <PresentationFormat>On-screen Show (4:3)</PresentationFormat>
  <Paragraphs>362</Paragraphs>
  <Slides>50</Slides>
  <Notes>2</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Default Theme</vt:lpstr>
      <vt:lpstr>High-Performance Batched Computations</vt:lpstr>
      <vt:lpstr>Outline</vt:lpstr>
      <vt:lpstr>MAGMA Batched Computations</vt:lpstr>
      <vt:lpstr>MAGMA Batched Computations</vt:lpstr>
      <vt:lpstr>MAGMA Batched Computations</vt:lpstr>
      <vt:lpstr>MAGMA Batched Computations</vt:lpstr>
      <vt:lpstr>MAGMA Batched Computations CPU</vt:lpstr>
      <vt:lpstr>MAGMA Batched Computations CPU</vt:lpstr>
      <vt:lpstr>MAGMA Batched Computations</vt:lpstr>
      <vt:lpstr>MAGMA Batched Computations MIC</vt:lpstr>
      <vt:lpstr>MAGMA Batched Computations MIC</vt:lpstr>
      <vt:lpstr>MAGMA Batched Computations MIC</vt:lpstr>
      <vt:lpstr>MAGMA Batched Computations MIC</vt:lpstr>
      <vt:lpstr>MAGMA Batched Computations MIC</vt:lpstr>
      <vt:lpstr>MAGMA Batched Computations</vt:lpstr>
      <vt:lpstr>Algorithmic basics</vt:lpstr>
      <vt:lpstr>MAGMA Batched Computations GPU</vt:lpstr>
      <vt:lpstr>MAGMA Batched Computations GPU</vt:lpstr>
      <vt:lpstr>MAGMA Batched Computations GPU</vt:lpstr>
      <vt:lpstr>MAGMA Batched Computations GPU</vt:lpstr>
      <vt:lpstr>MAGMA Batched Computations GPU</vt:lpstr>
      <vt:lpstr>MAGMA Batched Computations GPU</vt:lpstr>
      <vt:lpstr>MAGMA Batched Computations GPU</vt:lpstr>
      <vt:lpstr>MAGMA Batched Computations GPU</vt:lpstr>
      <vt:lpstr>GPU Optimization Summary</vt:lpstr>
      <vt:lpstr>MAGMA Batched Computations GPU</vt:lpstr>
      <vt:lpstr>MAGMA Batched Computations GPU</vt:lpstr>
      <vt:lpstr>Profile and trace to find bottlenecks</vt:lpstr>
      <vt:lpstr>Profile and trace to find bottlenecks</vt:lpstr>
      <vt:lpstr>Profile and trace to find bottlenecks</vt:lpstr>
      <vt:lpstr>MAGMA Batched Computations GPU</vt:lpstr>
      <vt:lpstr>MAGMA Batched Computations GPU</vt:lpstr>
      <vt:lpstr>MAGMA Batched Computations GPU</vt:lpstr>
      <vt:lpstr>MAGMA Batched Computations GPU</vt:lpstr>
      <vt:lpstr>MAGMA Batched Computations GPU</vt:lpstr>
      <vt:lpstr>MAGMA Batched Computations GPU</vt:lpstr>
      <vt:lpstr>MAGMA Batched Computations GPU</vt:lpstr>
      <vt:lpstr>MAGMA Batched Computations   Comparison to CPUs</vt:lpstr>
      <vt:lpstr>MAGMA Batched Computations   Comparison to CPUs</vt:lpstr>
      <vt:lpstr>MAGMA Batched Computations   Comparison to CPUs</vt:lpstr>
      <vt:lpstr>Energy efficiency GPU</vt:lpstr>
      <vt:lpstr>NVIDIA Jetson TK1</vt:lpstr>
      <vt:lpstr>Tegra K1 Main Specs</vt:lpstr>
      <vt:lpstr>QR Factorization Highlights</vt:lpstr>
      <vt:lpstr>Final Performance</vt:lpstr>
      <vt:lpstr>Energy Summary on Jetson</vt:lpstr>
      <vt:lpstr>MAGMA Batched Computations</vt:lpstr>
      <vt:lpstr>Future Directions</vt:lpstr>
      <vt:lpstr>References</vt:lpstr>
      <vt:lpstr>Collaborators and Support</vt:lpstr>
    </vt:vector>
  </TitlesOfParts>
  <Company>ORNL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Jason B. Smith</dc:creator>
  <cp:lastModifiedBy>UTK</cp:lastModifiedBy>
  <cp:revision>323</cp:revision>
  <dcterms:created xsi:type="dcterms:W3CDTF">2014-09-26T02:19:55Z</dcterms:created>
  <dcterms:modified xsi:type="dcterms:W3CDTF">2016-05-18T18:15:28Z</dcterms:modified>
</cp:coreProperties>
</file>